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5" r:id="rId3"/>
    <p:sldId id="257" r:id="rId4"/>
    <p:sldId id="290" r:id="rId5"/>
    <p:sldId id="282" r:id="rId6"/>
    <p:sldId id="299" r:id="rId7"/>
    <p:sldId id="285" r:id="rId8"/>
    <p:sldId id="292" r:id="rId9"/>
    <p:sldId id="291" r:id="rId10"/>
    <p:sldId id="286" r:id="rId11"/>
    <p:sldId id="300" r:id="rId12"/>
    <p:sldId id="297" r:id="rId13"/>
    <p:sldId id="288" r:id="rId14"/>
    <p:sldId id="303" r:id="rId15"/>
    <p:sldId id="293" r:id="rId16"/>
    <p:sldId id="294" r:id="rId17"/>
    <p:sldId id="296" r:id="rId18"/>
    <p:sldId id="302" r:id="rId19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FF0000"/>
    <a:srgbClr val="5B9B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9" autoAdjust="0"/>
    <p:restoredTop sz="78782" autoAdjust="0"/>
  </p:normalViewPr>
  <p:slideViewPr>
    <p:cSldViewPr snapToGrid="0">
      <p:cViewPr varScale="1">
        <p:scale>
          <a:sx n="69" d="100"/>
          <a:sy n="69" d="100"/>
        </p:scale>
        <p:origin x="1426" y="6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-1781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E669F-D9BF-4A67-AE03-82FA0A238179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B3C21-24F7-403A-ADA4-FC378D2454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54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それでは、</a:t>
            </a:r>
            <a:r>
              <a:rPr kumimoji="1" lang="en-US" altLang="ja-JP" dirty="0"/>
              <a:t>2</a:t>
            </a:r>
            <a:r>
              <a:rPr kumimoji="1" lang="ja-JP" altLang="en-US" dirty="0"/>
              <a:t>班の発表を始めさせていただきます。よろしくお願いします。</a:t>
            </a:r>
            <a:endParaRPr kumimoji="1" lang="en-US" altLang="ja-JP" dirty="0"/>
          </a:p>
          <a:p>
            <a:r>
              <a:rPr lang="en-US" altLang="ja-JP" dirty="0"/>
              <a:t>2</a:t>
            </a:r>
            <a:r>
              <a:rPr lang="ja-JP" altLang="en-US" dirty="0"/>
              <a:t>班のテーマは「生涯スポーツ社会の実現　スポーツ　イン　ライフ」です。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631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241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608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307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732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要介護となる原因として、厚労省は「全体の約２割は運動器の障害が原因である。」「さらに、全要介護者の約７割を占める女性の場合は、</a:t>
            </a:r>
            <a:r>
              <a:rPr kumimoji="1" lang="en-US" altLang="ja-JP" dirty="0"/>
              <a:t>3</a:t>
            </a:r>
            <a:r>
              <a:rPr kumimoji="1" lang="ja-JP" altLang="en-US" dirty="0"/>
              <a:t>割近くが運動器疾患」が原因としています。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これをあらわす言葉として、「ロコモティブシンドローム（運動器症候群）」、略称で「ロコモ」という言葉が使用されています。これは、日本整形外科学会により提唱された言葉で、「運動器の障害のために自立度が低下し、介護が必要となる危険性の高い状態」を指すもので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また、ロコモ対策として、適切な運動が必要であることも指摘されています</a:t>
            </a:r>
            <a:r>
              <a:rPr lang="ja-JP" altLang="en-US" dirty="0"/>
              <a:t>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つまり</a:t>
            </a:r>
            <a:r>
              <a:rPr kumimoji="1" lang="ja-JP" altLang="en-US" dirty="0"/>
              <a:t>、要介護状態を予防し健康寿命を延ばすためにも、適切な運動をとること、運動不足を解消することが一つの大きな要素であるといえます。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6170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次に「③高齢者の健康寿命」です。</a:t>
            </a:r>
            <a:endParaRPr kumimoji="1" lang="en-US" altLang="ja-JP" dirty="0"/>
          </a:p>
          <a:p>
            <a:r>
              <a:rPr kumimoji="1" lang="ja-JP" altLang="en-US" dirty="0"/>
              <a:t>健康寿命とは「日常生活に支障のない期間」のことです。</a:t>
            </a:r>
            <a:endParaRPr kumimoji="1" lang="en-US" altLang="ja-JP" dirty="0"/>
          </a:p>
          <a:p>
            <a:r>
              <a:rPr lang="ja-JP" altLang="en-US" dirty="0"/>
              <a:t>平均寿命と健康寿命の差が短いほど、高齢者の</a:t>
            </a:r>
            <a:r>
              <a:rPr lang="en-US" altLang="ja-JP" dirty="0"/>
              <a:t>QOL</a:t>
            </a:r>
            <a:r>
              <a:rPr lang="ja-JP" altLang="en-US" dirty="0"/>
              <a:t>（クオリティ・オブ・ライフ）が高くなるといえます。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グラフをご覧ください。</a:t>
            </a:r>
            <a:endParaRPr lang="en-US" altLang="ja-JP" dirty="0"/>
          </a:p>
          <a:p>
            <a:r>
              <a:rPr kumimoji="1" lang="ja-JP" altLang="en-US" dirty="0"/>
              <a:t>青色の折れ線が平均寿命を、赤色の折れ線が健康寿命をあらわしています。</a:t>
            </a:r>
            <a:r>
              <a:rPr lang="ja-JP" altLang="en-US" dirty="0"/>
              <a:t>これをみると、平均寿命と健康寿命の差は、</a:t>
            </a:r>
            <a:r>
              <a:rPr lang="en-US" altLang="ja-JP" dirty="0"/>
              <a:t>2016</a:t>
            </a:r>
            <a:r>
              <a:rPr lang="ja-JP" altLang="en-US" dirty="0"/>
              <a:t>年で男性</a:t>
            </a:r>
            <a:r>
              <a:rPr lang="en-US" altLang="ja-JP" dirty="0"/>
              <a:t>8.84</a:t>
            </a:r>
            <a:r>
              <a:rPr lang="ja-JP" altLang="en-US" dirty="0"/>
              <a:t>才、女性</a:t>
            </a:r>
            <a:r>
              <a:rPr lang="en-US" altLang="ja-JP" dirty="0"/>
              <a:t>12.35</a:t>
            </a:r>
            <a:r>
              <a:rPr lang="ja-JP" altLang="en-US" dirty="0"/>
              <a:t>才となっています。</a:t>
            </a:r>
            <a:endParaRPr lang="en-US" altLang="ja-JP" dirty="0"/>
          </a:p>
          <a:p>
            <a:r>
              <a:rPr lang="ja-JP" altLang="en-US" dirty="0"/>
              <a:t>平均寿命、健康寿命は男女とも右肩上がりで伸び続けていますが、その差は平行線で全く縮まっていません。平均寿命の延伸も重要ですが、高齢者の</a:t>
            </a:r>
            <a:r>
              <a:rPr lang="en-US" altLang="ja-JP" dirty="0"/>
              <a:t>QOL</a:t>
            </a:r>
            <a:r>
              <a:rPr lang="ja-JP" altLang="en-US" dirty="0"/>
              <a:t>という観点から健康寿命の更なる延伸も重要です。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健康寿命を延ばすためには、要介護になることを予防する必要があります。</a:t>
            </a:r>
            <a:endParaRPr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1744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991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890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825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200" b="0" dirty="0">
                <a:solidFill>
                  <a:srgbClr val="FF0000"/>
                </a:solidFill>
              </a:rPr>
              <a:t>子どもの頃からの身体活動への取り組みが重要ということなので、</a:t>
            </a:r>
            <a:endParaRPr kumimoji="1" lang="en-US" altLang="ja-JP" b="0" dirty="0"/>
          </a:p>
          <a:p>
            <a:r>
              <a:rPr kumimoji="1" lang="ja-JP" altLang="en-US" dirty="0"/>
              <a:t>提案といたしまして、とある校区のスポーツクラブ</a:t>
            </a:r>
            <a:r>
              <a:rPr kumimoji="1" lang="en-US" altLang="ja-JP" dirty="0"/>
              <a:t>21</a:t>
            </a:r>
            <a:r>
              <a:rPr kumimoji="1" lang="ja-JP" altLang="en-US" dirty="0"/>
              <a:t>や校区内にあるスポーツ施設や企業などの地域が主体となって、特にスポーツに関心のない子育て世代の親子をターゲットとした、運動するきっかけづくりの場を設けたいと考えております。</a:t>
            </a:r>
            <a:endParaRPr kumimoji="1" lang="en-US" altLang="ja-JP" dirty="0"/>
          </a:p>
          <a:p>
            <a:r>
              <a:rPr kumimoji="1" lang="ja-JP" altLang="en-US" dirty="0"/>
              <a:t>身近な場で朝市やフリーマーケットをイメージした「スポーツマルシェ」と題して、気軽に参加できるスポーツイベントを開催を提案します。</a:t>
            </a:r>
            <a:endParaRPr kumimoji="1" lang="en-US" altLang="ja-JP" dirty="0"/>
          </a:p>
          <a:p>
            <a:r>
              <a:rPr kumimoji="1" lang="ja-JP" altLang="en-US" dirty="0"/>
              <a:t>主にスポーツクラブ</a:t>
            </a:r>
            <a:r>
              <a:rPr kumimoji="1" lang="en-US" altLang="ja-JP" dirty="0"/>
              <a:t>21</a:t>
            </a:r>
            <a:r>
              <a:rPr kumimoji="1" lang="ja-JP" altLang="en-US" dirty="0"/>
              <a:t>に加盟している団体が取り組んでいる競技の体験や勧誘、また、健康づくりのきっかけづくりとして体力測定や校区内のスポーツクラブの</a:t>
            </a:r>
            <a:r>
              <a:rPr kumimoji="1" lang="en-US" altLang="ja-JP" dirty="0"/>
              <a:t>PR</a:t>
            </a:r>
            <a:r>
              <a:rPr kumimoji="1" lang="ja-JP" altLang="en-US" dirty="0"/>
              <a:t>を実施したいと考えています。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270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具体的な実施内容としまして、</a:t>
            </a:r>
            <a:endParaRPr kumimoji="1" lang="en-US" altLang="ja-JP" dirty="0"/>
          </a:p>
          <a:p>
            <a:r>
              <a:rPr kumimoji="1" lang="ja-JP" altLang="en-US" dirty="0"/>
              <a:t>まずは広報・周知が必要になってきます。本市の</a:t>
            </a:r>
            <a:r>
              <a:rPr kumimoji="1" lang="en-US" altLang="ja-JP" dirty="0"/>
              <a:t>SNS</a:t>
            </a:r>
            <a:r>
              <a:rPr kumimoji="1" lang="ja-JP" altLang="en-US" dirty="0"/>
              <a:t>や広報誌での発信、校区内の保育所や公共施設に周知を考えております。</a:t>
            </a:r>
            <a:endParaRPr kumimoji="1" lang="en-US" altLang="ja-JP" dirty="0"/>
          </a:p>
          <a:p>
            <a:r>
              <a:rPr kumimoji="1" lang="ja-JP" altLang="en-US" dirty="0"/>
              <a:t>また、地域主体で運営する</a:t>
            </a:r>
            <a:r>
              <a:rPr kumimoji="1" lang="en-US" altLang="ja-JP" dirty="0"/>
              <a:t>SNS</a:t>
            </a:r>
            <a:r>
              <a:rPr kumimoji="1" lang="ja-JP" altLang="en-US" dirty="0"/>
              <a:t>を作ってもらい、地域スポーツに関する情報を発信することで、イベントの周知だけで終わるのではなく、地域スポーツの情報がつまった</a:t>
            </a:r>
            <a:r>
              <a:rPr kumimoji="1" lang="en-US" altLang="ja-JP" dirty="0"/>
              <a:t>SNS</a:t>
            </a:r>
            <a:r>
              <a:rPr kumimoji="1" lang="ja-JP" altLang="en-US" dirty="0"/>
              <a:t>になれば、一元化された持続的な情報発信にもつながります。</a:t>
            </a:r>
            <a:endParaRPr kumimoji="1" lang="en-US" altLang="ja-JP" dirty="0"/>
          </a:p>
          <a:p>
            <a:r>
              <a:rPr kumimoji="1" lang="ja-JP" altLang="en-US" dirty="0"/>
              <a:t>スポーツマルシェの概要として、親子が無料で楽しめるような種目を実施し、大人も楽しめるようにスポーツに関するグッズの販売やキッチンカーの出店も併せてできたらと考えております。</a:t>
            </a:r>
            <a:endParaRPr kumimoji="1" lang="en-US" altLang="ja-JP" dirty="0"/>
          </a:p>
          <a:p>
            <a:r>
              <a:rPr kumimoji="1" lang="ja-JP" altLang="en-US" dirty="0"/>
              <a:t>開催場所として、公園など既存の公共施設での実施を想定しています。</a:t>
            </a:r>
            <a:endParaRPr kumimoji="1" lang="en-US" altLang="ja-JP" dirty="0"/>
          </a:p>
          <a:p>
            <a:r>
              <a:rPr kumimoji="1" lang="ja-JP" altLang="en-US" dirty="0"/>
              <a:t>波及効果としまして、やりたいスポーツとの出会い、スポーツ団体としても会員を獲得につながります。</a:t>
            </a:r>
            <a:endParaRPr kumimoji="1" lang="en-US" altLang="ja-JP" dirty="0"/>
          </a:p>
          <a:p>
            <a:r>
              <a:rPr kumimoji="1" lang="ja-JP" altLang="en-US" dirty="0"/>
              <a:t>地域主体での実施を想定していますので、地域住民との交流のきっかけにもなり、地域の賑わいづくりにもなります。</a:t>
            </a:r>
            <a:endParaRPr kumimoji="1" lang="en-US" altLang="ja-JP" dirty="0"/>
          </a:p>
          <a:p>
            <a:r>
              <a:rPr kumimoji="1" lang="ja-JP" altLang="en-US" dirty="0"/>
              <a:t>既存施設の活用</a:t>
            </a:r>
            <a:endParaRPr kumimoji="1" lang="en-US" altLang="ja-JP" dirty="0"/>
          </a:p>
          <a:p>
            <a:r>
              <a:rPr kumimoji="1" lang="ja-JP" altLang="en-US" dirty="0"/>
              <a:t>健康への意識付け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0813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PDCA</a:t>
            </a:r>
            <a:r>
              <a:rPr kumimoji="1" lang="ja-JP" altLang="en-US" dirty="0"/>
              <a:t>サイクルを回す</a:t>
            </a:r>
            <a:endParaRPr kumimoji="1" lang="en-US" altLang="ja-JP" dirty="0"/>
          </a:p>
          <a:p>
            <a:r>
              <a:rPr kumimoji="1" lang="ja-JP" altLang="en-US" dirty="0"/>
              <a:t>費用として、広報用チラシ作成に約</a:t>
            </a:r>
            <a:r>
              <a:rPr kumimoji="1" lang="en-US" altLang="ja-JP" dirty="0"/>
              <a:t>10</a:t>
            </a:r>
            <a:r>
              <a:rPr kumimoji="1" lang="ja-JP" altLang="en-US" dirty="0"/>
              <a:t>万円、スポーツマルシェの運営に１回あたり</a:t>
            </a:r>
            <a:r>
              <a:rPr kumimoji="1" lang="en-US" altLang="ja-JP" dirty="0"/>
              <a:t>50</a:t>
            </a:r>
            <a:r>
              <a:rPr kumimoji="1" lang="ja-JP" altLang="en-US" dirty="0"/>
              <a:t>万円を想定していますが、</a:t>
            </a:r>
            <a:endParaRPr kumimoji="1" lang="en-US" altLang="ja-JP" dirty="0"/>
          </a:p>
          <a:p>
            <a:r>
              <a:rPr kumimoji="1" lang="ja-JP" altLang="en-US" dirty="0"/>
              <a:t>地域主体で実施するので、本市の役割としてサポートする立場で</a:t>
            </a:r>
            <a:endParaRPr kumimoji="1" lang="en-US" altLang="ja-JP" dirty="0"/>
          </a:p>
          <a:p>
            <a:r>
              <a:rPr kumimoji="1" lang="ja-JP" altLang="en-US" dirty="0"/>
              <a:t>また、営業行為が伴うイベントになれば、出店費から施設の使用料を徴収できる可能性もあります。</a:t>
            </a:r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009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B3C21-24F7-403A-ADA4-FC378D24546B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81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992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28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07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47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034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65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73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9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775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581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14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2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3E76B-23B0-4143-ACF6-CDDD34619501}" type="datetimeFigureOut">
              <a:rPr kumimoji="1" lang="ja-JP" altLang="en-US" smtClean="0"/>
              <a:t>2022/10/6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28EC8-FDE2-474D-ADB9-C1706F56C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7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b="1" dirty="0"/>
              <a:t>生涯スポーツ社会の実現</a:t>
            </a:r>
            <a:r>
              <a:rPr kumimoji="1" lang="en-US" altLang="ja-JP" b="1" dirty="0"/>
              <a:t/>
            </a:r>
            <a:br>
              <a:rPr kumimoji="1" lang="en-US" altLang="ja-JP" b="1" dirty="0"/>
            </a:br>
            <a:r>
              <a:rPr kumimoji="1" lang="en-US" altLang="ja-JP" b="1" dirty="0"/>
              <a:t>-</a:t>
            </a:r>
            <a:r>
              <a:rPr lang="en-US" altLang="ja-JP" b="1" dirty="0"/>
              <a:t>sports in life-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572392" y="5036549"/>
            <a:ext cx="442436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政策課題研修 第</a:t>
            </a:r>
            <a:r>
              <a:rPr kumimoji="1" lang="en-US" altLang="ja-JP" sz="2000" b="1" dirty="0"/>
              <a:t>2</a:t>
            </a:r>
            <a:r>
              <a:rPr kumimoji="1" lang="ja-JP" altLang="en-US" sz="2000" b="1" dirty="0"/>
              <a:t>班　</a:t>
            </a:r>
            <a:endParaRPr kumimoji="1" lang="en-US" altLang="ja-JP" sz="2000" b="1" dirty="0"/>
          </a:p>
          <a:p>
            <a:r>
              <a:rPr lang="ja-JP" altLang="en-US" sz="2000" dirty="0"/>
              <a:t>　</a:t>
            </a:r>
            <a:r>
              <a:rPr lang="ja-JP" altLang="ja-JP" sz="2000" dirty="0"/>
              <a:t>障害福祉課</a:t>
            </a:r>
            <a:r>
              <a:rPr lang="ja-JP" altLang="en-US" sz="2000" dirty="0"/>
              <a:t>　　　　</a:t>
            </a:r>
            <a:r>
              <a:rPr lang="ja-JP" altLang="ja-JP" sz="2000" dirty="0"/>
              <a:t>梶井　貴博</a:t>
            </a:r>
            <a:endParaRPr lang="en-US" altLang="ja-JP" sz="2000" dirty="0"/>
          </a:p>
          <a:p>
            <a:r>
              <a:rPr lang="ja-JP" altLang="en-US" sz="2000" dirty="0"/>
              <a:t>　</a:t>
            </a:r>
            <a:r>
              <a:rPr lang="ja-JP" altLang="ja-JP" sz="2000" dirty="0"/>
              <a:t>鉄道駅周辺整備課</a:t>
            </a:r>
            <a:r>
              <a:rPr lang="ja-JP" altLang="en-US" sz="2000" dirty="0"/>
              <a:t>　</a:t>
            </a:r>
            <a:r>
              <a:rPr lang="ja-JP" altLang="ja-JP" sz="2000" dirty="0"/>
              <a:t>神野　武</a:t>
            </a:r>
            <a:endParaRPr lang="en-US" altLang="ja-JP" sz="2000" dirty="0"/>
          </a:p>
          <a:p>
            <a:r>
              <a:rPr lang="ja-JP" altLang="en-US" sz="2000" dirty="0"/>
              <a:t>　</a:t>
            </a:r>
            <a:r>
              <a:rPr lang="ja-JP" altLang="ja-JP" sz="2000" dirty="0"/>
              <a:t>行政経営課</a:t>
            </a:r>
            <a:r>
              <a:rPr lang="ja-JP" altLang="en-US" sz="2000" dirty="0"/>
              <a:t>　　　　</a:t>
            </a:r>
            <a:r>
              <a:rPr lang="ja-JP" altLang="ja-JP" sz="2000" dirty="0"/>
              <a:t>安井　宏幸</a:t>
            </a:r>
            <a:endParaRPr lang="en-US" altLang="ja-JP" sz="2000" dirty="0"/>
          </a:p>
          <a:p>
            <a:r>
              <a:rPr kumimoji="1" lang="ja-JP" altLang="en-US" sz="2000" dirty="0"/>
              <a:t>　水産漁港課　　　　吉田　雅哉</a:t>
            </a:r>
          </a:p>
        </p:txBody>
      </p:sp>
    </p:spTree>
    <p:extLst>
      <p:ext uri="{BB962C8B-B14F-4D97-AF65-F5344CB8AC3E}">
        <p14:creationId xmlns:p14="http://schemas.microsoft.com/office/powerpoint/2010/main" val="1025397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2509" y="307426"/>
            <a:ext cx="10455234" cy="65505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3600" b="1" u="sng" dirty="0"/>
              <a:t>1</a:t>
            </a:r>
            <a:r>
              <a:rPr kumimoji="1" lang="en-US" altLang="ja-JP" sz="3600" b="1" u="sng" dirty="0" smtClean="0"/>
              <a:t>.</a:t>
            </a:r>
            <a:r>
              <a:rPr lang="ja-JP" altLang="en-US" sz="3600" b="1" u="sng" dirty="0"/>
              <a:t> </a:t>
            </a:r>
            <a:r>
              <a:rPr kumimoji="1" lang="ja-JP" altLang="en-US" sz="3600" b="1" u="sng" dirty="0" smtClean="0"/>
              <a:t>問題</a:t>
            </a:r>
            <a:r>
              <a:rPr lang="ja-JP" altLang="en-US" sz="3200" dirty="0"/>
              <a:t>　　　　　</a:t>
            </a:r>
            <a:endParaRPr lang="en-US" altLang="ja-JP" sz="3200" dirty="0"/>
          </a:p>
          <a:p>
            <a:pPr marL="514350" indent="-514350">
              <a:buAutoNum type="arabicPeriod"/>
            </a:pPr>
            <a:endParaRPr lang="en-US" altLang="ja-JP" sz="3200" dirty="0"/>
          </a:p>
          <a:p>
            <a:pPr marL="514350" indent="-514350">
              <a:buAutoNum type="arabicPeriod"/>
            </a:pP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en-US" altLang="ja-JP" sz="3600" b="1" u="sng" dirty="0"/>
              <a:t>2. </a:t>
            </a:r>
            <a:r>
              <a:rPr lang="ja-JP" altLang="en-US" sz="3600" b="1" u="sng" dirty="0"/>
              <a:t>問題の分析</a:t>
            </a:r>
            <a:endParaRPr lang="en-US" altLang="ja-JP" sz="3600" b="1" u="sng" dirty="0"/>
          </a:p>
          <a:p>
            <a:pPr marL="0" indent="0">
              <a:buNone/>
            </a:pPr>
            <a:r>
              <a:rPr lang="ja-JP" altLang="en-US" dirty="0"/>
              <a:t>①なぜ運動不足になるのか</a:t>
            </a:r>
            <a:endParaRPr lang="en-US" altLang="ja-JP" sz="3600" dirty="0"/>
          </a:p>
          <a:p>
            <a:pPr marL="0" indent="0">
              <a:buNone/>
            </a:pPr>
            <a:r>
              <a:rPr lang="ja-JP" altLang="en-US" dirty="0"/>
              <a:t>②スポーツを始める</a:t>
            </a:r>
            <a:r>
              <a:rPr lang="en-US" altLang="ja-JP" dirty="0"/>
              <a:t>/</a:t>
            </a:r>
            <a:r>
              <a:rPr lang="ja-JP" altLang="en-US" dirty="0"/>
              <a:t>離れる転換点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③</a:t>
            </a:r>
            <a:r>
              <a:rPr lang="ja-JP" altLang="ja-JP" dirty="0"/>
              <a:t>既存施策とその評価</a:t>
            </a:r>
            <a:endParaRPr lang="en-US" altLang="ja-JP" dirty="0"/>
          </a:p>
          <a:p>
            <a:pPr marL="0" indent="0">
              <a:buNone/>
            </a:pPr>
            <a:endParaRPr lang="en-US" altLang="ja-JP" sz="1200" b="1" u="sng" dirty="0"/>
          </a:p>
          <a:p>
            <a:pPr marL="0" indent="0">
              <a:buNone/>
            </a:pPr>
            <a:r>
              <a:rPr lang="en-US" altLang="ja-JP" sz="3600" b="1" u="sng" dirty="0"/>
              <a:t>3. </a:t>
            </a:r>
            <a:r>
              <a:rPr lang="ja-JP" altLang="en-US" sz="3600" b="1" u="sng" dirty="0"/>
              <a:t>対策</a:t>
            </a:r>
            <a:endParaRPr kumimoji="1" lang="ja-JP" altLang="en-US" sz="3600" b="1" u="sng" dirty="0"/>
          </a:p>
        </p:txBody>
      </p:sp>
      <p:sp>
        <p:nvSpPr>
          <p:cNvPr id="4" name="右矢印 3"/>
          <p:cNvSpPr/>
          <p:nvPr/>
        </p:nvSpPr>
        <p:spPr>
          <a:xfrm>
            <a:off x="6046023" y="1201406"/>
            <a:ext cx="539338" cy="6338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6839202" y="943764"/>
            <a:ext cx="3856512" cy="1532334"/>
          </a:xfrm>
          <a:prstGeom prst="roundRect">
            <a:avLst/>
          </a:prstGeom>
          <a:solidFill>
            <a:srgbClr val="00B050">
              <a:alpha val="14902"/>
            </a:srgbClr>
          </a:solidFill>
          <a:ln w="25400">
            <a:solidFill>
              <a:srgbClr val="00B050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/>
              <a:t>①健康リスク</a:t>
            </a:r>
            <a:endParaRPr lang="en-US" altLang="ja-JP" sz="2800" dirty="0"/>
          </a:p>
          <a:p>
            <a:r>
              <a:rPr lang="ja-JP" altLang="en-US" sz="2800" dirty="0"/>
              <a:t>②個人への不利益</a:t>
            </a:r>
            <a:endParaRPr lang="en-US" altLang="ja-JP" sz="2800" dirty="0"/>
          </a:p>
          <a:p>
            <a:r>
              <a:rPr lang="ja-JP" altLang="en-US" sz="2800" dirty="0"/>
              <a:t>③社会への不利益</a:t>
            </a:r>
            <a:endParaRPr lang="en-US" altLang="ja-JP" sz="2800" dirty="0"/>
          </a:p>
        </p:txBody>
      </p:sp>
      <p:sp>
        <p:nvSpPr>
          <p:cNvPr id="7" name="角丸四角形 6"/>
          <p:cNvSpPr/>
          <p:nvPr/>
        </p:nvSpPr>
        <p:spPr>
          <a:xfrm>
            <a:off x="484909" y="990525"/>
            <a:ext cx="5278582" cy="1055608"/>
          </a:xfrm>
          <a:prstGeom prst="roundRect">
            <a:avLst/>
          </a:prstGeom>
          <a:solidFill>
            <a:srgbClr val="0070C0">
              <a:alpha val="14902"/>
            </a:srgbClr>
          </a:solidFill>
          <a:ln w="25400">
            <a:solidFill>
              <a:srgbClr val="0070C0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/>
              <a:t>①日本の運動不足の状況　　　　　</a:t>
            </a:r>
            <a:endParaRPr lang="en-US" altLang="ja-JP" sz="2800" dirty="0"/>
          </a:p>
          <a:p>
            <a:r>
              <a:rPr lang="ja-JP" altLang="en-US" sz="2800" dirty="0"/>
              <a:t>②姫路市の運動不足の状況</a:t>
            </a:r>
            <a:endParaRPr lang="en-US" altLang="ja-JP" sz="2800" b="1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987143" y="420544"/>
            <a:ext cx="3556165" cy="523220"/>
          </a:xfrm>
          <a:prstGeom prst="rect">
            <a:avLst/>
          </a:prstGeom>
          <a:solidFill>
            <a:srgbClr val="00B050">
              <a:alpha val="36078"/>
            </a:srgbClr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運動不足による影響</a:t>
            </a:r>
          </a:p>
        </p:txBody>
      </p:sp>
    </p:spTree>
    <p:extLst>
      <p:ext uri="{BB962C8B-B14F-4D97-AF65-F5344CB8AC3E}">
        <p14:creationId xmlns:p14="http://schemas.microsoft.com/office/powerpoint/2010/main" val="381197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261257" y="143691"/>
            <a:ext cx="4101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u="sng" dirty="0" smtClean="0"/>
              <a:t>１</a:t>
            </a:r>
            <a:r>
              <a:rPr lang="en-US" altLang="ja-JP" sz="2800" b="1" u="sng" dirty="0" smtClean="0"/>
              <a:t>. </a:t>
            </a:r>
            <a:r>
              <a:rPr lang="ja-JP" altLang="en-US" sz="2800" b="1" u="sng" dirty="0" smtClean="0"/>
              <a:t>問題</a:t>
            </a:r>
            <a:endParaRPr lang="en-US" altLang="ja-JP" sz="2800" b="1" u="sng" dirty="0" smtClean="0"/>
          </a:p>
          <a:p>
            <a:endParaRPr kumimoji="1" lang="en-US" altLang="ja-JP" sz="2800" b="1" u="sng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56"/>
          <a:stretch/>
        </p:blipFill>
        <p:spPr>
          <a:xfrm>
            <a:off x="261257" y="785124"/>
            <a:ext cx="9459113" cy="4380140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9720370" y="3872033"/>
            <a:ext cx="24716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出典：</a:t>
            </a:r>
            <a:r>
              <a:rPr lang="en-US" altLang="ja-JP" sz="1400" dirty="0"/>
              <a:t>Worldwide trends in insufficient physical activity from</a:t>
            </a:r>
            <a:r>
              <a:rPr lang="ja-JP" altLang="en-US" sz="1400" dirty="0"/>
              <a:t> </a:t>
            </a:r>
            <a:r>
              <a:rPr lang="en-US" altLang="ja-JP" sz="1400" dirty="0"/>
              <a:t>2001 to 2016: a pooled analysis of 358 population-based surveys with 1·9 million participants.</a:t>
            </a:r>
            <a:endParaRPr lang="ja-JP" altLang="en-US" sz="1400" dirty="0"/>
          </a:p>
        </p:txBody>
      </p:sp>
      <p:sp>
        <p:nvSpPr>
          <p:cNvPr id="8" name="角丸四角形 7"/>
          <p:cNvSpPr/>
          <p:nvPr/>
        </p:nvSpPr>
        <p:spPr>
          <a:xfrm>
            <a:off x="261257" y="5325666"/>
            <a:ext cx="10673095" cy="1532334"/>
          </a:xfrm>
          <a:prstGeom prst="roundRect">
            <a:avLst/>
          </a:prstGeom>
          <a:ln w="25400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/>
              <a:t>運動不足は非感染性疾患の要因となる。</a:t>
            </a:r>
            <a:endParaRPr lang="en-US" altLang="ja-JP" sz="2800" dirty="0"/>
          </a:p>
          <a:p>
            <a:r>
              <a:rPr lang="ja-JP" altLang="en-US" sz="2800" dirty="0"/>
              <a:t>日本では成人の</a:t>
            </a:r>
            <a:r>
              <a:rPr lang="en-US" altLang="ja-JP" sz="2800" b="1" dirty="0">
                <a:solidFill>
                  <a:srgbClr val="FF0000"/>
                </a:solidFill>
              </a:rPr>
              <a:t>35.5</a:t>
            </a:r>
            <a:r>
              <a:rPr lang="ja-JP" altLang="en-US" sz="2800" b="1" dirty="0">
                <a:solidFill>
                  <a:srgbClr val="FF0000"/>
                </a:solidFill>
              </a:rPr>
              <a:t>％</a:t>
            </a:r>
            <a:r>
              <a:rPr lang="en-US" altLang="ja-JP" sz="2800" b="1" dirty="0"/>
              <a:t/>
            </a:r>
            <a:br>
              <a:rPr lang="en-US" altLang="ja-JP" sz="2800" b="1" dirty="0"/>
            </a:br>
            <a:r>
              <a:rPr lang="ja-JP" altLang="en-US" sz="2800" dirty="0"/>
              <a:t>（男性の</a:t>
            </a:r>
            <a:r>
              <a:rPr lang="en-US" altLang="ja-JP" sz="2800" dirty="0"/>
              <a:t>33.8</a:t>
            </a:r>
            <a:r>
              <a:rPr lang="ja-JP" altLang="en-US" sz="2800" dirty="0"/>
              <a:t>％、女性の</a:t>
            </a:r>
            <a:r>
              <a:rPr lang="en-US" altLang="ja-JP" sz="2800" dirty="0"/>
              <a:t>37.0%</a:t>
            </a:r>
            <a:r>
              <a:rPr lang="ja-JP" altLang="en-US" sz="2800" dirty="0"/>
              <a:t>）が運動不足である。</a:t>
            </a:r>
            <a:endParaRPr lang="en-US" altLang="ja-JP" sz="2800" dirty="0"/>
          </a:p>
        </p:txBody>
      </p: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1892636" y="185256"/>
            <a:ext cx="4940715" cy="1322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①日本の運動不足の状況　　</a:t>
            </a:r>
          </a:p>
        </p:txBody>
      </p:sp>
    </p:spTree>
    <p:extLst>
      <p:ext uri="{BB962C8B-B14F-4D97-AF65-F5344CB8AC3E}">
        <p14:creationId xmlns:p14="http://schemas.microsoft.com/office/powerpoint/2010/main" val="1248492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847850" y="199549"/>
            <a:ext cx="10515600" cy="5354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②姫路市の運動不足の状況　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12143" t="15228" r="12173" b="6360"/>
          <a:stretch/>
        </p:blipFill>
        <p:spPr>
          <a:xfrm>
            <a:off x="337456" y="1654577"/>
            <a:ext cx="6063344" cy="4811489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261257" y="1184595"/>
            <a:ext cx="3624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運動・スポ</a:t>
            </a:r>
            <a:r>
              <a:rPr kumimoji="1" lang="en-US" altLang="ja-JP" sz="2400" dirty="0"/>
              <a:t>―</a:t>
            </a:r>
            <a:r>
              <a:rPr kumimoji="1" lang="ja-JP" altLang="en-US" sz="2400" dirty="0"/>
              <a:t>ツ実施頻度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3343553" y="6450749"/>
            <a:ext cx="305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6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出典：姫路市スポーツ推進計画</a:t>
            </a:r>
            <a:endParaRPr lang="ja-JP" altLang="ja-JP" sz="1600" kern="100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6572250" y="1654577"/>
            <a:ext cx="5486400" cy="3234928"/>
          </a:xfrm>
          <a:prstGeom prst="roundRect">
            <a:avLst/>
          </a:prstGeom>
          <a:ln w="25400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>
                <a:solidFill>
                  <a:schemeClr val="tx1"/>
                </a:solidFill>
              </a:rPr>
              <a:t>運動を全くしない人　</a:t>
            </a:r>
            <a:r>
              <a:rPr lang="en-US" altLang="ja-JP" sz="2800" b="1" dirty="0">
                <a:solidFill>
                  <a:srgbClr val="FF0000"/>
                </a:solidFill>
              </a:rPr>
              <a:t>35.5</a:t>
            </a:r>
            <a:r>
              <a:rPr lang="ja-JP" altLang="en-US" sz="2800" b="1" dirty="0">
                <a:solidFill>
                  <a:srgbClr val="FF0000"/>
                </a:solidFill>
              </a:rPr>
              <a:t>％</a:t>
            </a:r>
            <a:endParaRPr lang="en-US" altLang="ja-JP" sz="2800" b="1" dirty="0">
              <a:solidFill>
                <a:srgbClr val="FF0000"/>
              </a:solidFill>
            </a:endParaRPr>
          </a:p>
          <a:p>
            <a:r>
              <a:rPr lang="ja-JP" altLang="en-US" sz="2800" dirty="0">
                <a:solidFill>
                  <a:schemeClr val="tx1"/>
                </a:solidFill>
              </a:rPr>
              <a:t>年数回実施する人　　</a:t>
            </a:r>
            <a:r>
              <a:rPr lang="en-US" altLang="ja-JP" sz="2800" b="1" dirty="0">
                <a:solidFill>
                  <a:srgbClr val="FF0000"/>
                </a:solidFill>
              </a:rPr>
              <a:t>13.2</a:t>
            </a:r>
            <a:r>
              <a:rPr lang="ja-JP" altLang="en-US" sz="2800" b="1" dirty="0">
                <a:solidFill>
                  <a:srgbClr val="FF0000"/>
                </a:solidFill>
              </a:rPr>
              <a:t>％</a:t>
            </a:r>
            <a:r>
              <a:rPr lang="en-US" altLang="ja-JP" sz="3200" dirty="0">
                <a:solidFill>
                  <a:schemeClr val="tx1"/>
                </a:solidFill>
              </a:rPr>
              <a:t/>
            </a:r>
            <a:br>
              <a:rPr lang="en-US" altLang="ja-JP" sz="3200" dirty="0">
                <a:solidFill>
                  <a:schemeClr val="tx1"/>
                </a:solidFill>
              </a:rPr>
            </a:br>
            <a:r>
              <a:rPr lang="ja-JP" altLang="en-US" sz="3200" dirty="0">
                <a:solidFill>
                  <a:schemeClr val="tx1"/>
                </a:solidFill>
              </a:rPr>
              <a:t>　　　　</a:t>
            </a:r>
            <a:endParaRPr lang="en-US" altLang="ja-JP" dirty="0">
              <a:solidFill>
                <a:srgbClr val="FF0000"/>
              </a:solidFill>
            </a:endParaRPr>
          </a:p>
          <a:p>
            <a:r>
              <a:rPr lang="ja-JP" altLang="en-US" sz="3200" dirty="0">
                <a:solidFill>
                  <a:schemeClr val="tx1"/>
                </a:solidFill>
              </a:rPr>
              <a:t>⇒姫路市でも日本全国のレ</a:t>
            </a:r>
            <a:endParaRPr lang="en-US" altLang="ja-JP" sz="3200" dirty="0">
              <a:solidFill>
                <a:schemeClr val="tx1"/>
              </a:solidFill>
            </a:endParaRPr>
          </a:p>
          <a:p>
            <a:r>
              <a:rPr lang="ja-JP" altLang="en-US" sz="3200" dirty="0">
                <a:solidFill>
                  <a:schemeClr val="tx1"/>
                </a:solidFill>
              </a:rPr>
              <a:t>　ベルと同様に運動習慣が</a:t>
            </a:r>
            <a:endParaRPr lang="en-US" altLang="ja-JP" sz="3200" dirty="0">
              <a:solidFill>
                <a:schemeClr val="tx1"/>
              </a:solidFill>
            </a:endParaRPr>
          </a:p>
          <a:p>
            <a:r>
              <a:rPr lang="ja-JP" altLang="en-US" sz="3200" dirty="0">
                <a:solidFill>
                  <a:schemeClr val="tx1"/>
                </a:solidFill>
              </a:rPr>
              <a:t>　無い。</a:t>
            </a:r>
          </a:p>
        </p:txBody>
      </p:sp>
      <p:sp>
        <p:nvSpPr>
          <p:cNvPr id="5" name="角丸四角形 4"/>
          <p:cNvSpPr/>
          <p:nvPr/>
        </p:nvSpPr>
        <p:spPr>
          <a:xfrm>
            <a:off x="1504950" y="2876551"/>
            <a:ext cx="1238250" cy="9334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1847850" y="4336358"/>
            <a:ext cx="1238250" cy="9334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61257" y="143691"/>
            <a:ext cx="4101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u="sng" dirty="0" smtClean="0"/>
              <a:t>１</a:t>
            </a:r>
            <a:r>
              <a:rPr lang="en-US" altLang="ja-JP" sz="2800" b="1" u="sng" dirty="0" smtClean="0"/>
              <a:t>. </a:t>
            </a:r>
            <a:r>
              <a:rPr lang="ja-JP" altLang="en-US" sz="2800" b="1" u="sng" dirty="0" smtClean="0"/>
              <a:t>問題</a:t>
            </a:r>
            <a:endParaRPr lang="en-US" altLang="ja-JP" sz="2800" b="1" u="sng" dirty="0" smtClean="0"/>
          </a:p>
          <a:p>
            <a:endParaRPr kumimoji="1" lang="en-US" altLang="ja-JP" sz="2800" b="1" u="sng" dirty="0"/>
          </a:p>
        </p:txBody>
      </p:sp>
    </p:spTree>
    <p:extLst>
      <p:ext uri="{BB962C8B-B14F-4D97-AF65-F5344CB8AC3E}">
        <p14:creationId xmlns:p14="http://schemas.microsoft.com/office/powerpoint/2010/main" val="3358598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3047999" y="6488668"/>
            <a:ext cx="9144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出典：厚生省・公衆衛生審議会．生活習慣に着目した疾病対策の基本的方向性について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835891" y="1322505"/>
            <a:ext cx="10691091" cy="1532334"/>
          </a:xfrm>
          <a:prstGeom prst="round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/>
              <a:t>生活習慣病（life-style related diseases）」とは</a:t>
            </a:r>
            <a:endParaRPr lang="en-US" altLang="ja-JP" sz="2800" dirty="0"/>
          </a:p>
          <a:p>
            <a:r>
              <a:rPr lang="ja-JP" altLang="en-US" sz="2800" dirty="0"/>
              <a:t>「食習慣、</a:t>
            </a:r>
            <a:r>
              <a:rPr lang="ja-JP" altLang="en-US" sz="2800" dirty="0">
                <a:solidFill>
                  <a:srgbClr val="FF0000"/>
                </a:solidFill>
              </a:rPr>
              <a:t>運動習慣</a:t>
            </a:r>
            <a:r>
              <a:rPr lang="ja-JP" altLang="en-US" sz="2800" dirty="0"/>
              <a:t>、休養、喫煙、飲酒等の生活習慣が、その発症・進行に関与する疾患群」と定義</a:t>
            </a: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688049"/>
              </p:ext>
            </p:extLst>
          </p:nvPr>
        </p:nvGraphicFramePr>
        <p:xfrm>
          <a:off x="861986" y="3250882"/>
          <a:ext cx="10664996" cy="1598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7473">
                  <a:extLst>
                    <a:ext uri="{9D8B030D-6E8A-4147-A177-3AD203B41FA5}">
                      <a16:colId xmlns:a16="http://schemas.microsoft.com/office/drawing/2014/main" val="1143851639"/>
                    </a:ext>
                  </a:extLst>
                </a:gridCol>
                <a:gridCol w="8057523">
                  <a:extLst>
                    <a:ext uri="{9D8B030D-6E8A-4147-A177-3AD203B41FA5}">
                      <a16:colId xmlns:a16="http://schemas.microsoft.com/office/drawing/2014/main" val="1343900693"/>
                    </a:ext>
                  </a:extLst>
                </a:gridCol>
              </a:tblGrid>
              <a:tr h="1598461">
                <a:tc>
                  <a:txBody>
                    <a:bodyPr/>
                    <a:lstStyle/>
                    <a:p>
                      <a:pPr algn="ctr"/>
                      <a:endParaRPr kumimoji="1" lang="en-US" altLang="ja-JP" sz="28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2800" dirty="0">
                          <a:solidFill>
                            <a:srgbClr val="FF0000"/>
                          </a:solidFill>
                        </a:rPr>
                        <a:t>運動をよく行っている者</a:t>
                      </a:r>
                      <a:endParaRPr kumimoji="1" lang="ja-JP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dirty="0">
                          <a:solidFill>
                            <a:schemeClr val="tx1"/>
                          </a:solidFill>
                        </a:rPr>
                        <a:t>虚血性心疾患、高血圧、糖尿病、肥満、骨粗鬆症、結腸がん等の</a:t>
                      </a:r>
                      <a:endParaRPr kumimoji="1" lang="en-US" altLang="ja-JP" sz="2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2800" dirty="0">
                          <a:solidFill>
                            <a:schemeClr val="tx1"/>
                          </a:solidFill>
                        </a:rPr>
                        <a:t>罹患率や死亡率が低い</a:t>
                      </a:r>
                    </a:p>
                  </a:txBody>
                  <a:tcPr>
                    <a:solidFill>
                      <a:srgbClr val="FF0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00644"/>
                  </a:ext>
                </a:extLst>
              </a:tr>
            </a:tbl>
          </a:graphicData>
        </a:graphic>
      </p:graphicFrame>
      <p:sp>
        <p:nvSpPr>
          <p:cNvPr id="12" name="角丸四角形 11"/>
          <p:cNvSpPr/>
          <p:nvPr/>
        </p:nvSpPr>
        <p:spPr>
          <a:xfrm>
            <a:off x="2303571" y="5776508"/>
            <a:ext cx="7754115" cy="578882"/>
          </a:xfrm>
          <a:prstGeom prst="roundRect">
            <a:avLst/>
          </a:prstGeom>
          <a:ln w="25400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>
                <a:solidFill>
                  <a:schemeClr val="tx1"/>
                </a:solidFill>
              </a:rPr>
              <a:t>運動習慣がない者は</a:t>
            </a:r>
            <a:r>
              <a:rPr lang="ja-JP" altLang="en-US" sz="2800" dirty="0">
                <a:solidFill>
                  <a:srgbClr val="FF0000"/>
                </a:solidFill>
              </a:rPr>
              <a:t>生活習慣病のリスクが高い</a:t>
            </a:r>
            <a:endParaRPr lang="en-US" altLang="ja-JP" sz="2800" dirty="0">
              <a:solidFill>
                <a:schemeClr val="tx1"/>
              </a:solidFill>
            </a:endParaRPr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1765653" y="197867"/>
            <a:ext cx="4940715" cy="1322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運動不足による影響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①健康リスク　　</a:t>
            </a:r>
          </a:p>
        </p:txBody>
      </p:sp>
      <p:sp>
        <p:nvSpPr>
          <p:cNvPr id="9" name="右矢印 8"/>
          <p:cNvSpPr/>
          <p:nvPr/>
        </p:nvSpPr>
        <p:spPr>
          <a:xfrm rot="5400000">
            <a:off x="5911766" y="5002621"/>
            <a:ext cx="539338" cy="6338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61257" y="143691"/>
            <a:ext cx="4101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u="sng" dirty="0" smtClean="0"/>
              <a:t>１</a:t>
            </a:r>
            <a:r>
              <a:rPr lang="en-US" altLang="ja-JP" sz="2800" b="1" u="sng" dirty="0" smtClean="0"/>
              <a:t>. </a:t>
            </a:r>
            <a:r>
              <a:rPr lang="ja-JP" altLang="en-US" sz="2800" b="1" u="sng" dirty="0" smtClean="0"/>
              <a:t>問題</a:t>
            </a:r>
            <a:endParaRPr lang="en-US" altLang="ja-JP" sz="2800" b="1" u="sng" dirty="0" smtClean="0"/>
          </a:p>
          <a:p>
            <a:endParaRPr kumimoji="1" lang="en-US" altLang="ja-JP" sz="2800" b="1" u="sng" dirty="0"/>
          </a:p>
        </p:txBody>
      </p:sp>
    </p:spTree>
    <p:extLst>
      <p:ext uri="{BB962C8B-B14F-4D97-AF65-F5344CB8AC3E}">
        <p14:creationId xmlns:p14="http://schemas.microsoft.com/office/powerpoint/2010/main" val="3484808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61257" y="177557"/>
            <a:ext cx="410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u="sng" dirty="0" smtClean="0"/>
              <a:t>2. </a:t>
            </a:r>
            <a:r>
              <a:rPr lang="ja-JP" altLang="en-US" sz="2800" b="1" u="sng" dirty="0" smtClean="0"/>
              <a:t>問題</a:t>
            </a:r>
            <a:r>
              <a:rPr lang="ja-JP" altLang="en-US" sz="2800" b="1" u="sng" dirty="0"/>
              <a:t>の分析</a:t>
            </a:r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785948" y="784135"/>
            <a:ext cx="10515600" cy="5354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①スポーツを始める</a:t>
            </a:r>
            <a:r>
              <a:rPr lang="en-US" altLang="ja-JP" dirty="0"/>
              <a:t>/</a:t>
            </a:r>
            <a:r>
              <a:rPr lang="ja-JP" altLang="en-US" dirty="0"/>
              <a:t>離れる転換点について</a:t>
            </a:r>
            <a:endParaRPr lang="en-US" altLang="ja-JP" dirty="0"/>
          </a:p>
        </p:txBody>
      </p:sp>
      <p:sp>
        <p:nvSpPr>
          <p:cNvPr id="6" name="正方形/長方形 5"/>
          <p:cNvSpPr/>
          <p:nvPr/>
        </p:nvSpPr>
        <p:spPr>
          <a:xfrm>
            <a:off x="6594040" y="5742442"/>
            <a:ext cx="52581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600" kern="100" dirty="0">
                <a:latin typeface="游ゴシック" panose="020B0400000000000000" pitchFamily="50" charset="-128"/>
                <a:cs typeface="Times New Roman" panose="02020603050405020304" pitchFamily="18" charset="0"/>
              </a:rPr>
              <a:t>日本スポーツ協会ウェブサイト「</a:t>
            </a:r>
            <a:r>
              <a:rPr lang="en-US" altLang="ja-JP" sz="1600" kern="100" dirty="0">
                <a:latin typeface="游ゴシック" panose="020B0400000000000000" pitchFamily="50" charset="-128"/>
                <a:cs typeface="Times New Roman" panose="02020603050405020304" pitchFamily="18" charset="0"/>
              </a:rPr>
              <a:t>JSPO Plus</a:t>
            </a:r>
            <a:r>
              <a:rPr lang="ja-JP" altLang="en-US" sz="1600" kern="100" dirty="0">
                <a:latin typeface="游ゴシック" panose="020B0400000000000000" pitchFamily="50" charset="-128"/>
                <a:cs typeface="Times New Roman" panose="02020603050405020304" pitchFamily="18" charset="0"/>
              </a:rPr>
              <a:t>」より作成</a:t>
            </a:r>
            <a:endParaRPr lang="ja-JP" altLang="ja-JP" sz="1600" kern="100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48" y="1210921"/>
            <a:ext cx="10124803" cy="4474379"/>
          </a:xfrm>
          <a:prstGeom prst="rect">
            <a:avLst/>
          </a:prstGeom>
        </p:spPr>
      </p:pic>
      <p:sp>
        <p:nvSpPr>
          <p:cNvPr id="12" name="下矢印 11"/>
          <p:cNvSpPr/>
          <p:nvPr/>
        </p:nvSpPr>
        <p:spPr>
          <a:xfrm rot="16200000">
            <a:off x="1120130" y="6112086"/>
            <a:ext cx="476362" cy="40166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689613" y="6195280"/>
            <a:ext cx="9221138" cy="40226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rgbClr val="FF0000"/>
                </a:solidFill>
              </a:rPr>
              <a:t>子どもの頃の体力、スポーツを楽しむ経験</a:t>
            </a:r>
            <a:r>
              <a:rPr lang="ja-JP" altLang="en-US" dirty="0"/>
              <a:t>が、スポーツの継続に必要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53453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2803654" y="210953"/>
            <a:ext cx="5536784" cy="495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子どもにとってのスポーツの意義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　　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61257" y="177557"/>
            <a:ext cx="410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u="sng" dirty="0" smtClean="0"/>
              <a:t>2. </a:t>
            </a:r>
            <a:r>
              <a:rPr lang="ja-JP" altLang="en-US" sz="2800" b="1" u="sng" dirty="0" smtClean="0"/>
              <a:t>問題</a:t>
            </a:r>
            <a:r>
              <a:rPr lang="ja-JP" altLang="en-US" sz="2800" b="1" u="sng" dirty="0"/>
              <a:t>の分析</a:t>
            </a:r>
            <a:endParaRPr kumimoji="1" lang="ja-JP" altLang="en-US" sz="2800" b="1" u="sng" dirty="0"/>
          </a:p>
        </p:txBody>
      </p:sp>
      <p:sp>
        <p:nvSpPr>
          <p:cNvPr id="7" name="角丸四角形吹き出し 6"/>
          <p:cNvSpPr/>
          <p:nvPr/>
        </p:nvSpPr>
        <p:spPr>
          <a:xfrm>
            <a:off x="180975" y="3407510"/>
            <a:ext cx="4220119" cy="2962513"/>
          </a:xfrm>
          <a:prstGeom prst="wedgeRoundRectCallout">
            <a:avLst>
              <a:gd name="adj1" fmla="val -22487"/>
              <a:gd name="adj2" fmla="val -79848"/>
              <a:gd name="adj3" fmla="val 16667"/>
            </a:avLst>
          </a:prstGeom>
          <a:ln w="28575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/>
              <a:t>身体への影響は大人になってからも持ち越される</a:t>
            </a:r>
            <a:endParaRPr lang="en-US" altLang="ja-JP" sz="2800" dirty="0"/>
          </a:p>
          <a:p>
            <a:r>
              <a:rPr lang="ja-JP" altLang="en-US" sz="2800" dirty="0"/>
              <a:t>⇒</a:t>
            </a:r>
            <a:r>
              <a:rPr lang="ja-JP" altLang="en-US" sz="2800" b="1" dirty="0">
                <a:solidFill>
                  <a:srgbClr val="FF0000"/>
                </a:solidFill>
              </a:rPr>
              <a:t>子どもの頃からの身体活動への取り組みが重要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996729" y="5688166"/>
            <a:ext cx="58512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600" kern="100" dirty="0">
                <a:latin typeface="游ゴシック" panose="020B0400000000000000" pitchFamily="50" charset="-128"/>
                <a:cs typeface="Times New Roman" panose="02020603050405020304" pitchFamily="18" charset="0"/>
              </a:rPr>
              <a:t>出典：</a:t>
            </a:r>
            <a:r>
              <a:rPr lang="en-US" altLang="ja-JP" sz="1600" kern="100" dirty="0">
                <a:latin typeface="游ゴシック" panose="020B0400000000000000" pitchFamily="50" charset="-128"/>
                <a:cs typeface="Times New Roman" panose="02020603050405020304" pitchFamily="18" charset="0"/>
              </a:rPr>
              <a:t>『JSPO-ACP </a:t>
            </a:r>
            <a:r>
              <a:rPr lang="ja-JP" altLang="en-US" sz="1600" kern="100" dirty="0">
                <a:latin typeface="游ゴシック" panose="020B0400000000000000" pitchFamily="50" charset="-128"/>
                <a:cs typeface="Times New Roman" panose="02020603050405020304" pitchFamily="18" charset="0"/>
              </a:rPr>
              <a:t>ガイドブック</a:t>
            </a:r>
            <a:r>
              <a:rPr lang="en-US" altLang="ja-JP" sz="1600" kern="100" dirty="0">
                <a:latin typeface="游ゴシック" panose="020B0400000000000000" pitchFamily="50" charset="-128"/>
                <a:cs typeface="Times New Roman" panose="02020603050405020304" pitchFamily="18" charset="0"/>
              </a:rPr>
              <a:t>』2020</a:t>
            </a:r>
            <a:r>
              <a:rPr lang="ja-JP" altLang="en-US" sz="1600" kern="100" dirty="0">
                <a:latin typeface="游ゴシック" panose="020B0400000000000000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600" kern="100" dirty="0">
                <a:latin typeface="游ゴシック" panose="020B0400000000000000" pitchFamily="50" charset="-128"/>
                <a:cs typeface="Times New Roman" panose="02020603050405020304" pitchFamily="18" charset="0"/>
              </a:rPr>
              <a:t>,</a:t>
            </a:r>
            <a:r>
              <a:rPr lang="ja-JP" altLang="en-US" sz="1600" kern="100" dirty="0">
                <a:latin typeface="游ゴシック" panose="020B0400000000000000" pitchFamily="50" charset="-128"/>
                <a:cs typeface="Times New Roman" panose="02020603050405020304" pitchFamily="18" charset="0"/>
              </a:rPr>
              <a:t>日本スポーツ協会</a:t>
            </a:r>
            <a:endParaRPr lang="ja-JP" altLang="ja-JP" sz="1600" kern="100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9" name="コンテンツ プレースホルダー 2"/>
          <p:cNvSpPr txBox="1">
            <a:spLocks/>
          </p:cNvSpPr>
          <p:nvPr/>
        </p:nvSpPr>
        <p:spPr>
          <a:xfrm>
            <a:off x="7407716" y="1418078"/>
            <a:ext cx="4440295" cy="1093591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　意欲的なこころの育成</a:t>
            </a:r>
            <a:endParaRPr lang="en-US" altLang="ja-JP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　社会適応力の発達</a:t>
            </a:r>
            <a:endParaRPr lang="en-US" altLang="ja-JP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　認知機能の発達</a:t>
            </a:r>
          </a:p>
        </p:txBody>
      </p:sp>
      <p:sp>
        <p:nvSpPr>
          <p:cNvPr id="10" name="楕円 9"/>
          <p:cNvSpPr/>
          <p:nvPr/>
        </p:nvSpPr>
        <p:spPr>
          <a:xfrm>
            <a:off x="6387366" y="1418078"/>
            <a:ext cx="1064289" cy="108198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4400" dirty="0">
                <a:solidFill>
                  <a:schemeClr val="bg1"/>
                </a:solidFill>
              </a:rPr>
              <a:t>心</a:t>
            </a:r>
          </a:p>
        </p:txBody>
      </p: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1889225" y="1420464"/>
            <a:ext cx="4364095" cy="109120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　体力・運動能力の向上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　健康的なからだの育成</a:t>
            </a:r>
            <a:endParaRPr lang="en-US" altLang="ja-JP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536" y="2837860"/>
            <a:ext cx="7392475" cy="2827687"/>
          </a:xfrm>
          <a:prstGeom prst="rect">
            <a:avLst/>
          </a:prstGeom>
        </p:spPr>
      </p:pic>
      <p:sp>
        <p:nvSpPr>
          <p:cNvPr id="13" name="楕円 12"/>
          <p:cNvSpPr/>
          <p:nvPr/>
        </p:nvSpPr>
        <p:spPr>
          <a:xfrm>
            <a:off x="846906" y="1418078"/>
            <a:ext cx="1064289" cy="1081980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4400" dirty="0">
                <a:solidFill>
                  <a:schemeClr val="bg1"/>
                </a:solidFill>
              </a:rPr>
              <a:t>身</a:t>
            </a:r>
          </a:p>
        </p:txBody>
      </p:sp>
    </p:spTree>
    <p:extLst>
      <p:ext uri="{BB962C8B-B14F-4D97-AF65-F5344CB8AC3E}">
        <p14:creationId xmlns:p14="http://schemas.microsoft.com/office/powerpoint/2010/main" val="2752796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261257" y="3505201"/>
            <a:ext cx="1173044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ja-JP" sz="2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要介護となる原因</a:t>
            </a:r>
            <a:r>
              <a:rPr lang="ja-JP" altLang="en-US" sz="2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・・・</a:t>
            </a:r>
            <a:endParaRPr lang="ja-JP" altLang="ja-JP" sz="16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ja-JP" altLang="en-US" sz="2000" dirty="0"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altLang="en-US" sz="2800" dirty="0">
                <a:ea typeface="游明朝" panose="02020400000000000000" pitchFamily="18" charset="-128"/>
                <a:cs typeface="Times New Roman" panose="02020603050405020304" pitchFamily="18" charset="0"/>
              </a:rPr>
              <a:t>・</a:t>
            </a:r>
            <a:r>
              <a:rPr lang="ja-JP" altLang="ja-JP" sz="2800" dirty="0"/>
              <a:t>全体の約</a:t>
            </a:r>
            <a:r>
              <a:rPr lang="en-US" altLang="ja-JP" sz="2800" b="1" dirty="0">
                <a:solidFill>
                  <a:srgbClr val="FF0000"/>
                </a:solidFill>
              </a:rPr>
              <a:t>2</a:t>
            </a:r>
            <a:r>
              <a:rPr lang="ja-JP" altLang="ja-JP" sz="2800" b="1" dirty="0">
                <a:solidFill>
                  <a:srgbClr val="FF0000"/>
                </a:solidFill>
              </a:rPr>
              <a:t>割</a:t>
            </a:r>
            <a:r>
              <a:rPr lang="ja-JP" altLang="ja-JP" sz="2800" dirty="0"/>
              <a:t>は運動器の障害が原因である。 </a:t>
            </a:r>
            <a:endParaRPr lang="en-US" altLang="ja-JP" sz="2800" dirty="0"/>
          </a:p>
          <a:p>
            <a:r>
              <a:rPr lang="ja-JP" altLang="en-US" sz="2000" dirty="0"/>
              <a:t>　</a:t>
            </a:r>
            <a:r>
              <a:rPr lang="ja-JP" altLang="en-US" sz="2800" dirty="0"/>
              <a:t>・</a:t>
            </a:r>
            <a:r>
              <a:rPr lang="ja-JP" altLang="ja-JP" sz="2800" dirty="0"/>
              <a:t>さらに、全要介護者の約</a:t>
            </a:r>
            <a:r>
              <a:rPr lang="en-US" altLang="ja-JP" sz="2800" dirty="0"/>
              <a:t>7</a:t>
            </a:r>
            <a:r>
              <a:rPr lang="ja-JP" altLang="ja-JP" sz="2800" dirty="0"/>
              <a:t>割を占める女性の場合は</a:t>
            </a:r>
            <a:r>
              <a:rPr lang="en-US" altLang="ja-JP" sz="2800" b="1" dirty="0">
                <a:solidFill>
                  <a:srgbClr val="FF0000"/>
                </a:solidFill>
              </a:rPr>
              <a:t>3</a:t>
            </a:r>
            <a:r>
              <a:rPr lang="ja-JP" altLang="ja-JP" sz="2800" b="1" dirty="0">
                <a:solidFill>
                  <a:srgbClr val="FF0000"/>
                </a:solidFill>
              </a:rPr>
              <a:t>割</a:t>
            </a:r>
            <a:r>
              <a:rPr lang="ja-JP" altLang="ja-JP" sz="2800" dirty="0"/>
              <a:t>近くが</a:t>
            </a:r>
            <a:r>
              <a:rPr lang="en-US" altLang="ja-JP" sz="2800" dirty="0"/>
              <a:t/>
            </a:r>
            <a:br>
              <a:rPr lang="en-US" altLang="ja-JP" sz="2800" dirty="0"/>
            </a:br>
            <a:r>
              <a:rPr lang="en-US" altLang="ja-JP" sz="2800" dirty="0"/>
              <a:t>  </a:t>
            </a:r>
            <a:r>
              <a:rPr lang="ja-JP" altLang="en-US" sz="2800" dirty="0"/>
              <a:t>　</a:t>
            </a:r>
            <a:r>
              <a:rPr lang="ja-JP" altLang="ja-JP" sz="2800" dirty="0"/>
              <a:t>運動器疾患</a:t>
            </a:r>
            <a:r>
              <a:rPr lang="ja-JP" altLang="en-US" sz="2800" dirty="0"/>
              <a:t>。</a:t>
            </a:r>
            <a:endParaRPr lang="en-US" altLang="ja-JP" sz="2800" dirty="0"/>
          </a:p>
          <a:p>
            <a:endParaRPr lang="en-US" altLang="ja-JP" sz="2000" dirty="0"/>
          </a:p>
          <a:p>
            <a:r>
              <a:rPr lang="ja-JP" altLang="en-US" sz="2800" dirty="0"/>
              <a:t>⇒ロコモ対策として</a:t>
            </a:r>
            <a:r>
              <a:rPr lang="ja-JP" altLang="en-US" sz="2800" u="sng" dirty="0"/>
              <a:t>適切な運動が必要</a:t>
            </a:r>
            <a:endParaRPr lang="en-US" altLang="ja-JP" sz="2800" u="sng" dirty="0"/>
          </a:p>
        </p:txBody>
      </p:sp>
      <p:sp>
        <p:nvSpPr>
          <p:cNvPr id="21" name="角丸四角形 20"/>
          <p:cNvSpPr/>
          <p:nvPr/>
        </p:nvSpPr>
        <p:spPr>
          <a:xfrm>
            <a:off x="261257" y="1445063"/>
            <a:ext cx="11586755" cy="1600438"/>
          </a:xfrm>
          <a:prstGeom prst="roundRect">
            <a:avLst/>
          </a:prstGeom>
          <a:ln w="28575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3200" dirty="0">
                <a:latin typeface="UDShinGoPro-Regular-90msp-RKSJ-H-Identity-H"/>
              </a:rPr>
              <a:t>「ロコモティブシンドローム」（運動器症候群）</a:t>
            </a:r>
            <a:endParaRPr lang="en-US" altLang="ja-JP" sz="3200" dirty="0">
              <a:latin typeface="UDShinGoPro-Regular-90msp-RKSJ-H-Identity-H"/>
            </a:endParaRPr>
          </a:p>
          <a:p>
            <a:r>
              <a:rPr lang="ja-JP" altLang="en-US" sz="2800" dirty="0">
                <a:latin typeface="UDShinGoPro-Regular-90msp-RKSJ-H-Identity-H"/>
              </a:rPr>
              <a:t>　日本整形外科学会により提唱された言葉で、「運動器の障害のため</a:t>
            </a:r>
            <a:endParaRPr lang="en-US" altLang="ja-JP" sz="2800" dirty="0">
              <a:latin typeface="UDShinGoPro-Regular-90msp-RKSJ-H-Identity-H"/>
            </a:endParaRPr>
          </a:p>
          <a:p>
            <a:r>
              <a:rPr lang="ja-JP" altLang="en-US" sz="2800" dirty="0">
                <a:latin typeface="UDShinGoPro-Regular-90msp-RKSJ-H-Identity-H"/>
              </a:rPr>
              <a:t>　に自立度が低下し、介護が必要となる危険性の高い状態」を指す。</a:t>
            </a:r>
            <a:endParaRPr lang="ja-JP" altLang="en-US" sz="2800" dirty="0"/>
          </a:p>
        </p:txBody>
      </p:sp>
      <p:sp>
        <p:nvSpPr>
          <p:cNvPr id="19" name="正方形/長方形 18"/>
          <p:cNvSpPr/>
          <p:nvPr/>
        </p:nvSpPr>
        <p:spPr>
          <a:xfrm>
            <a:off x="7711942" y="6519446"/>
            <a:ext cx="4136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6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出典：厚生労働省 国民生活基礎調査の概要</a:t>
            </a:r>
            <a:endParaRPr lang="ja-JP" altLang="ja-JP" sz="1600" kern="100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1782587" y="185781"/>
            <a:ext cx="4940715" cy="1322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運動不足による影響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①健康リスク　　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61257" y="143691"/>
            <a:ext cx="4101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u="sng" dirty="0" smtClean="0"/>
              <a:t>１</a:t>
            </a:r>
            <a:r>
              <a:rPr lang="en-US" altLang="ja-JP" sz="2800" b="1" u="sng" dirty="0" smtClean="0"/>
              <a:t>. </a:t>
            </a:r>
            <a:r>
              <a:rPr lang="ja-JP" altLang="en-US" sz="2800" b="1" u="sng" dirty="0" smtClean="0"/>
              <a:t>問題</a:t>
            </a:r>
            <a:endParaRPr lang="en-US" altLang="ja-JP" sz="2800" b="1" u="sng" dirty="0" smtClean="0"/>
          </a:p>
          <a:p>
            <a:endParaRPr kumimoji="1" lang="en-US" altLang="ja-JP" sz="2800" b="1" u="sng" dirty="0"/>
          </a:p>
        </p:txBody>
      </p:sp>
    </p:spTree>
    <p:extLst>
      <p:ext uri="{BB962C8B-B14F-4D97-AF65-F5344CB8AC3E}">
        <p14:creationId xmlns:p14="http://schemas.microsoft.com/office/powerpoint/2010/main" val="2066173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4958927" y="6432479"/>
            <a:ext cx="29658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/>
              <a:t>出典：令和2年版厚生労働白書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261257" y="1448901"/>
            <a:ext cx="7580416" cy="4983578"/>
            <a:chOff x="2" y="2306251"/>
            <a:chExt cx="7419701" cy="3963045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404" t="10220" r="3592" b="16608"/>
            <a:stretch/>
          </p:blipFill>
          <p:spPr>
            <a:xfrm>
              <a:off x="2" y="2306251"/>
              <a:ext cx="7419701" cy="3963045"/>
            </a:xfrm>
            <a:prstGeom prst="rect">
              <a:avLst/>
            </a:prstGeom>
          </p:spPr>
        </p:pic>
        <p:sp>
          <p:nvSpPr>
            <p:cNvPr id="9" name="上下矢印 8"/>
            <p:cNvSpPr/>
            <p:nvPr/>
          </p:nvSpPr>
          <p:spPr>
            <a:xfrm>
              <a:off x="6486071" y="3309227"/>
              <a:ext cx="551543" cy="1354508"/>
            </a:xfrm>
            <a:prstGeom prst="upDownArrow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上下矢印 9"/>
            <p:cNvSpPr/>
            <p:nvPr/>
          </p:nvSpPr>
          <p:spPr>
            <a:xfrm>
              <a:off x="2808695" y="4049779"/>
              <a:ext cx="551543" cy="940526"/>
            </a:xfrm>
            <a:prstGeom prst="upDownArrow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" name="角丸四角形 11"/>
          <p:cNvSpPr/>
          <p:nvPr/>
        </p:nvSpPr>
        <p:spPr>
          <a:xfrm>
            <a:off x="7965570" y="2557751"/>
            <a:ext cx="4128654" cy="3711654"/>
          </a:xfrm>
          <a:prstGeom prst="roundRect">
            <a:avLst/>
          </a:prstGeom>
          <a:ln w="25400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>
                <a:solidFill>
                  <a:schemeClr val="tx1"/>
                </a:solidFill>
              </a:rPr>
              <a:t>平均寿命と健康寿命</a:t>
            </a:r>
            <a:r>
              <a:rPr lang="en-US" altLang="ja-JP" sz="2800" dirty="0">
                <a:solidFill>
                  <a:schemeClr val="tx1"/>
                </a:solidFill>
              </a:rPr>
              <a:t/>
            </a:r>
            <a:br>
              <a:rPr lang="en-US" altLang="ja-JP" sz="2800" dirty="0">
                <a:solidFill>
                  <a:schemeClr val="tx1"/>
                </a:solidFill>
              </a:rPr>
            </a:br>
            <a:r>
              <a:rPr lang="ja-JP" altLang="en-US" sz="2800" dirty="0">
                <a:solidFill>
                  <a:schemeClr val="tx1"/>
                </a:solidFill>
              </a:rPr>
              <a:t>の差は、男性</a:t>
            </a:r>
            <a:r>
              <a:rPr lang="ja-JP" altLang="en-US" sz="2800" dirty="0">
                <a:solidFill>
                  <a:srgbClr val="FF0000"/>
                </a:solidFill>
              </a:rPr>
              <a:t> </a:t>
            </a:r>
            <a:r>
              <a:rPr lang="en-US" altLang="ja-JP" sz="2800" dirty="0">
                <a:solidFill>
                  <a:srgbClr val="FF0000"/>
                </a:solidFill>
              </a:rPr>
              <a:t>8.84</a:t>
            </a:r>
            <a:r>
              <a:rPr lang="ja-JP" altLang="en-US" sz="2800" dirty="0">
                <a:solidFill>
                  <a:srgbClr val="FF0000"/>
                </a:solidFill>
              </a:rPr>
              <a:t>才</a:t>
            </a:r>
            <a:endParaRPr lang="en-US" altLang="ja-JP" sz="2800" dirty="0">
              <a:solidFill>
                <a:srgbClr val="FF0000"/>
              </a:solidFill>
            </a:endParaRPr>
          </a:p>
          <a:p>
            <a:r>
              <a:rPr lang="ja-JP" altLang="en-US" sz="2800" dirty="0">
                <a:solidFill>
                  <a:schemeClr val="tx1"/>
                </a:solidFill>
              </a:rPr>
              <a:t>　　　　女性</a:t>
            </a:r>
            <a:r>
              <a:rPr lang="ja-JP" altLang="en-US" sz="2800" dirty="0">
                <a:solidFill>
                  <a:srgbClr val="FF0000"/>
                </a:solidFill>
              </a:rPr>
              <a:t> </a:t>
            </a:r>
            <a:r>
              <a:rPr lang="en-US" altLang="ja-JP" sz="2800" dirty="0">
                <a:solidFill>
                  <a:srgbClr val="FF0000"/>
                </a:solidFill>
              </a:rPr>
              <a:t>12.35</a:t>
            </a:r>
            <a:r>
              <a:rPr lang="ja-JP" altLang="en-US" sz="2800" dirty="0">
                <a:solidFill>
                  <a:srgbClr val="FF0000"/>
                </a:solidFill>
              </a:rPr>
              <a:t>才</a:t>
            </a:r>
            <a:endParaRPr lang="en-US" altLang="ja-JP" sz="2800" dirty="0">
              <a:solidFill>
                <a:srgbClr val="FF0000"/>
              </a:solidFill>
            </a:endParaRPr>
          </a:p>
          <a:p>
            <a:endParaRPr lang="en-US" altLang="ja-JP" sz="1600" dirty="0">
              <a:solidFill>
                <a:srgbClr val="FF0000"/>
              </a:solidFill>
            </a:endParaRPr>
          </a:p>
          <a:p>
            <a:r>
              <a:rPr lang="ja-JP" altLang="en-US" sz="2800" dirty="0">
                <a:solidFill>
                  <a:schemeClr val="tx1"/>
                </a:solidFill>
              </a:rPr>
              <a:t>⇒健康寿命を延ばすためには、要介護になることを予防する必要がある。</a:t>
            </a:r>
          </a:p>
        </p:txBody>
      </p: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1774105" y="194490"/>
            <a:ext cx="4940715" cy="1322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運動不足による影響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②個人への不利益　　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61257" y="143691"/>
            <a:ext cx="4101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u="sng" dirty="0" smtClean="0"/>
              <a:t>１</a:t>
            </a:r>
            <a:r>
              <a:rPr lang="en-US" altLang="ja-JP" sz="2800" b="1" u="sng" dirty="0" smtClean="0"/>
              <a:t>. </a:t>
            </a:r>
            <a:r>
              <a:rPr lang="ja-JP" altLang="en-US" sz="2800" b="1" u="sng" dirty="0" smtClean="0"/>
              <a:t>問題</a:t>
            </a:r>
            <a:endParaRPr lang="en-US" altLang="ja-JP" sz="2800" b="1" u="sng" dirty="0" smtClean="0"/>
          </a:p>
          <a:p>
            <a:endParaRPr kumimoji="1" lang="en-US" altLang="ja-JP" sz="2800" b="1" u="sng" dirty="0"/>
          </a:p>
        </p:txBody>
      </p:sp>
    </p:spTree>
    <p:extLst>
      <p:ext uri="{BB962C8B-B14F-4D97-AF65-F5344CB8AC3E}">
        <p14:creationId xmlns:p14="http://schemas.microsoft.com/office/powerpoint/2010/main" val="3203445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261256" y="2167820"/>
            <a:ext cx="117304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</p:txBody>
      </p:sp>
      <p:sp>
        <p:nvSpPr>
          <p:cNvPr id="21" name="角丸四角形 20"/>
          <p:cNvSpPr/>
          <p:nvPr/>
        </p:nvSpPr>
        <p:spPr>
          <a:xfrm>
            <a:off x="1026615" y="5758978"/>
            <a:ext cx="10019213" cy="1055608"/>
          </a:xfrm>
          <a:prstGeom prst="roundRect">
            <a:avLst/>
          </a:prstGeom>
          <a:ln w="28575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>
                <a:latin typeface="UDShinGoPro-Regular-90msp-RKSJ-H-Identity-H"/>
              </a:rPr>
              <a:t>介護が必要となれば、介護費用だけでなく家族の負担も増加</a:t>
            </a:r>
            <a:endParaRPr lang="en-US" altLang="ja-JP" sz="2800" dirty="0">
              <a:latin typeface="UDShinGoPro-Regular-90msp-RKSJ-H-Identity-H"/>
            </a:endParaRPr>
          </a:p>
          <a:p>
            <a:r>
              <a:rPr lang="ja-JP" altLang="en-US" sz="2800" dirty="0">
                <a:latin typeface="UDShinGoPro-Regular-90msp-RKSJ-H-Identity-H"/>
              </a:rPr>
              <a:t>また、離職によって家計の負担も増加する。</a:t>
            </a:r>
            <a:endParaRPr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8372" y="4674188"/>
            <a:ext cx="40831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要介護者との続柄別主な介護者の構成割合</a:t>
            </a:r>
            <a:endParaRPr kumimoji="1" lang="ja-JP" altLang="en-US" sz="1600" dirty="0"/>
          </a:p>
        </p:txBody>
      </p:sp>
      <p:grpSp>
        <p:nvGrpSpPr>
          <p:cNvPr id="14" name="グループ化 13"/>
          <p:cNvGrpSpPr/>
          <p:nvPr/>
        </p:nvGrpSpPr>
        <p:grpSpPr>
          <a:xfrm>
            <a:off x="69004" y="1504161"/>
            <a:ext cx="3311675" cy="2872349"/>
            <a:chOff x="6602742" y="2177201"/>
            <a:chExt cx="3311675" cy="2872349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16" t="14330" r="19560" b="13483"/>
            <a:stretch/>
          </p:blipFill>
          <p:spPr>
            <a:xfrm>
              <a:off x="6602742" y="2177201"/>
              <a:ext cx="3025950" cy="2872349"/>
            </a:xfrm>
            <a:prstGeom prst="rect">
              <a:avLst/>
            </a:prstGeom>
          </p:spPr>
        </p:pic>
        <p:sp>
          <p:nvSpPr>
            <p:cNvPr id="13" name="正方形/長方形 12"/>
            <p:cNvSpPr/>
            <p:nvPr/>
          </p:nvSpPr>
          <p:spPr>
            <a:xfrm>
              <a:off x="8884920" y="2177980"/>
              <a:ext cx="738188" cy="1255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/>
            <p:cNvSpPr/>
            <p:nvPr/>
          </p:nvSpPr>
          <p:spPr>
            <a:xfrm rot="2956522">
              <a:off x="9109301" y="2438677"/>
              <a:ext cx="660737" cy="1714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/>
            <p:cNvSpPr/>
            <p:nvPr/>
          </p:nvSpPr>
          <p:spPr>
            <a:xfrm rot="19194827">
              <a:off x="8908574" y="4542844"/>
              <a:ext cx="1005843" cy="1809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8691557" y="4914417"/>
              <a:ext cx="931551" cy="130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正方形/長方形 25"/>
            <p:cNvSpPr/>
            <p:nvPr/>
          </p:nvSpPr>
          <p:spPr>
            <a:xfrm>
              <a:off x="6610362" y="4676693"/>
              <a:ext cx="599094" cy="2605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正方形/長方形 26"/>
            <p:cNvSpPr/>
            <p:nvPr/>
          </p:nvSpPr>
          <p:spPr>
            <a:xfrm>
              <a:off x="6602742" y="4905963"/>
              <a:ext cx="1049008" cy="139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6618286" y="2869952"/>
              <a:ext cx="105094" cy="2923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7521334" y="4986906"/>
              <a:ext cx="704448" cy="576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7535719" y="4934232"/>
              <a:ext cx="191156" cy="629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角丸四角形 17"/>
          <p:cNvSpPr/>
          <p:nvPr/>
        </p:nvSpPr>
        <p:spPr>
          <a:xfrm>
            <a:off x="3095237" y="1315588"/>
            <a:ext cx="2576512" cy="3349050"/>
          </a:xfrm>
          <a:prstGeom prst="roundRect">
            <a:avLst/>
          </a:prstGeom>
          <a:ln w="25400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</a:rPr>
              <a:t>480</a:t>
            </a:r>
            <a:r>
              <a:rPr lang="ja-JP" altLang="en-US" sz="2800" b="1" dirty="0">
                <a:solidFill>
                  <a:srgbClr val="FF0000"/>
                </a:solidFill>
              </a:rPr>
              <a:t>万人</a:t>
            </a:r>
            <a:r>
              <a:rPr lang="ja-JP" altLang="en-US" sz="2800" dirty="0"/>
              <a:t>の</a:t>
            </a:r>
            <a:r>
              <a:rPr lang="en-US" altLang="ja-JP" sz="2800" dirty="0"/>
              <a:t/>
            </a:r>
            <a:br>
              <a:rPr lang="en-US" altLang="ja-JP" sz="2800" dirty="0"/>
            </a:br>
            <a:r>
              <a:rPr lang="ja-JP" altLang="en-US" sz="2800" dirty="0"/>
              <a:t>介護者の構成</a:t>
            </a:r>
            <a:endParaRPr lang="en-US" altLang="ja-JP" sz="2800" dirty="0"/>
          </a:p>
          <a:p>
            <a:r>
              <a:rPr lang="en-US" altLang="ja-JP" sz="2800" dirty="0"/>
              <a:t/>
            </a:r>
            <a:br>
              <a:rPr lang="en-US" altLang="ja-JP" sz="2800" dirty="0"/>
            </a:br>
            <a:r>
              <a:rPr lang="ja-JP" altLang="en-US" sz="2800" dirty="0"/>
              <a:t>同居家族　　　　　　　　</a:t>
            </a:r>
            <a:endParaRPr lang="en-US" altLang="ja-JP" sz="2800" dirty="0"/>
          </a:p>
          <a:p>
            <a:r>
              <a:rPr lang="ja-JP" altLang="en-US" sz="2800" b="1" dirty="0">
                <a:solidFill>
                  <a:srgbClr val="FF0000"/>
                </a:solidFill>
              </a:rPr>
              <a:t>　　　</a:t>
            </a:r>
            <a:r>
              <a:rPr lang="en-US" altLang="ja-JP" sz="2800" b="1" dirty="0">
                <a:solidFill>
                  <a:srgbClr val="FF0000"/>
                </a:solidFill>
              </a:rPr>
              <a:t>54.4</a:t>
            </a:r>
            <a:r>
              <a:rPr lang="ja-JP" altLang="en-US" sz="2800" b="1" dirty="0">
                <a:solidFill>
                  <a:srgbClr val="FF0000"/>
                </a:solidFill>
              </a:rPr>
              <a:t>％</a:t>
            </a:r>
            <a:endParaRPr lang="en-US" altLang="ja-JP" sz="2800" b="1" dirty="0">
              <a:solidFill>
                <a:srgbClr val="FF0000"/>
              </a:solidFill>
            </a:endParaRPr>
          </a:p>
          <a:p>
            <a:pPr algn="r"/>
            <a:r>
              <a:rPr lang="ja-JP" altLang="en-US" sz="2800" dirty="0"/>
              <a:t>別居の家族等</a:t>
            </a:r>
            <a:r>
              <a:rPr lang="en-US" altLang="ja-JP" sz="2800" b="1" dirty="0">
                <a:solidFill>
                  <a:srgbClr val="FF0000"/>
                </a:solidFill>
              </a:rPr>
              <a:t>13.6</a:t>
            </a:r>
            <a:r>
              <a:rPr lang="ja-JP" altLang="en-US" sz="2800" b="1" dirty="0">
                <a:solidFill>
                  <a:srgbClr val="FF0000"/>
                </a:solidFill>
              </a:rPr>
              <a:t>％</a:t>
            </a:r>
            <a:endParaRPr lang="en-US" altLang="ja-JP" sz="2800" b="1" dirty="0">
              <a:solidFill>
                <a:srgbClr val="FF0000"/>
              </a:solidFill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5796453" y="1346599"/>
            <a:ext cx="6387501" cy="2657054"/>
            <a:chOff x="261256" y="2454044"/>
            <a:chExt cx="8411257" cy="3232381"/>
          </a:xfrm>
        </p:grpSpPr>
        <p:grpSp>
          <p:nvGrpSpPr>
            <p:cNvPr id="35" name="グループ化 34"/>
            <p:cNvGrpSpPr/>
            <p:nvPr/>
          </p:nvGrpSpPr>
          <p:grpSpPr>
            <a:xfrm>
              <a:off x="261256" y="2454044"/>
              <a:ext cx="8411257" cy="3232381"/>
              <a:chOff x="261256" y="2454044"/>
              <a:chExt cx="10250720" cy="3313681"/>
            </a:xfrm>
          </p:grpSpPr>
          <p:pic>
            <p:nvPicPr>
              <p:cNvPr id="41" name="図 4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1256" y="2454044"/>
                <a:ext cx="10250720" cy="3313681"/>
              </a:xfrm>
              <a:prstGeom prst="rect">
                <a:avLst/>
              </a:prstGeom>
            </p:spPr>
          </p:pic>
          <p:sp>
            <p:nvSpPr>
              <p:cNvPr id="42" name="正方形/長方形 41"/>
              <p:cNvSpPr/>
              <p:nvPr/>
            </p:nvSpPr>
            <p:spPr>
              <a:xfrm>
                <a:off x="261256" y="2454044"/>
                <a:ext cx="3396344" cy="160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" name="正方形/長方形 35"/>
            <p:cNvSpPr/>
            <p:nvPr/>
          </p:nvSpPr>
          <p:spPr>
            <a:xfrm>
              <a:off x="4243389" y="2978196"/>
              <a:ext cx="1144678" cy="69369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7" name="直線コネクタ 36"/>
            <p:cNvCxnSpPr/>
            <p:nvPr/>
          </p:nvCxnSpPr>
          <p:spPr>
            <a:xfrm>
              <a:off x="1471613" y="3215413"/>
              <a:ext cx="2667000" cy="476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/>
            <p:cNvCxnSpPr/>
            <p:nvPr/>
          </p:nvCxnSpPr>
          <p:spPr>
            <a:xfrm>
              <a:off x="313779" y="3667126"/>
              <a:ext cx="3824834" cy="476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/>
            <p:cNvCxnSpPr/>
            <p:nvPr/>
          </p:nvCxnSpPr>
          <p:spPr>
            <a:xfrm>
              <a:off x="2597965" y="4055720"/>
              <a:ext cx="1540648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flipV="1">
              <a:off x="4243389" y="4055720"/>
              <a:ext cx="800099" cy="181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角丸四角形 42"/>
          <p:cNvSpPr/>
          <p:nvPr/>
        </p:nvSpPr>
        <p:spPr>
          <a:xfrm>
            <a:off x="5814095" y="3946738"/>
            <a:ext cx="6291735" cy="1055608"/>
          </a:xfrm>
          <a:prstGeom prst="roundRect">
            <a:avLst/>
          </a:prstGeom>
          <a:ln w="25400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/>
              <a:t>姫路市では、</a:t>
            </a:r>
            <a:r>
              <a:rPr lang="en-US" altLang="ja-JP" sz="2800" b="1" dirty="0">
                <a:solidFill>
                  <a:srgbClr val="FF0000"/>
                </a:solidFill>
              </a:rPr>
              <a:t>8.1</a:t>
            </a:r>
            <a:r>
              <a:rPr lang="ja-JP" altLang="en-US" sz="2800" b="1" dirty="0">
                <a:solidFill>
                  <a:srgbClr val="FF0000"/>
                </a:solidFill>
              </a:rPr>
              <a:t>％</a:t>
            </a:r>
            <a:r>
              <a:rPr lang="ja-JP" altLang="en-US" sz="2800" dirty="0">
                <a:solidFill>
                  <a:schemeClr val="tx1"/>
                </a:solidFill>
              </a:rPr>
              <a:t>が</a:t>
            </a:r>
            <a:r>
              <a:rPr lang="ja-JP" altLang="en-US" sz="2800" dirty="0"/>
              <a:t>介護のために仕事を辞め、</a:t>
            </a:r>
            <a:r>
              <a:rPr lang="en-US" altLang="ja-JP" sz="2800" b="1" dirty="0">
                <a:solidFill>
                  <a:srgbClr val="FF0000"/>
                </a:solidFill>
              </a:rPr>
              <a:t>1.9</a:t>
            </a:r>
            <a:r>
              <a:rPr lang="ja-JP" altLang="en-US" sz="2800" b="1" dirty="0">
                <a:solidFill>
                  <a:srgbClr val="FF0000"/>
                </a:solidFill>
              </a:rPr>
              <a:t>％</a:t>
            </a:r>
            <a:r>
              <a:rPr lang="ja-JP" altLang="en-US" sz="2800" dirty="0"/>
              <a:t>が転職している。</a:t>
            </a:r>
            <a:endParaRPr lang="en-US" altLang="ja-JP" sz="2800" dirty="0"/>
          </a:p>
        </p:txBody>
      </p:sp>
      <p:sp>
        <p:nvSpPr>
          <p:cNvPr id="47" name="正方形/長方形 46"/>
          <p:cNvSpPr/>
          <p:nvPr/>
        </p:nvSpPr>
        <p:spPr>
          <a:xfrm>
            <a:off x="6176002" y="5345050"/>
            <a:ext cx="5929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6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出典：姫路市高齢者保健福祉計画及び姫路市介護保険事業計画</a:t>
            </a:r>
            <a:endParaRPr lang="ja-JP" altLang="ja-JP" sz="1600" kern="100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196784" y="5040987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介護のための離職の有無</a:t>
            </a:r>
            <a:endParaRPr kumimoji="1" lang="ja-JP" altLang="en-US" sz="1600" dirty="0"/>
          </a:p>
        </p:txBody>
      </p:sp>
      <p:sp>
        <p:nvSpPr>
          <p:cNvPr id="31" name="コンテンツ プレースホルダー 2"/>
          <p:cNvSpPr txBox="1">
            <a:spLocks/>
          </p:cNvSpPr>
          <p:nvPr/>
        </p:nvSpPr>
        <p:spPr>
          <a:xfrm>
            <a:off x="1762781" y="189246"/>
            <a:ext cx="4940715" cy="1322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運動不足による影響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②個人への不利益　　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61257" y="143691"/>
            <a:ext cx="4101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u="sng" dirty="0" smtClean="0"/>
              <a:t>１</a:t>
            </a:r>
            <a:r>
              <a:rPr lang="en-US" altLang="ja-JP" sz="2800" b="1" u="sng" dirty="0" smtClean="0"/>
              <a:t>. </a:t>
            </a:r>
            <a:r>
              <a:rPr lang="ja-JP" altLang="en-US" sz="2800" b="1" u="sng" dirty="0" smtClean="0"/>
              <a:t>問題</a:t>
            </a:r>
            <a:endParaRPr lang="en-US" altLang="ja-JP" sz="2800" b="1" u="sng" dirty="0" smtClean="0"/>
          </a:p>
          <a:p>
            <a:endParaRPr kumimoji="1" lang="en-US" altLang="ja-JP" sz="2800" b="1" u="sng" dirty="0"/>
          </a:p>
        </p:txBody>
      </p:sp>
    </p:spTree>
    <p:extLst>
      <p:ext uri="{BB962C8B-B14F-4D97-AF65-F5344CB8AC3E}">
        <p14:creationId xmlns:p14="http://schemas.microsoft.com/office/powerpoint/2010/main" val="1163539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261256" y="2167820"/>
            <a:ext cx="117304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  <a:p>
            <a:endParaRPr lang="en-US" altLang="ja-JP" sz="2800" dirty="0"/>
          </a:p>
        </p:txBody>
      </p:sp>
      <p:sp>
        <p:nvSpPr>
          <p:cNvPr id="21" name="角丸四角形 20"/>
          <p:cNvSpPr/>
          <p:nvPr/>
        </p:nvSpPr>
        <p:spPr>
          <a:xfrm>
            <a:off x="261256" y="5748977"/>
            <a:ext cx="10019213" cy="1055608"/>
          </a:xfrm>
          <a:prstGeom prst="roundRect">
            <a:avLst/>
          </a:prstGeom>
          <a:ln w="28575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>
                <a:latin typeface="UDShinGoPro-Regular-90msp-RKSJ-H-Identity-H"/>
              </a:rPr>
              <a:t>要介護認定者数の増加に伴い、介護保険料も増加しており、</a:t>
            </a:r>
            <a:endParaRPr lang="en-US" altLang="ja-JP" sz="2800" dirty="0">
              <a:latin typeface="UDShinGoPro-Regular-90msp-RKSJ-H-Identity-H"/>
            </a:endParaRPr>
          </a:p>
          <a:p>
            <a:r>
              <a:rPr lang="ja-JP" altLang="en-US" sz="2800" dirty="0">
                <a:solidFill>
                  <a:schemeClr val="tx1"/>
                </a:solidFill>
                <a:latin typeface="UDShinGoPro-Regular-90msp-RKSJ-H-Identity-H"/>
              </a:rPr>
              <a:t>姫路市の</a:t>
            </a:r>
            <a:r>
              <a:rPr lang="ja-JP" altLang="en-US" sz="2800" dirty="0">
                <a:solidFill>
                  <a:srgbClr val="FF0000"/>
                </a:solidFill>
                <a:latin typeface="UDShinGoPro-Regular-90msp-RKSJ-H-Identity-H"/>
              </a:rPr>
              <a:t>財政を圧迫している</a:t>
            </a:r>
            <a:r>
              <a:rPr lang="ja-JP" altLang="en-US" sz="2800" dirty="0">
                <a:solidFill>
                  <a:schemeClr val="tx1"/>
                </a:solidFill>
                <a:latin typeface="UDShinGoPro-Regular-90msp-RKSJ-H-Identity-H"/>
              </a:rPr>
              <a:t>。</a:t>
            </a:r>
            <a:endParaRPr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1" name="コンテンツ プレースホルダー 2"/>
          <p:cNvSpPr txBox="1">
            <a:spLocks/>
          </p:cNvSpPr>
          <p:nvPr/>
        </p:nvSpPr>
        <p:spPr>
          <a:xfrm>
            <a:off x="1748719" y="179261"/>
            <a:ext cx="4940715" cy="1322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運動不足による影響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③社会への不利益　　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19"/>
          <a:stretch/>
        </p:blipFill>
        <p:spPr>
          <a:xfrm>
            <a:off x="261256" y="1640114"/>
            <a:ext cx="9759462" cy="4031469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261256" y="1184536"/>
            <a:ext cx="3178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姫路市の介護保険料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8194577" y="5403377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6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提供：介護保険課</a:t>
            </a:r>
            <a:endParaRPr lang="ja-JP" altLang="ja-JP" sz="1600" kern="100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1257" y="143691"/>
            <a:ext cx="4101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u="sng" dirty="0" smtClean="0"/>
              <a:t>１</a:t>
            </a:r>
            <a:r>
              <a:rPr lang="en-US" altLang="ja-JP" sz="2800" b="1" u="sng" dirty="0" smtClean="0"/>
              <a:t>. </a:t>
            </a:r>
            <a:r>
              <a:rPr lang="ja-JP" altLang="en-US" sz="2800" b="1" u="sng" dirty="0" smtClean="0"/>
              <a:t>問題</a:t>
            </a:r>
            <a:endParaRPr lang="en-US" altLang="ja-JP" sz="2800" b="1" u="sng" dirty="0" smtClean="0"/>
          </a:p>
          <a:p>
            <a:endParaRPr kumimoji="1" lang="en-US" altLang="ja-JP" sz="2800" b="1" u="sng" dirty="0"/>
          </a:p>
        </p:txBody>
      </p:sp>
    </p:spTree>
    <p:extLst>
      <p:ext uri="{BB962C8B-B14F-4D97-AF65-F5344CB8AC3E}">
        <p14:creationId xmlns:p14="http://schemas.microsoft.com/office/powerpoint/2010/main" val="2587536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61257" y="143691"/>
            <a:ext cx="8259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u="sng" dirty="0" smtClean="0"/>
              <a:t>2. </a:t>
            </a:r>
            <a:r>
              <a:rPr kumimoji="1" lang="ja-JP" altLang="en-US" sz="2800" b="1" u="sng" dirty="0" smtClean="0"/>
              <a:t>問題</a:t>
            </a:r>
            <a:r>
              <a:rPr kumimoji="1" lang="ja-JP" altLang="en-US" sz="2800" b="1" u="sng" dirty="0"/>
              <a:t>の分析</a:t>
            </a:r>
            <a:r>
              <a:rPr kumimoji="1" lang="ja-JP" altLang="en-US" sz="2800" b="1" dirty="0"/>
              <a:t>　</a:t>
            </a:r>
            <a:r>
              <a:rPr lang="ja-JP" altLang="en-US" sz="3200" dirty="0"/>
              <a:t>①なぜ運動不足になるのか</a:t>
            </a:r>
            <a:endParaRPr lang="en-US" altLang="ja-JP" sz="32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" y="1532254"/>
            <a:ext cx="5802933" cy="4719833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261257" y="1011595"/>
            <a:ext cx="5802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「運動を全くしない」と答えた人の理由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3006943" y="6311081"/>
            <a:ext cx="305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6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出典：姫路市スポーツ推進計画</a:t>
            </a:r>
            <a:endParaRPr lang="ja-JP" altLang="ja-JP" sz="1600" kern="100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6192982" y="1532254"/>
            <a:ext cx="5846618" cy="2826306"/>
          </a:xfrm>
          <a:prstGeom prst="roundRect">
            <a:avLst/>
          </a:prstGeom>
          <a:ln w="25400">
            <a:solidFill>
              <a:schemeClr val="accent1"/>
            </a:solidFill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/>
              <a:t>「運動を全くしない」と答えた人の理由は・・・</a:t>
            </a:r>
          </a:p>
          <a:p>
            <a:endParaRPr lang="en-US" altLang="ja-JP" dirty="0"/>
          </a:p>
          <a:p>
            <a:r>
              <a:rPr lang="ja-JP" altLang="en-US" sz="2800" dirty="0"/>
              <a:t>「</a:t>
            </a:r>
            <a:r>
              <a:rPr lang="ja-JP" altLang="en-US" sz="2800" dirty="0">
                <a:solidFill>
                  <a:srgbClr val="FF0000"/>
                </a:solidFill>
              </a:rPr>
              <a:t>時間がない</a:t>
            </a:r>
            <a:r>
              <a:rPr lang="ja-JP" altLang="en-US" sz="2800" dirty="0"/>
              <a:t>」が最も多く</a:t>
            </a:r>
            <a:r>
              <a:rPr lang="en-US" altLang="ja-JP" sz="2800" dirty="0"/>
              <a:t>19.2</a:t>
            </a:r>
            <a:r>
              <a:rPr lang="ja-JP" altLang="en-US" sz="2800" dirty="0"/>
              <a:t>％「</a:t>
            </a:r>
            <a:r>
              <a:rPr lang="ja-JP" altLang="en-US" sz="2800" dirty="0">
                <a:solidFill>
                  <a:srgbClr val="FF0000"/>
                </a:solidFill>
              </a:rPr>
              <a:t>特に理由はない</a:t>
            </a:r>
            <a:r>
              <a:rPr lang="ja-JP" altLang="en-US" sz="2800" dirty="0"/>
              <a:t>」が</a:t>
            </a:r>
            <a:r>
              <a:rPr lang="en-US" altLang="ja-JP" sz="2800" dirty="0"/>
              <a:t>16.2</a:t>
            </a:r>
            <a:r>
              <a:rPr lang="ja-JP" altLang="en-US" sz="2800" dirty="0"/>
              <a:t>％</a:t>
            </a:r>
            <a:endParaRPr lang="en-US" altLang="ja-JP" sz="2800" dirty="0"/>
          </a:p>
          <a:p>
            <a:r>
              <a:rPr lang="ja-JP" altLang="en-US" sz="2800" dirty="0"/>
              <a:t>「</a:t>
            </a:r>
            <a:r>
              <a:rPr lang="ja-JP" altLang="en-US" sz="2800" dirty="0">
                <a:solidFill>
                  <a:srgbClr val="FF0000"/>
                </a:solidFill>
              </a:rPr>
              <a:t>面倒である</a:t>
            </a:r>
            <a:r>
              <a:rPr lang="ja-JP" altLang="en-US" sz="2800" dirty="0"/>
              <a:t>」が</a:t>
            </a:r>
            <a:r>
              <a:rPr lang="en-US" altLang="ja-JP" sz="2800" dirty="0"/>
              <a:t>11.3</a:t>
            </a:r>
            <a:r>
              <a:rPr lang="ja-JP" altLang="en-US" sz="2800" dirty="0"/>
              <a:t>％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3416877" y="2078033"/>
            <a:ext cx="1238250" cy="9334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/>
          <p:cNvSpPr/>
          <p:nvPr/>
        </p:nvSpPr>
        <p:spPr>
          <a:xfrm>
            <a:off x="1080656" y="2382981"/>
            <a:ext cx="1565562" cy="8488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1407967" y="3920836"/>
            <a:ext cx="1362941" cy="7897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369295" y="4469850"/>
            <a:ext cx="521168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/>
              <a:t>⇒「運動を全くしない人」に、</a:t>
            </a:r>
            <a:endParaRPr lang="en-US" altLang="ja-JP" sz="2800" dirty="0"/>
          </a:p>
          <a:p>
            <a:r>
              <a:rPr lang="ja-JP" altLang="en-US" sz="2800" dirty="0"/>
              <a:t>　　</a:t>
            </a:r>
            <a:r>
              <a:rPr kumimoji="1" lang="ja-JP" altLang="en-US" sz="2800" dirty="0"/>
              <a:t>運動に興味を持ってもらう</a:t>
            </a:r>
            <a:endParaRPr kumimoji="1" lang="en-US" altLang="ja-JP" sz="2800" dirty="0"/>
          </a:p>
          <a:p>
            <a:r>
              <a:rPr lang="ja-JP" altLang="en-US" sz="2800" dirty="0"/>
              <a:t>　　</a:t>
            </a:r>
            <a:r>
              <a:rPr kumimoji="1" lang="ja-JP" altLang="en-US" sz="2800" dirty="0"/>
              <a:t>取組が有効！</a:t>
            </a:r>
          </a:p>
        </p:txBody>
      </p:sp>
    </p:spTree>
    <p:extLst>
      <p:ext uri="{BB962C8B-B14F-4D97-AF65-F5344CB8AC3E}">
        <p14:creationId xmlns:p14="http://schemas.microsoft.com/office/powerpoint/2010/main" val="3037183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61257" y="177557"/>
            <a:ext cx="410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u="sng" dirty="0" smtClean="0"/>
              <a:t>2. </a:t>
            </a:r>
            <a:r>
              <a:rPr lang="ja-JP" altLang="en-US" sz="2800" b="1" u="sng" dirty="0" smtClean="0"/>
              <a:t>問題</a:t>
            </a:r>
            <a:r>
              <a:rPr lang="ja-JP" altLang="en-US" sz="2800" b="1" u="sng" dirty="0"/>
              <a:t>の分析</a:t>
            </a: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785948" y="784135"/>
            <a:ext cx="10515600" cy="5354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②姫路市の既存施策</a:t>
            </a:r>
            <a:endParaRPr lang="en-US" altLang="ja-JP" dirty="0"/>
          </a:p>
        </p:txBody>
      </p:sp>
      <p:pic>
        <p:nvPicPr>
          <p:cNvPr id="40" name="図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48" y="1243862"/>
            <a:ext cx="11300247" cy="561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34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問題の分析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健康経営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31891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61257" y="143691"/>
            <a:ext cx="410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u="sng" dirty="0" smtClean="0"/>
              <a:t>3. </a:t>
            </a:r>
            <a:r>
              <a:rPr lang="ja-JP" altLang="en-US" sz="2800" b="1" u="sng" dirty="0" smtClean="0"/>
              <a:t>提案</a:t>
            </a:r>
            <a:endParaRPr lang="ja-JP" altLang="en-US" sz="2800" b="1" u="sng" dirty="0"/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810223" y="784136"/>
            <a:ext cx="4789229" cy="5232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スポーツ特区（モデル校区）</a:t>
            </a:r>
            <a:endParaRPr lang="en-US" altLang="ja-JP" dirty="0"/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8BA0D914-DFF4-4FA6-98DA-2323AA42B648}"/>
              </a:ext>
            </a:extLst>
          </p:cNvPr>
          <p:cNvSpPr txBox="1">
            <a:spLocks/>
          </p:cNvSpPr>
          <p:nvPr/>
        </p:nvSpPr>
        <p:spPr>
          <a:xfrm>
            <a:off x="810223" y="1424580"/>
            <a:ext cx="9529905" cy="1141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スポーツクラブ２１やスポーツ施設・企業が主体となって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運動するきっかけづくり</a:t>
            </a:r>
            <a:endParaRPr lang="en-US" altLang="ja-JP" dirty="0"/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AACC3DAD-B12A-4AE9-9373-20E31671869A}"/>
              </a:ext>
            </a:extLst>
          </p:cNvPr>
          <p:cNvSpPr/>
          <p:nvPr/>
        </p:nvSpPr>
        <p:spPr>
          <a:xfrm>
            <a:off x="5270375" y="2615213"/>
            <a:ext cx="1651247" cy="577048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8E68E5F5-F609-45CE-9C43-260853A7D1D7}"/>
              </a:ext>
            </a:extLst>
          </p:cNvPr>
          <p:cNvSpPr txBox="1">
            <a:spLocks/>
          </p:cNvSpPr>
          <p:nvPr/>
        </p:nvSpPr>
        <p:spPr>
          <a:xfrm>
            <a:off x="2983300" y="3305868"/>
            <a:ext cx="6225395" cy="951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3600" dirty="0">
                <a:solidFill>
                  <a:srgbClr val="5B9BD5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スポーツ</a:t>
            </a:r>
            <a:r>
              <a:rPr lang="ja-JP" altLang="en-US" sz="3600" dirty="0">
                <a:solidFill>
                  <a:srgbClr val="FFC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マルシェ</a:t>
            </a:r>
            <a:endParaRPr lang="en-US" altLang="ja-JP" sz="3600" dirty="0">
              <a:solidFill>
                <a:srgbClr val="FFC0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D4037113-0C0D-4797-A47E-A0957C9D09D5}"/>
              </a:ext>
            </a:extLst>
          </p:cNvPr>
          <p:cNvSpPr txBox="1">
            <a:spLocks/>
          </p:cNvSpPr>
          <p:nvPr/>
        </p:nvSpPr>
        <p:spPr>
          <a:xfrm>
            <a:off x="1854400" y="4470896"/>
            <a:ext cx="10134444" cy="2009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スポーツ無関心層（特に子育て世代）を対象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スポーツクラブ２１に加盟している競技の体験、勧誘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体力測定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民間のスポーツクラブの</a:t>
            </a:r>
            <a:r>
              <a:rPr lang="en-US" altLang="ja-JP" dirty="0"/>
              <a:t>PR</a:t>
            </a:r>
          </a:p>
        </p:txBody>
      </p:sp>
    </p:spTree>
    <p:extLst>
      <p:ext uri="{BB962C8B-B14F-4D97-AF65-F5344CB8AC3E}">
        <p14:creationId xmlns:p14="http://schemas.microsoft.com/office/powerpoint/2010/main" val="3377715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1120" y="1474981"/>
            <a:ext cx="4365901" cy="396787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3200" dirty="0"/>
              <a:t>広報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2000" dirty="0"/>
              <a:t>・姫路市の</a:t>
            </a:r>
            <a:r>
              <a:rPr lang="en-US" altLang="ja-JP" sz="2000" dirty="0"/>
              <a:t>SNS</a:t>
            </a:r>
            <a:r>
              <a:rPr lang="ja-JP" altLang="en-US" sz="2000" dirty="0"/>
              <a:t>で広報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・ワクワクするチラシの作成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・スポーツ団体の紹介など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地域スポーツに関する情報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・校区内の保育所・こども園に周知</a:t>
            </a:r>
            <a:endParaRPr lang="en-US" altLang="ja-JP" sz="2000" dirty="0"/>
          </a:p>
          <a:p>
            <a:pPr marL="0" indent="0" algn="ctr">
              <a:buNone/>
            </a:pPr>
            <a:endParaRPr lang="en-US" altLang="ja-JP" sz="24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altLang="ja-JP" sz="24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ja-JP" altLang="en-US" sz="2400" dirty="0">
                <a:solidFill>
                  <a:srgbClr val="FF0000"/>
                </a:solidFill>
              </a:rPr>
              <a:t>スポーツ情報の一元化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sp>
        <p:nvSpPr>
          <p:cNvPr id="2" name="矢印: 下 1">
            <a:extLst>
              <a:ext uri="{FF2B5EF4-FFF2-40B4-BE49-F238E27FC236}">
                <a16:creationId xmlns:a16="http://schemas.microsoft.com/office/drawing/2014/main" id="{10F588F6-D7A3-467F-AB33-8EC3228647AF}"/>
              </a:ext>
            </a:extLst>
          </p:cNvPr>
          <p:cNvSpPr/>
          <p:nvPr/>
        </p:nvSpPr>
        <p:spPr>
          <a:xfrm>
            <a:off x="2045395" y="4531905"/>
            <a:ext cx="559293" cy="3462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3EF2E877-4DD8-433E-AADD-2A8B9F208844}"/>
              </a:ext>
            </a:extLst>
          </p:cNvPr>
          <p:cNvSpPr txBox="1">
            <a:spLocks/>
          </p:cNvSpPr>
          <p:nvPr/>
        </p:nvSpPr>
        <p:spPr>
          <a:xfrm>
            <a:off x="4816549" y="1483464"/>
            <a:ext cx="3509816" cy="39678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200" dirty="0"/>
              <a:t>イベント</a:t>
            </a:r>
            <a:endParaRPr lang="en-US" altLang="ja-JP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・申込み不要、参加費無料</a:t>
            </a:r>
            <a:endParaRPr lang="en-US" altLang="ja-JP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・親子で参加できる種目</a:t>
            </a:r>
            <a:endParaRPr lang="en-US" altLang="ja-JP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・既存施設を活用（公園等）</a:t>
            </a:r>
            <a:endParaRPr lang="en-US" altLang="ja-JP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・スポーツ用品の販売や</a:t>
            </a:r>
            <a:endParaRPr lang="en-US" altLang="ja-JP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　キッチンカーの出店</a:t>
            </a:r>
            <a:endParaRPr lang="en-US" altLang="ja-JP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rgbClr val="FF0000"/>
                </a:solidFill>
              </a:rPr>
              <a:t>誰でも楽しく気軽に</a:t>
            </a:r>
            <a:endParaRPr lang="en-US" altLang="ja-JP" sz="2400" dirty="0">
              <a:solidFill>
                <a:srgbClr val="FF00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rgbClr val="FF0000"/>
                </a:solidFill>
              </a:rPr>
              <a:t>　　　　　参加できる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sp>
        <p:nvSpPr>
          <p:cNvPr id="19" name="爆発: 14 pt 18">
            <a:extLst>
              <a:ext uri="{FF2B5EF4-FFF2-40B4-BE49-F238E27FC236}">
                <a16:creationId xmlns:a16="http://schemas.microsoft.com/office/drawing/2014/main" id="{3785C13D-53B3-459A-848E-B27D603CCF88}"/>
              </a:ext>
            </a:extLst>
          </p:cNvPr>
          <p:cNvSpPr/>
          <p:nvPr/>
        </p:nvSpPr>
        <p:spPr>
          <a:xfrm rot="1649764">
            <a:off x="6842175" y="948253"/>
            <a:ext cx="2064366" cy="1038714"/>
          </a:xfrm>
          <a:prstGeom prst="irregularSeal2">
            <a:avLst/>
          </a:prstGeom>
          <a:solidFill>
            <a:schemeClr val="bg1">
              <a:alpha val="5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2257C4D0-5BED-45E3-89A3-2FA14E6023AB}"/>
              </a:ext>
            </a:extLst>
          </p:cNvPr>
          <p:cNvSpPr/>
          <p:nvPr/>
        </p:nvSpPr>
        <p:spPr>
          <a:xfrm>
            <a:off x="6165569" y="4099934"/>
            <a:ext cx="559293" cy="3462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CE28C6E-A4F9-4611-9FA6-7AFE2B477179}"/>
              </a:ext>
            </a:extLst>
          </p:cNvPr>
          <p:cNvSpPr txBox="1"/>
          <p:nvPr/>
        </p:nvSpPr>
        <p:spPr>
          <a:xfrm rot="1324282">
            <a:off x="6789641" y="1280537"/>
            <a:ext cx="2036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地域が主体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9FECBD-F4EE-402A-B433-F0A96B14B7B1}"/>
              </a:ext>
            </a:extLst>
          </p:cNvPr>
          <p:cNvSpPr txBox="1"/>
          <p:nvPr/>
        </p:nvSpPr>
        <p:spPr>
          <a:xfrm>
            <a:off x="261257" y="143691"/>
            <a:ext cx="410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u="sng" dirty="0" smtClean="0"/>
              <a:t>3. </a:t>
            </a:r>
            <a:r>
              <a:rPr lang="ja-JP" altLang="en-US" sz="2800" b="1" u="sng" dirty="0" smtClean="0"/>
              <a:t>提案</a:t>
            </a:r>
            <a:endParaRPr lang="ja-JP" altLang="en-US" sz="2800" b="1" u="sng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7DC648D-99F2-4514-8798-2C819D5349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561" y="1782205"/>
            <a:ext cx="487772" cy="93246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BBB685B-EA25-4651-8D14-B6E2AA45C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86" b="97788" l="4636" r="97020">
                        <a14:foregroundMark x1="19205" y1="68562" x2="19205" y2="68562"/>
                        <a14:foregroundMark x1="5464" y1="66193" x2="5464" y2="66193"/>
                        <a14:foregroundMark x1="94040" y1="91469" x2="94040" y2="91469"/>
                        <a14:foregroundMark x1="94868" y1="28752" x2="94868" y2="28752"/>
                        <a14:foregroundMark x1="69371" y1="59242" x2="69371" y2="59242"/>
                        <a14:foregroundMark x1="75828" y1="55766" x2="75828" y2="55766"/>
                        <a14:foregroundMark x1="66887" y1="79779" x2="66887" y2="79779"/>
                        <a14:foregroundMark x1="77649" y1="6319" x2="77649" y2="6319"/>
                        <a14:foregroundMark x1="65728" y1="24329" x2="65728" y2="24329"/>
                        <a14:foregroundMark x1="76325" y1="23855" x2="76325" y2="23855"/>
                        <a14:foregroundMark x1="73013" y1="36335" x2="73013" y2="36335"/>
                        <a14:foregroundMark x1="75166" y1="36651" x2="75166" y2="36651"/>
                        <a14:foregroundMark x1="71523" y1="36809" x2="71523" y2="36809"/>
                        <a14:foregroundMark x1="69702" y1="36809" x2="69702" y2="36809"/>
                        <a14:foregroundMark x1="64238" y1="57504" x2="64238" y2="57504"/>
                        <a14:foregroundMark x1="79470" y1="95893" x2="79470" y2="95893"/>
                        <a14:foregroundMark x1="95861" y1="37441" x2="95861" y2="37441"/>
                        <a14:foregroundMark x1="75828" y1="2686" x2="75828" y2="2686"/>
                        <a14:foregroundMark x1="25000" y1="66825" x2="25000" y2="66825"/>
                        <a14:foregroundMark x1="53642" y1="53712" x2="53642" y2="53712"/>
                        <a14:foregroundMark x1="11258" y1="59874" x2="11258" y2="59874"/>
                        <a14:foregroundMark x1="18543" y1="67299" x2="18543" y2="67299"/>
                        <a14:foregroundMark x1="4636" y1="69036" x2="4636" y2="69036"/>
                        <a14:foregroundMark x1="97020" y1="93207" x2="97020" y2="93207"/>
                        <a14:foregroundMark x1="84603" y1="96051" x2="84603" y2="96051"/>
                        <a14:foregroundMark x1="84603" y1="96051" x2="84603" y2="96051"/>
                        <a14:foregroundMark x1="80629" y1="96998" x2="80629" y2="96998"/>
                        <a14:foregroundMark x1="77649" y1="97788" x2="77649" y2="97788"/>
                        <a14:backgroundMark x1="28311" y1="34913" x2="28311" y2="34913"/>
                        <a14:backgroundMark x1="29801" y1="29858" x2="29801" y2="298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2741" y="3979934"/>
            <a:ext cx="889742" cy="932461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947F2AE-E657-41A9-8871-4A61977FF1DC}"/>
              </a:ext>
            </a:extLst>
          </p:cNvPr>
          <p:cNvSpPr txBox="1"/>
          <p:nvPr/>
        </p:nvSpPr>
        <p:spPr>
          <a:xfrm>
            <a:off x="3526444" y="5928432"/>
            <a:ext cx="5139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運動を始めるきっかけに！</a:t>
            </a:r>
          </a:p>
        </p:txBody>
      </p:sp>
      <p:sp>
        <p:nvSpPr>
          <p:cNvPr id="20" name="コンテンツ プレースホルダー 2">
            <a:extLst>
              <a:ext uri="{FF2B5EF4-FFF2-40B4-BE49-F238E27FC236}">
                <a16:creationId xmlns:a16="http://schemas.microsoft.com/office/drawing/2014/main" id="{C938EB31-C642-4955-BF8B-DBAC237C8284}"/>
              </a:ext>
            </a:extLst>
          </p:cNvPr>
          <p:cNvSpPr txBox="1">
            <a:spLocks/>
          </p:cNvSpPr>
          <p:nvPr/>
        </p:nvSpPr>
        <p:spPr>
          <a:xfrm>
            <a:off x="8617321" y="1465202"/>
            <a:ext cx="3433559" cy="398613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200" dirty="0"/>
              <a:t>波及効果</a:t>
            </a:r>
            <a:endParaRPr lang="en-US" altLang="ja-JP" sz="3200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やりたいスポーツとの出会い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　⇔スポーツ団体の会員獲得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・地域の賑わいづくり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・既存施設を活用（公園等）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・体力の確認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　⇔健康への意識付け</a:t>
            </a:r>
          </a:p>
          <a:p>
            <a:pPr marL="0" indent="0" algn="ctr">
              <a:buNone/>
            </a:pPr>
            <a:endParaRPr lang="en-US" altLang="ja-JP" sz="2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altLang="ja-JP" dirty="0"/>
          </a:p>
        </p:txBody>
      </p:sp>
      <p:sp>
        <p:nvSpPr>
          <p:cNvPr id="21" name="コンテンツ プレースホルダー 2">
            <a:extLst>
              <a:ext uri="{FF2B5EF4-FFF2-40B4-BE49-F238E27FC236}">
                <a16:creationId xmlns:a16="http://schemas.microsoft.com/office/drawing/2014/main" id="{11BDA310-2EB9-49A5-BB3D-7A98D612A42F}"/>
              </a:ext>
            </a:extLst>
          </p:cNvPr>
          <p:cNvSpPr txBox="1">
            <a:spLocks/>
          </p:cNvSpPr>
          <p:nvPr/>
        </p:nvSpPr>
        <p:spPr>
          <a:xfrm>
            <a:off x="420421" y="666911"/>
            <a:ext cx="3172282" cy="553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2400" dirty="0">
                <a:solidFill>
                  <a:srgbClr val="5B9BD5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スポーツ</a:t>
            </a:r>
            <a:r>
              <a:rPr lang="ja-JP" altLang="en-US" sz="2400" dirty="0">
                <a:solidFill>
                  <a:srgbClr val="FFC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マルシェ</a:t>
            </a:r>
            <a:endParaRPr lang="en-US" altLang="ja-JP" sz="2400" dirty="0">
              <a:solidFill>
                <a:srgbClr val="FFC0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9110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09786" y="1474982"/>
            <a:ext cx="4250903" cy="295634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1800" dirty="0"/>
              <a:t>ステップ１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モデル校区の選定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　地域スポーツの問題を抱えている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　　スポーツ人口減、運動不足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　　コミュニティの弱体化</a:t>
            </a:r>
            <a:r>
              <a:rPr lang="ja-JP" altLang="en-US" sz="1800" dirty="0" err="1"/>
              <a:t>．．．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　人口増の地域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　自治会やスポーツ団体にヒアリング</a:t>
            </a:r>
            <a:endParaRPr lang="en-US" altLang="ja-JP" sz="1800" dirty="0"/>
          </a:p>
          <a:p>
            <a:pPr marL="0" indent="0">
              <a:buNone/>
            </a:pPr>
            <a:endParaRPr lang="en-US" altLang="ja-JP" sz="2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9FECBD-F4EE-402A-B433-F0A96B14B7B1}"/>
              </a:ext>
            </a:extLst>
          </p:cNvPr>
          <p:cNvSpPr txBox="1"/>
          <p:nvPr/>
        </p:nvSpPr>
        <p:spPr>
          <a:xfrm>
            <a:off x="261258" y="143691"/>
            <a:ext cx="2073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u="sng" dirty="0" smtClean="0"/>
              <a:t>3. </a:t>
            </a:r>
            <a:r>
              <a:rPr lang="ja-JP" altLang="en-US" sz="2800" b="1" u="sng" dirty="0" smtClean="0"/>
              <a:t>提案</a:t>
            </a:r>
            <a:endParaRPr lang="ja-JP" altLang="en-US" sz="2800" b="1" u="sng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947F2AE-E657-41A9-8871-4A61977FF1DC}"/>
              </a:ext>
            </a:extLst>
          </p:cNvPr>
          <p:cNvSpPr txBox="1"/>
          <p:nvPr/>
        </p:nvSpPr>
        <p:spPr>
          <a:xfrm>
            <a:off x="3526444" y="5696095"/>
            <a:ext cx="5139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/>
              <a:t>市全域</a:t>
            </a:r>
            <a:r>
              <a:rPr lang="ja-JP" altLang="en-US" sz="3200" b="1" dirty="0"/>
              <a:t>で実施</a:t>
            </a:r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5524D9ED-92F0-4922-BA0C-95256024E6C9}"/>
              </a:ext>
            </a:extLst>
          </p:cNvPr>
          <p:cNvSpPr txBox="1">
            <a:spLocks/>
          </p:cNvSpPr>
          <p:nvPr/>
        </p:nvSpPr>
        <p:spPr>
          <a:xfrm>
            <a:off x="810223" y="784136"/>
            <a:ext cx="4789229" cy="523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事業スキーム</a:t>
            </a:r>
            <a:endParaRPr lang="en-US" altLang="ja-JP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600A1A4-2212-4E09-B648-D90824B00164}"/>
              </a:ext>
            </a:extLst>
          </p:cNvPr>
          <p:cNvSpPr txBox="1">
            <a:spLocks/>
          </p:cNvSpPr>
          <p:nvPr/>
        </p:nvSpPr>
        <p:spPr>
          <a:xfrm>
            <a:off x="5082455" y="1474982"/>
            <a:ext cx="3096000" cy="29563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/>
              <a:t>ステップ</a:t>
            </a:r>
            <a:r>
              <a:rPr lang="en-US" altLang="ja-JP" sz="1800" dirty="0"/>
              <a:t>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スポーツマルシェ実施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　　　　　　（社会実験）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　効果検証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　アンケート調</a:t>
            </a:r>
            <a:r>
              <a:rPr lang="ja-JP" altLang="en-US" sz="1800" dirty="0">
                <a:latin typeface="游ゴシック 本文"/>
              </a:rPr>
              <a:t>査</a:t>
            </a:r>
            <a:endParaRPr lang="en-US" altLang="ja-JP" sz="1800" dirty="0">
              <a:latin typeface="游ゴシック 本文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第２段（複数校区）の選定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　</a:t>
            </a:r>
            <a:endParaRPr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85859456-A8A5-4326-A5D7-A54BC8FC868A}"/>
              </a:ext>
            </a:extLst>
          </p:cNvPr>
          <p:cNvSpPr txBox="1">
            <a:spLocks/>
          </p:cNvSpPr>
          <p:nvPr/>
        </p:nvSpPr>
        <p:spPr>
          <a:xfrm>
            <a:off x="8886214" y="1474982"/>
            <a:ext cx="3096000" cy="29563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/>
              <a:t>ステップ３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スポーツマルシェ実施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　　　　　 （複数校区）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　効果検証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　アンケート調査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仕組みづくり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　補助要綱等の作成　</a:t>
            </a:r>
            <a:endParaRPr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5F51D07C-2C58-4F32-AAA0-97F0B64A6ACE}"/>
              </a:ext>
            </a:extLst>
          </p:cNvPr>
          <p:cNvSpPr/>
          <p:nvPr/>
        </p:nvSpPr>
        <p:spPr>
          <a:xfrm>
            <a:off x="5440362" y="5036789"/>
            <a:ext cx="1311276" cy="3462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9CFA0FB9-EE52-4C7B-85F1-DD3F934D0E52}"/>
              </a:ext>
            </a:extLst>
          </p:cNvPr>
          <p:cNvSpPr txBox="1">
            <a:spLocks/>
          </p:cNvSpPr>
          <p:nvPr/>
        </p:nvSpPr>
        <p:spPr>
          <a:xfrm>
            <a:off x="209786" y="5209903"/>
            <a:ext cx="3609298" cy="11969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1800" dirty="0"/>
              <a:t>費用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広報チラシ　</a:t>
            </a:r>
            <a:r>
              <a:rPr lang="en-US" altLang="ja-JP" sz="1800" dirty="0"/>
              <a:t>10</a:t>
            </a:r>
            <a:r>
              <a:rPr lang="ja-JP" altLang="en-US" sz="1800" dirty="0"/>
              <a:t>万円</a:t>
            </a:r>
            <a:endParaRPr lang="en-US" altLang="ja-JP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dirty="0"/>
              <a:t>スポーツマルシェ運営　</a:t>
            </a:r>
            <a:r>
              <a:rPr lang="en-US" altLang="ja-JP" sz="1800" dirty="0"/>
              <a:t>50</a:t>
            </a:r>
            <a:r>
              <a:rPr lang="ja-JP" altLang="en-US" sz="1800" dirty="0"/>
              <a:t>万円</a:t>
            </a:r>
            <a:endParaRPr lang="en-US" altLang="ja-JP" sz="1800" dirty="0"/>
          </a:p>
        </p:txBody>
      </p:sp>
    </p:spTree>
    <p:extLst>
      <p:ext uri="{BB962C8B-B14F-4D97-AF65-F5344CB8AC3E}">
        <p14:creationId xmlns:p14="http://schemas.microsoft.com/office/powerpoint/2010/main" val="3690091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2435974" y="1007122"/>
            <a:ext cx="6873746" cy="898168"/>
          </a:xfrm>
          <a:prstGeom prst="rect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  <a:alpha val="70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  <a:alpha val="7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  <a:alpha val="70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子どもの頃から運動やスポーツを楽しみ、いつまでも健康なまち姫路　　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06199" y="334498"/>
            <a:ext cx="410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u="sng" dirty="0"/>
              <a:t>目指す姿</a:t>
            </a:r>
            <a:endParaRPr kumimoji="1" lang="ja-JP" altLang="en-US" sz="2800" b="1" u="sng" dirty="0"/>
          </a:p>
        </p:txBody>
      </p:sp>
      <p:sp>
        <p:nvSpPr>
          <p:cNvPr id="14" name="コンテンツ プレースホルダー 2"/>
          <p:cNvSpPr txBox="1">
            <a:spLocks/>
          </p:cNvSpPr>
          <p:nvPr/>
        </p:nvSpPr>
        <p:spPr>
          <a:xfrm>
            <a:off x="506197" y="5951075"/>
            <a:ext cx="10733301" cy="568569"/>
          </a:xfrm>
          <a:prstGeom prst="rect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  <a:alpha val="10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  <a:alpha val="1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  <a:alpha val="10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幼少期</a:t>
            </a:r>
            <a:r>
              <a:rPr lang="en-US" altLang="ja-JP" dirty="0"/>
              <a:t>		</a:t>
            </a:r>
            <a:r>
              <a:rPr lang="ja-JP" altLang="en-US" dirty="0"/>
              <a:t>：保育園・幼稚園、地域や家庭で遊びで体力を作る</a:t>
            </a:r>
            <a:endParaRPr lang="en-US" altLang="ja-JP" dirty="0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1906370" y="2618179"/>
            <a:ext cx="7932954" cy="990601"/>
          </a:xfrm>
          <a:prstGeom prst="rect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  <a:alpha val="40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  <a:alpha val="4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  <a:alpha val="40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600" dirty="0"/>
              <a:t>青年・成年・壮年期：自分に合ったスポーツの選択</a:t>
            </a:r>
            <a:endParaRPr lang="en-US" altLang="ja-JP" sz="2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600" dirty="0"/>
              <a:t>			</a:t>
            </a:r>
            <a:r>
              <a:rPr lang="ja-JP" altLang="en-US" sz="2600" dirty="0"/>
              <a:t>　　運動習慣の継続</a:t>
            </a:r>
            <a:endParaRPr lang="en-US" altLang="ja-JP" sz="2600" dirty="0"/>
          </a:p>
        </p:txBody>
      </p:sp>
      <p:sp>
        <p:nvSpPr>
          <p:cNvPr id="16" name="下矢印 15"/>
          <p:cNvSpPr/>
          <p:nvPr/>
        </p:nvSpPr>
        <p:spPr>
          <a:xfrm rot="10800000">
            <a:off x="2519716" y="5365814"/>
            <a:ext cx="476362" cy="401660"/>
          </a:xfrm>
          <a:prstGeom prst="downArrow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コンテンツ プレースホルダー 2"/>
          <p:cNvSpPr txBox="1">
            <a:spLocks/>
          </p:cNvSpPr>
          <p:nvPr/>
        </p:nvSpPr>
        <p:spPr>
          <a:xfrm>
            <a:off x="3089107" y="5443610"/>
            <a:ext cx="1120943" cy="323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b="1" dirty="0">
                <a:solidFill>
                  <a:srgbClr val="FF0000"/>
                </a:solidFill>
              </a:rPr>
              <a:t>つなげる</a:t>
            </a:r>
          </a:p>
        </p:txBody>
      </p:sp>
      <p:sp>
        <p:nvSpPr>
          <p:cNvPr id="18" name="コンテンツ プレースホルダー 2"/>
          <p:cNvSpPr txBox="1">
            <a:spLocks/>
          </p:cNvSpPr>
          <p:nvPr/>
        </p:nvSpPr>
        <p:spPr>
          <a:xfrm>
            <a:off x="1015783" y="4291046"/>
            <a:ext cx="9714128" cy="990601"/>
          </a:xfrm>
          <a:prstGeom prst="rect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  <a:alpha val="25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  <a:alpha val="25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  <a:alpha val="2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600" dirty="0"/>
              <a:t>小・中学生期</a:t>
            </a:r>
            <a:r>
              <a:rPr lang="en-US" altLang="ja-JP" sz="2600" dirty="0"/>
              <a:t>	</a:t>
            </a:r>
            <a:r>
              <a:rPr lang="ja-JP" altLang="en-US" sz="2600" dirty="0"/>
              <a:t>：スポーツに本格的に取組むことができる</a:t>
            </a:r>
            <a:endParaRPr lang="en-US" altLang="ja-JP" sz="2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600" dirty="0"/>
              <a:t>		</a:t>
            </a:r>
            <a:r>
              <a:rPr lang="ja-JP" altLang="en-US" sz="2600" dirty="0"/>
              <a:t>　</a:t>
            </a:r>
            <a:r>
              <a:rPr lang="en-US" altLang="ja-JP" sz="2600" dirty="0"/>
              <a:t>	</a:t>
            </a:r>
            <a:r>
              <a:rPr lang="ja-JP" altLang="en-US" sz="2600" dirty="0"/>
              <a:t>　生涯にわたってスポーツに親しむ基礎作り　</a:t>
            </a:r>
            <a:endParaRPr lang="en-US" altLang="ja-JP" sz="2600" dirty="0"/>
          </a:p>
        </p:txBody>
      </p:sp>
      <p:sp>
        <p:nvSpPr>
          <p:cNvPr id="19" name="下矢印 18"/>
          <p:cNvSpPr/>
          <p:nvPr/>
        </p:nvSpPr>
        <p:spPr>
          <a:xfrm rot="10800000">
            <a:off x="2519716" y="3700581"/>
            <a:ext cx="476362" cy="401660"/>
          </a:xfrm>
          <a:prstGeom prst="downArrow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下矢印 20"/>
          <p:cNvSpPr/>
          <p:nvPr/>
        </p:nvSpPr>
        <p:spPr>
          <a:xfrm rot="10800000">
            <a:off x="2519716" y="1995764"/>
            <a:ext cx="476362" cy="401660"/>
          </a:xfrm>
          <a:prstGeom prst="downArrow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コンテンツ プレースホルダー 2"/>
          <p:cNvSpPr txBox="1">
            <a:spLocks/>
          </p:cNvSpPr>
          <p:nvPr/>
        </p:nvSpPr>
        <p:spPr>
          <a:xfrm>
            <a:off x="3089107" y="2073560"/>
            <a:ext cx="1120943" cy="323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800" b="1" dirty="0">
                <a:solidFill>
                  <a:srgbClr val="FF0000"/>
                </a:solidFill>
              </a:rPr>
              <a:t>目指す姿</a:t>
            </a: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84583">
            <a:off x="1382488" y="5213355"/>
            <a:ext cx="1304530" cy="91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37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4063</TotalTime>
  <Words>1591</Words>
  <Application>Microsoft Office PowerPoint</Application>
  <PresentationFormat>ワイド画面</PresentationFormat>
  <Paragraphs>256</Paragraphs>
  <Slides>18</Slides>
  <Notes>14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7" baseType="lpstr">
      <vt:lpstr>HGS創英角ﾎﾟｯﾌﾟ体</vt:lpstr>
      <vt:lpstr>UDShinGoPro-Regular-90msp-RKSJ-H-Identity-H</vt:lpstr>
      <vt:lpstr>游ゴシック</vt:lpstr>
      <vt:lpstr>游ゴシック Light</vt:lpstr>
      <vt:lpstr>游ゴシック 本文</vt:lpstr>
      <vt:lpstr>游明朝</vt:lpstr>
      <vt:lpstr>Arial</vt:lpstr>
      <vt:lpstr>Times New Roman</vt:lpstr>
      <vt:lpstr>Office テーマ</vt:lpstr>
      <vt:lpstr>生涯スポーツ社会の実現 -sports in life-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問題の分析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生涯スポーツの推進（仮）</dc:title>
  <dc:creator>吉田　雅哉</dc:creator>
  <cp:lastModifiedBy>安井　宏幸</cp:lastModifiedBy>
  <cp:revision>328</cp:revision>
  <cp:lastPrinted>2022-10-05T23:42:16Z</cp:lastPrinted>
  <dcterms:created xsi:type="dcterms:W3CDTF">2022-06-28T06:27:18Z</dcterms:created>
  <dcterms:modified xsi:type="dcterms:W3CDTF">2022-10-06T06:24:40Z</dcterms:modified>
</cp:coreProperties>
</file>