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494" r:id="rId5"/>
    <p:sldId id="495" r:id="rId6"/>
    <p:sldId id="257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C4F347-97AD-6716-9290-705DA346A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262EE86-BF07-8BAF-48EF-AC3AE66D5F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21735C-9BB2-9A0F-E53F-293C0807D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9ED361-6054-8B7F-BB3D-A81A4548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ADBD30-4FDD-7C16-7C19-7E272AEA5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11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442C40-A312-2B10-F4AA-255674968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114328A-BC20-73B8-0A1A-A3C5E6C25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6117EE-E987-EACE-383E-DDD2989CB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81588E-6B61-F391-201B-8871D3F58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F8A3421-069D-C566-23BF-6AA770A5D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66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5337FD4-F1B9-327E-ED56-0C997E5450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B8ACD89-819B-63CE-A6D1-96E840C7A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3244A1-B2C3-AAA3-7305-95B5672BE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4BF9CF-45C0-6BB3-1ADC-817CFE72F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2F69AA-3C3D-DE78-7534-BC81D95F6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70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0" y="0"/>
            <a:ext cx="12192000" cy="6491296"/>
          </a:xfrm>
          <a:prstGeom prst="rect">
            <a:avLst/>
          </a:prstGeom>
          <a:solidFill>
            <a:srgbClr val="EA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5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893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EA3E32-8B80-FCE6-1359-E6957C481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C7C162-111E-294A-9BD3-EADD6BB03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2227FF-05E1-D8A3-8808-F04AD6371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51835A-72F9-2404-139E-37A95BA5E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DE2098-C82F-21E7-051F-B82846233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55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9FACE3-D292-961B-6297-9F7052AB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2253E1-1794-DF10-3E97-D847CDDB7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1C77C1-7AF0-08C2-98B4-96378B493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B09AFC-73F7-FE12-B03D-DE814BEC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3BD0B3-2032-C4DC-2059-9E92D2635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901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408FEF-F7A7-2DC1-A204-47351A13F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E160DE-4187-F39B-95DE-EAA23B282B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F872DCA-464B-91F6-35FC-B5685CBF3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2042DC-AF16-03DA-3D76-3C0C721A2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E7C8CF1-FC2A-DDDA-859E-FA781898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86FEF3-859D-33D8-D6B7-28C5957E0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8447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9B96A9-C5B8-A60D-B111-6C24FF09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2D0D351-EDCE-41B8-3F39-67577EC38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EECE781-1098-B426-4F83-DC80BF843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C24E815-FDA7-5112-68C3-5B58598D2E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C6D6D25-0F99-058C-05F9-ADA664E12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8C70400-7FEE-4101-F8C4-F8F2E19A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F85BD6D-30ED-0D60-C699-761699744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E041742-3F38-586F-00B4-768F526B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58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9D20E9-3E96-71E1-E535-DFC5E2556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55F39D1-7483-2CA5-924A-069E46A05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6009A65-AEF3-7EF0-7E5E-3F8D51E91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A793DD-E924-EACF-3DCD-BB48209B5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189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B6305FF-B6AE-5BC7-B42B-04F1F0AE0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D90FFEE-D658-CD0E-3F96-917B2378A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40F5CB-2CA8-D28E-F9F9-9E34AE26D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535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04C907-031B-ABBD-5C01-A55F0F58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4C5850-5C7B-ABD5-B937-A03F856C1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A032B28-C046-1A23-8653-FFF4571AFF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D64E253-039B-2165-7555-0F1DC14B9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9A34867-5CA8-3128-4DA3-B79666232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3082CB-DC4C-A5D6-9D87-91235BCBF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9629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04C73D-F0B7-9181-F960-1DDB2DDD6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2DF3844-3D93-4690-3168-CBD46012BE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F018559-A175-66AA-4916-9FB92881D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33CFAA-4160-38AB-1CD2-33DEC0BA9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438D4E-24DB-E809-B6D5-C285AF2BA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84B800-6E62-16BC-A9C1-528BC5503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14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4B11BD7-3FCD-9E2A-E7C8-279FAE578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A3D81E-D697-2F77-E01C-FFC0BC630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26629A-5353-3ED3-74B4-63F9BF212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2BD139-B8F9-4848-921E-55C8F6C189B2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4087DC-AD79-DC40-05E4-1413A179B2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62711C-D7A9-6D1A-6FF9-7730CEA71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8AFF6D-8B31-4A44-B78D-D286E44867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67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3331649" y="0"/>
            <a:ext cx="8860352" cy="6858000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1894705" y="0"/>
            <a:ext cx="10297296" cy="6858000"/>
          </a:xfrm>
          <a:prstGeom prst="rect">
            <a:avLst/>
          </a:prstGeom>
          <a:gradFill>
            <a:gsLst>
              <a:gs pos="40000">
                <a:srgbClr val="D2E7F6">
                  <a:alpha val="93000"/>
                </a:srgbClr>
              </a:gs>
              <a:gs pos="71000">
                <a:srgbClr val="00A2E8">
                  <a:alpha val="46000"/>
                </a:srgbClr>
              </a:gs>
              <a:gs pos="100000">
                <a:srgbClr val="00A2E8">
                  <a:alpha val="90766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フリーフォーム 4"/>
          <p:cNvSpPr/>
          <p:nvPr/>
        </p:nvSpPr>
        <p:spPr>
          <a:xfrm>
            <a:off x="0" y="0"/>
            <a:ext cx="7354112" cy="6858000"/>
          </a:xfrm>
          <a:custGeom>
            <a:avLst/>
            <a:gdLst>
              <a:gd name="connsiteX0" fmla="*/ 3543300 w 3543300"/>
              <a:gd name="connsiteY0" fmla="*/ 0 h 6900863"/>
              <a:gd name="connsiteX1" fmla="*/ 1871663 w 3543300"/>
              <a:gd name="connsiteY1" fmla="*/ 6900863 h 6900863"/>
              <a:gd name="connsiteX2" fmla="*/ 0 w 3543300"/>
              <a:gd name="connsiteY2" fmla="*/ 6900863 h 6900863"/>
              <a:gd name="connsiteX3" fmla="*/ 0 w 3543300"/>
              <a:gd name="connsiteY3" fmla="*/ 28576 h 6900863"/>
              <a:gd name="connsiteX4" fmla="*/ 3543300 w 3543300"/>
              <a:gd name="connsiteY4" fmla="*/ 0 h 6900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300" h="6900863">
                <a:moveTo>
                  <a:pt x="3543300" y="0"/>
                </a:moveTo>
                <a:lnTo>
                  <a:pt x="1871663" y="6900863"/>
                </a:lnTo>
                <a:lnTo>
                  <a:pt x="0" y="6900863"/>
                </a:lnTo>
                <a:lnTo>
                  <a:pt x="0" y="28576"/>
                </a:lnTo>
                <a:lnTo>
                  <a:pt x="3543300" y="0"/>
                </a:lnTo>
                <a:close/>
              </a:path>
            </a:pathLst>
          </a:custGeom>
          <a:solidFill>
            <a:srgbClr val="00A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0" name="グループ化 19"/>
          <p:cNvGrpSpPr/>
          <p:nvPr/>
        </p:nvGrpSpPr>
        <p:grpSpPr>
          <a:xfrm>
            <a:off x="9763191" y="4400553"/>
            <a:ext cx="2239789" cy="2029232"/>
            <a:chOff x="9177403" y="3900491"/>
            <a:chExt cx="2239789" cy="2029232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9177403" y="5101804"/>
              <a:ext cx="2188724" cy="827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ja-JP" altLang="en-US" b="1">
                  <a:solidFill>
                    <a:schemeClr val="bg1"/>
                  </a:solidFill>
                  <a:latin typeface="Hiragino Sans W6" charset="-128"/>
                  <a:ea typeface="Hiragino Sans W6" charset="-128"/>
                  <a:cs typeface="Hiragino Sans W6" charset="-128"/>
                </a:rPr>
                <a:t>株式会社</a:t>
              </a:r>
              <a:endParaRPr lang="en-US" altLang="ja-JP" b="1" dirty="0">
                <a:solidFill>
                  <a:schemeClr val="bg1"/>
                </a:solidFill>
                <a:latin typeface="Hiragino Sans W6" charset="-128"/>
                <a:ea typeface="Hiragino Sans W6" charset="-128"/>
                <a:cs typeface="Hiragino Sans W6" charset="-128"/>
              </a:endParaRPr>
            </a:p>
            <a:p>
              <a:pPr algn="ctr">
                <a:lnSpc>
                  <a:spcPct val="140000"/>
                </a:lnSpc>
              </a:pPr>
              <a:r>
                <a:rPr lang="en-US" altLang="ja-JP" b="1" dirty="0" err="1">
                  <a:solidFill>
                    <a:schemeClr val="bg1"/>
                  </a:solidFill>
                  <a:latin typeface="Hiragino Sans W6" charset="-128"/>
                  <a:ea typeface="Hiragino Sans W6" charset="-128"/>
                  <a:cs typeface="Hiragino Sans W6" charset="-128"/>
                </a:rPr>
                <a:t>Shakeheart</a:t>
              </a:r>
              <a:endParaRPr lang="ja-JP" altLang="en-US" b="1">
                <a:solidFill>
                  <a:schemeClr val="bg1"/>
                </a:solidFill>
                <a:latin typeface="Hiragino Sans W6" charset="-128"/>
                <a:ea typeface="Hiragino Sans W6" charset="-128"/>
                <a:cs typeface="Hiragino Sans W6" charset="-128"/>
              </a:endParaRPr>
            </a:p>
          </p:txBody>
        </p:sp>
        <p:pic>
          <p:nvPicPr>
            <p:cNvPr id="9" name="図 8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9224472" y="3900491"/>
              <a:ext cx="2192720" cy="1475102"/>
            </a:xfrm>
            <a:prstGeom prst="rect">
              <a:avLst/>
            </a:prstGeom>
          </p:spPr>
        </p:pic>
      </p:grpSp>
      <p:sp>
        <p:nvSpPr>
          <p:cNvPr id="18" name="テキスト ボックス 17"/>
          <p:cNvSpPr txBox="1"/>
          <p:nvPr/>
        </p:nvSpPr>
        <p:spPr>
          <a:xfrm>
            <a:off x="302345" y="2364120"/>
            <a:ext cx="5419950" cy="1736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3600" b="1" spc="-150" dirty="0">
                <a:solidFill>
                  <a:schemeClr val="bg1"/>
                </a:solidFill>
                <a:latin typeface="Hiragino Sans W6" charset="-128"/>
                <a:ea typeface="Hiragino Sans W6" charset="-128"/>
                <a:cs typeface="Hiragino Sans W6" charset="-128"/>
              </a:rPr>
              <a:t>軽貨物運送ドライバー</a:t>
            </a:r>
            <a:endParaRPr lang="en-US" altLang="ja-JP" sz="3600" b="1" spc="-150" dirty="0">
              <a:solidFill>
                <a:schemeClr val="bg1"/>
              </a:solidFill>
              <a:latin typeface="Hiragino Sans W6" charset="-128"/>
              <a:ea typeface="Hiragino Sans W6" charset="-128"/>
              <a:cs typeface="Hiragino Sans W6" charset="-128"/>
            </a:endParaRPr>
          </a:p>
          <a:p>
            <a:pPr>
              <a:lnSpc>
                <a:spcPct val="140000"/>
              </a:lnSpc>
            </a:pPr>
            <a:r>
              <a:rPr lang="ja-JP" altLang="en-US" sz="4400" b="1" dirty="0">
                <a:solidFill>
                  <a:schemeClr val="bg1"/>
                </a:solidFill>
                <a:latin typeface="Hiragino Sans W6" charset="-128"/>
                <a:ea typeface="Hiragino Sans W6" charset="-128"/>
                <a:cs typeface="Hiragino Sans W6" charset="-128"/>
              </a:rPr>
              <a:t>事業説明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886835" y="3429000"/>
            <a:ext cx="2599560" cy="663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GB" altLang="ja-JP" sz="1400" dirty="0">
                <a:solidFill>
                  <a:schemeClr val="bg1"/>
                </a:solidFill>
                <a:latin typeface="Futura Medium" panose="020B0602020204020303" pitchFamily="34" charset="-79"/>
                <a:ea typeface="游ゴシック" panose="020B0400000000000000" pitchFamily="34" charset="-128"/>
                <a:cs typeface="Futura Medium" panose="020B0602020204020303" pitchFamily="34" charset="-79"/>
              </a:rPr>
              <a:t>OWNER</a:t>
            </a:r>
            <a:r>
              <a:rPr lang="en-US" altLang="ja-JP" sz="1400" dirty="0">
                <a:solidFill>
                  <a:schemeClr val="bg1"/>
                </a:solidFill>
                <a:latin typeface="Futura Medium" panose="020B0602020204020303" pitchFamily="34" charset="-79"/>
                <a:ea typeface="游ゴシック" panose="020B0400000000000000" pitchFamily="34" charset="-128"/>
                <a:cs typeface="Futura Medium" panose="020B0602020204020303" pitchFamily="34" charset="-79"/>
              </a:rPr>
              <a:t> </a:t>
            </a:r>
            <a:r>
              <a:rPr lang="en-GB" altLang="ja-JP" sz="1400" dirty="0">
                <a:solidFill>
                  <a:schemeClr val="bg1"/>
                </a:solidFill>
                <a:latin typeface="Futura Medium" panose="020B0602020204020303" pitchFamily="34" charset="-79"/>
                <a:ea typeface="游ゴシック" panose="020B0400000000000000" pitchFamily="34" charset="-128"/>
                <a:cs typeface="Futura Medium" panose="020B0602020204020303" pitchFamily="34" charset="-79"/>
              </a:rPr>
              <a:t>DRIVER </a:t>
            </a:r>
          </a:p>
          <a:p>
            <a:pPr>
              <a:lnSpc>
                <a:spcPct val="140000"/>
              </a:lnSpc>
            </a:pPr>
            <a:r>
              <a:rPr lang="en-GB" altLang="ja-JP" sz="1400" dirty="0">
                <a:solidFill>
                  <a:schemeClr val="bg1"/>
                </a:solidFill>
                <a:latin typeface="Futura Medium" panose="020B0602020204020303" pitchFamily="34" charset="-79"/>
                <a:ea typeface="游ゴシック" panose="020B0400000000000000" pitchFamily="34" charset="-128"/>
                <a:cs typeface="Futura Medium" panose="020B0602020204020303" pitchFamily="34" charset="-79"/>
              </a:rPr>
              <a:t>BUSINESS DESCRIPTION</a:t>
            </a:r>
            <a:endParaRPr lang="ja-JP" altLang="en-US" sz="1400">
              <a:solidFill>
                <a:schemeClr val="bg1"/>
              </a:solidFill>
              <a:latin typeface="Futura Medium" panose="020B0602020204020303" pitchFamily="34" charset="-79"/>
              <a:ea typeface="游ゴシック" panose="020B0400000000000000" pitchFamily="34" charset="-128"/>
              <a:cs typeface="Futura Medium" panose="020B0602020204020303" pitchFamily="34" charset="-79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" y="2796896"/>
            <a:ext cx="12192001" cy="4051738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1925953" y="544738"/>
            <a:ext cx="8340095" cy="2773048"/>
            <a:chOff x="1298919" y="1166496"/>
            <a:chExt cx="8340095" cy="2773048"/>
          </a:xfrm>
        </p:grpSpPr>
        <p:sp>
          <p:nvSpPr>
            <p:cNvPr id="3" name="テキスト ボックス 2"/>
            <p:cNvSpPr txBox="1"/>
            <p:nvPr/>
          </p:nvSpPr>
          <p:spPr>
            <a:xfrm>
              <a:off x="1298919" y="1571036"/>
              <a:ext cx="8340095" cy="1294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altLang="ja-JP" sz="6300" b="1" spc="-150" dirty="0">
                  <a:solidFill>
                    <a:srgbClr val="00A2E8"/>
                  </a:solidFill>
                  <a:latin typeface="Arial" panose="020B0604020202020204" pitchFamily="34" charset="0"/>
                  <a:ea typeface="Hiragino Sans W6" charset="-128"/>
                  <a:cs typeface="Arial" panose="020B0604020202020204" pitchFamily="34" charset="0"/>
                </a:rPr>
                <a:t>2014</a:t>
              </a:r>
              <a:r>
                <a:rPr lang="en-US" altLang="ja-JP" sz="1600" b="1" dirty="0">
                  <a:solidFill>
                    <a:srgbClr val="00A2E8"/>
                  </a:solidFill>
                  <a:latin typeface="Hiragino Sans W6" charset="-128"/>
                  <a:ea typeface="Hiragino Sans W6" charset="-128"/>
                  <a:cs typeface="Hiragino Sans W6" charset="-128"/>
                </a:rPr>
                <a:t> </a:t>
              </a:r>
              <a:r>
                <a:rPr lang="ja-JP" altLang="en-US" sz="4000" b="1">
                  <a:solidFill>
                    <a:srgbClr val="00A2E8"/>
                  </a:solidFill>
                  <a:latin typeface="Hiragino Sans W6" charset="-128"/>
                  <a:ea typeface="Hiragino Sans W6" charset="-128"/>
                  <a:cs typeface="Hiragino Sans W6" charset="-128"/>
                </a:rPr>
                <a:t>年開業</a:t>
              </a:r>
              <a:endParaRPr lang="ja-JP" altLang="en-US" sz="4000" b="1" dirty="0">
                <a:solidFill>
                  <a:srgbClr val="00A2E8"/>
                </a:solidFill>
                <a:latin typeface="Hiragino Sans W6" charset="-128"/>
                <a:ea typeface="Hiragino Sans W6" charset="-128"/>
                <a:cs typeface="Hiragino Sans W6" charset="-128"/>
              </a:endParaRPr>
            </a:p>
          </p:txBody>
        </p:sp>
        <p:sp>
          <p:nvSpPr>
            <p:cNvPr id="4" name="テキスト ボックス 3"/>
            <p:cNvSpPr txBox="1"/>
            <p:nvPr/>
          </p:nvSpPr>
          <p:spPr>
            <a:xfrm>
              <a:off x="1298920" y="2689586"/>
              <a:ext cx="8340093" cy="1249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ja-JP" altLang="en-US" sz="6000">
                  <a:solidFill>
                    <a:srgbClr val="00A2E8"/>
                  </a:solidFill>
                  <a:latin typeface="Alte DIN 1451 Mittelschrift" panose="020B0603020202020204" pitchFamily="34" charset="0"/>
                  <a:ea typeface="Hiragino Sans W6" charset="-128"/>
                  <a:cs typeface="Hiragino Sans W6" charset="-128"/>
                </a:rPr>
                <a:t>物流ベンチャー会社</a:t>
              </a:r>
              <a:endParaRPr lang="ja-JP" altLang="en-US" sz="4800" dirty="0">
                <a:solidFill>
                  <a:srgbClr val="00A2E8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endParaRPr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3247620" y="1166496"/>
              <a:ext cx="4442693" cy="555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ja-JP" altLang="en-US" sz="2400">
                  <a:solidFill>
                    <a:srgbClr val="00A2E8"/>
                  </a:solidFill>
                  <a:latin typeface="Alte DIN 1451 Mittelschrift" panose="020B0603020202020204" pitchFamily="34" charset="0"/>
                  <a:ea typeface="Hiragino Sans W6" charset="-128"/>
                  <a:cs typeface="Hiragino Sans W6" charset="-128"/>
                </a:rPr>
                <a:t>株式会社</a:t>
              </a:r>
              <a:r>
                <a:rPr lang="en-GB" altLang="ja-JP" sz="2400" dirty="0" err="1">
                  <a:solidFill>
                    <a:srgbClr val="00A2E8"/>
                  </a:solidFill>
                  <a:latin typeface="Alte DIN 1451 Mittelschrift" panose="020B0603020202020204" pitchFamily="34" charset="0"/>
                  <a:ea typeface="Hiragino Sans W6" charset="-128"/>
                  <a:cs typeface="Hiragino Sans W6" charset="-128"/>
                </a:rPr>
                <a:t>Shakeheart</a:t>
              </a:r>
              <a:r>
                <a:rPr lang="ja-JP" altLang="en-US" sz="2400">
                  <a:solidFill>
                    <a:srgbClr val="00A2E8"/>
                  </a:solidFill>
                  <a:latin typeface="Alte DIN 1451 Mittelschrift" panose="020B0603020202020204" pitchFamily="34" charset="0"/>
                  <a:ea typeface="Hiragino Sans W6" charset="-128"/>
                  <a:cs typeface="Hiragino Sans W6" charset="-128"/>
                </a:rPr>
                <a:t>は</a:t>
              </a:r>
            </a:p>
          </p:txBody>
        </p:sp>
      </p:grpSp>
      <p:sp>
        <p:nvSpPr>
          <p:cNvPr id="7" name="円/楕円 6"/>
          <p:cNvSpPr/>
          <p:nvPr/>
        </p:nvSpPr>
        <p:spPr>
          <a:xfrm>
            <a:off x="1188977" y="3664983"/>
            <a:ext cx="2334298" cy="2334296"/>
          </a:xfrm>
          <a:prstGeom prst="ellipse">
            <a:avLst/>
          </a:prstGeom>
          <a:solidFill>
            <a:schemeClr val="bg1"/>
          </a:solidFill>
          <a:ln w="47625">
            <a:solidFill>
              <a:srgbClr val="00A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379917" y="3947193"/>
            <a:ext cx="2095640" cy="1198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ja-JP" sz="5800" b="1" spc="-150" dirty="0">
                <a:solidFill>
                  <a:srgbClr val="00A2E8"/>
                </a:solidFill>
                <a:latin typeface="Arial" panose="020B0604020202020204" pitchFamily="34" charset="0"/>
                <a:ea typeface="Hiragino Sans W6" charset="-128"/>
                <a:cs typeface="Arial" panose="020B0604020202020204" pitchFamily="34" charset="0"/>
              </a:rPr>
              <a:t>220</a:t>
            </a:r>
            <a:r>
              <a:rPr lang="ja-JP" altLang="en-US" sz="4000" dirty="0">
                <a:solidFill>
                  <a:srgbClr val="00A2E8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rPr>
              <a:t>名</a:t>
            </a:r>
            <a:endParaRPr lang="ja-JP" altLang="en-US" sz="4400" dirty="0">
              <a:solidFill>
                <a:srgbClr val="00A2E8"/>
              </a:solidFill>
              <a:latin typeface="Alte DIN 1451 Mittelschrift" panose="020B0603020202020204" pitchFamily="34" charset="0"/>
              <a:ea typeface="Hiragino Sans W6" charset="-128"/>
              <a:cs typeface="Hiragino Sans W6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279965" y="4949446"/>
            <a:ext cx="2225004" cy="516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ja-JP" altLang="en-US" sz="2200">
                <a:solidFill>
                  <a:srgbClr val="00A2E8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rPr>
              <a:t>総</a:t>
            </a:r>
            <a:r>
              <a:rPr lang="ja-JP" altLang="en-US" sz="2200" spc="-150">
                <a:solidFill>
                  <a:srgbClr val="00A2E8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rPr>
              <a:t>ドライバー</a:t>
            </a:r>
            <a:endParaRPr lang="ja-JP" altLang="en-US" sz="2200" spc="-150" dirty="0">
              <a:solidFill>
                <a:srgbClr val="00A2E8"/>
              </a:solidFill>
              <a:latin typeface="Alte DIN 1451 Mittelschrift" panose="020B0603020202020204" pitchFamily="34" charset="0"/>
              <a:ea typeface="Hiragino Sans W6" charset="-128"/>
              <a:cs typeface="Hiragino Sans W6" charset="-128"/>
            </a:endParaRPr>
          </a:p>
        </p:txBody>
      </p:sp>
      <p:sp>
        <p:nvSpPr>
          <p:cNvPr id="10" name="円/楕円 9"/>
          <p:cNvSpPr/>
          <p:nvPr/>
        </p:nvSpPr>
        <p:spPr>
          <a:xfrm>
            <a:off x="3790135" y="3664983"/>
            <a:ext cx="2334298" cy="2334296"/>
          </a:xfrm>
          <a:prstGeom prst="ellipse">
            <a:avLst/>
          </a:prstGeom>
          <a:solidFill>
            <a:schemeClr val="bg1"/>
          </a:solidFill>
          <a:ln w="47625">
            <a:solidFill>
              <a:srgbClr val="00A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879391" y="4886385"/>
            <a:ext cx="2225004" cy="555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ja-JP" altLang="en-US" sz="2400" spc="300">
                <a:solidFill>
                  <a:srgbClr val="00A2E8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rPr>
              <a:t>従業員</a:t>
            </a:r>
            <a:endParaRPr lang="ja-JP" altLang="en-US" sz="2400" spc="300" dirty="0">
              <a:solidFill>
                <a:srgbClr val="00A2E8"/>
              </a:solidFill>
              <a:latin typeface="Alte DIN 1451 Mittelschrift" panose="020B0603020202020204" pitchFamily="34" charset="0"/>
              <a:ea typeface="Hiragino Sans W6" charset="-128"/>
              <a:cs typeface="Hiragino Sans W6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6391293" y="3664983"/>
            <a:ext cx="2334298" cy="2334296"/>
          </a:xfrm>
          <a:prstGeom prst="ellipse">
            <a:avLst/>
          </a:prstGeom>
          <a:solidFill>
            <a:schemeClr val="bg1"/>
          </a:solidFill>
          <a:ln w="47625">
            <a:solidFill>
              <a:srgbClr val="00A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720717" y="3816615"/>
            <a:ext cx="2096263" cy="1122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ja-JP" sz="5400" b="1" dirty="0">
                <a:solidFill>
                  <a:srgbClr val="00A2E8"/>
                </a:solidFill>
                <a:latin typeface="Arial" panose="020B0604020202020204" pitchFamily="34" charset="0"/>
                <a:ea typeface="Hiragino Sans W6" charset="-128"/>
                <a:cs typeface="Arial" panose="020B0604020202020204" pitchFamily="34" charset="0"/>
              </a:rPr>
              <a:t>8</a:t>
            </a:r>
            <a:r>
              <a:rPr lang="ja-JP" altLang="en-US" sz="3200" dirty="0">
                <a:solidFill>
                  <a:srgbClr val="00A2E8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rPr>
              <a:t>期連続</a:t>
            </a:r>
            <a:endParaRPr lang="ja-JP" altLang="en-US" sz="4400" dirty="0">
              <a:solidFill>
                <a:srgbClr val="00A2E8"/>
              </a:solidFill>
              <a:latin typeface="Alte DIN 1451 Mittelschrift" panose="020B0603020202020204" pitchFamily="34" charset="0"/>
              <a:ea typeface="Hiragino Sans W6" charset="-128"/>
              <a:cs typeface="Hiragino Sans W6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534091" y="4732112"/>
            <a:ext cx="2088114" cy="709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ja-JP" altLang="en-US" sz="3200">
                <a:solidFill>
                  <a:srgbClr val="00A2E8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rPr>
              <a:t>売上更新</a:t>
            </a:r>
            <a:endParaRPr lang="ja-JP" altLang="en-US" sz="2400" dirty="0">
              <a:solidFill>
                <a:srgbClr val="00A2E8"/>
              </a:solidFill>
              <a:latin typeface="Alte DIN 1451 Mittelschrift" panose="020B0603020202020204" pitchFamily="34" charset="0"/>
              <a:ea typeface="Hiragino Sans W6" charset="-128"/>
              <a:cs typeface="Hiragino Sans W6" charset="-128"/>
            </a:endParaRPr>
          </a:p>
        </p:txBody>
      </p:sp>
      <p:sp>
        <p:nvSpPr>
          <p:cNvPr id="15" name="円/楕円 14"/>
          <p:cNvSpPr/>
          <p:nvPr/>
        </p:nvSpPr>
        <p:spPr>
          <a:xfrm>
            <a:off x="8992450" y="3664983"/>
            <a:ext cx="2334298" cy="2334296"/>
          </a:xfrm>
          <a:prstGeom prst="ellipse">
            <a:avLst/>
          </a:prstGeom>
          <a:solidFill>
            <a:schemeClr val="bg1"/>
          </a:solidFill>
          <a:ln w="47625">
            <a:solidFill>
              <a:srgbClr val="00A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9298654" y="4050440"/>
            <a:ext cx="1745519" cy="893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ja-JP" sz="4200" b="1" dirty="0">
                <a:solidFill>
                  <a:srgbClr val="00A2E8"/>
                </a:solidFill>
                <a:latin typeface="Arial" panose="020B0604020202020204" pitchFamily="34" charset="0"/>
                <a:ea typeface="Hiragino Sans W6" charset="-128"/>
                <a:cs typeface="Arial" panose="020B0604020202020204" pitchFamily="34" charset="0"/>
              </a:rPr>
              <a:t>TOP5</a:t>
            </a:r>
            <a:endParaRPr lang="ja-JP" altLang="en-US" sz="4200" b="1" dirty="0">
              <a:solidFill>
                <a:srgbClr val="00A2E8"/>
              </a:solidFill>
              <a:latin typeface="Arial" panose="020B0604020202020204" pitchFamily="34" charset="0"/>
              <a:ea typeface="Hiragino Sans W6" charset="-128"/>
              <a:cs typeface="Arial" panose="020B0604020202020204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9359589" y="4862059"/>
            <a:ext cx="1632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>
                <a:solidFill>
                  <a:srgbClr val="00A2E8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rPr>
              <a:t>千葉県同ジャンル</a:t>
            </a:r>
            <a:endParaRPr lang="ja-JP" altLang="en-US" dirty="0">
              <a:solidFill>
                <a:srgbClr val="00A2E8"/>
              </a:solidFill>
              <a:latin typeface="Alte DIN 1451 Mittelschrift" panose="020B0603020202020204" pitchFamily="34" charset="0"/>
              <a:ea typeface="Hiragino Sans W6" charset="-128"/>
              <a:cs typeface="Hiragino Sans W6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9359589" y="3962218"/>
            <a:ext cx="1632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>
                <a:solidFill>
                  <a:srgbClr val="00A2E8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rPr>
              <a:t>年間売上</a:t>
            </a:r>
            <a:endParaRPr lang="ja-JP" altLang="en-US" sz="1200" dirty="0">
              <a:solidFill>
                <a:srgbClr val="00A2E8"/>
              </a:solidFill>
              <a:latin typeface="Alte DIN 1451 Mittelschrift" panose="020B0603020202020204" pitchFamily="34" charset="0"/>
              <a:ea typeface="Hiragino Sans W6" charset="-128"/>
              <a:cs typeface="Hiragino Sans W6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959429" y="3901075"/>
            <a:ext cx="2095640" cy="1149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ja-JP" sz="5400" b="1" dirty="0">
                <a:solidFill>
                  <a:srgbClr val="00A2E8"/>
                </a:solidFill>
                <a:latin typeface="Arial" panose="020B0604020202020204" pitchFamily="34" charset="0"/>
                <a:ea typeface="Hiragino Sans W6" charset="-128"/>
                <a:cs typeface="Arial" panose="020B0604020202020204" pitchFamily="34" charset="0"/>
              </a:rPr>
              <a:t>17</a:t>
            </a:r>
            <a:r>
              <a:rPr lang="ja-JP" altLang="en-US" sz="5400" b="1" dirty="0">
                <a:solidFill>
                  <a:srgbClr val="00A2E8"/>
                </a:solidFill>
                <a:latin typeface="Arial" panose="020B0604020202020204" pitchFamily="34" charset="0"/>
                <a:ea typeface="Hiragino Sans W6" charset="-128"/>
                <a:cs typeface="Arial" panose="020B0604020202020204" pitchFamily="34" charset="0"/>
              </a:rPr>
              <a:t>名</a:t>
            </a:r>
          </a:p>
        </p:txBody>
      </p:sp>
      <p:sp>
        <p:nvSpPr>
          <p:cNvPr id="20" name="フッター プレースホルダー 3"/>
          <p:cNvSpPr txBox="1"/>
          <p:nvPr/>
        </p:nvSpPr>
        <p:spPr>
          <a:xfrm>
            <a:off x="0" y="6480683"/>
            <a:ext cx="12192001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Noto Sans Symbols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9pPr>
          </a:lstStyle>
          <a:p>
            <a:pPr algn="ctr"/>
            <a:br>
              <a:rPr kumimoji="1" lang="en-US" altLang="ja-JP" dirty="0">
                <a:solidFill>
                  <a:srgbClr val="00A2E8"/>
                </a:solidFill>
                <a:latin typeface="+mn-lt"/>
              </a:rPr>
            </a:br>
            <a:r>
              <a:rPr kumimoji="1" lang="en-US" altLang="ja-JP" dirty="0">
                <a:solidFill>
                  <a:srgbClr val="00A2E8"/>
                </a:solidFill>
                <a:latin typeface="+mn-lt"/>
              </a:rPr>
              <a:t>Confidential copyright(c)2021 SHAKEHEART.All Right Reserved</a:t>
            </a:r>
            <a:endParaRPr kumimoji="1" lang="ja-JP" altLang="en-US" dirty="0">
              <a:solidFill>
                <a:srgbClr val="00A2E8"/>
              </a:solidFill>
              <a:latin typeface="+mn-lt"/>
            </a:endParaRPr>
          </a:p>
          <a:p>
            <a:pPr algn="ctr"/>
            <a:endParaRPr lang="ja-JP" altLang="en-US" dirty="0">
              <a:solidFill>
                <a:srgbClr val="00A2E8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0" y="2826"/>
            <a:ext cx="12192000" cy="3146979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-1" y="2826"/>
            <a:ext cx="12192000" cy="3146979"/>
          </a:xfrm>
          <a:prstGeom prst="rect">
            <a:avLst/>
          </a:prstGeom>
          <a:solidFill>
            <a:srgbClr val="00A2E8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642772" y="763860"/>
            <a:ext cx="1591141" cy="1070404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5821441" y="964222"/>
            <a:ext cx="4442693" cy="632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280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株式会社</a:t>
            </a:r>
            <a:r>
              <a:rPr lang="en-GB" altLang="ja-JP" sz="2800" dirty="0" err="1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Shakeheart</a:t>
            </a:r>
            <a:endParaRPr lang="ja-JP" altLang="en-US" sz="2800">
              <a:solidFill>
                <a:schemeClr val="bg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821441" y="1652179"/>
            <a:ext cx="5081822" cy="963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真心届ける。感動に変える。</a:t>
            </a:r>
            <a:endParaRPr lang="en-US" altLang="ja-JP" sz="1400" dirty="0">
              <a:solidFill>
                <a:schemeClr val="bg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  <a:p>
            <a:pPr>
              <a:lnSpc>
                <a:spcPct val="14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地域に密着した格別なサービスに自信を。</a:t>
            </a:r>
            <a:endParaRPr lang="en-US" altLang="ja-JP" sz="1400" dirty="0">
              <a:solidFill>
                <a:schemeClr val="bg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  <a:p>
            <a:pPr>
              <a:lnSpc>
                <a:spcPct val="14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お客様の最良のパートナーを目指して。</a:t>
            </a:r>
            <a:endParaRPr lang="en-US" altLang="ja-JP" sz="1400" dirty="0">
              <a:solidFill>
                <a:schemeClr val="bg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483612" y="1599956"/>
            <a:ext cx="3955983" cy="78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ja-JP" altLang="en-US" sz="3600" spc="600">
                <a:solidFill>
                  <a:schemeClr val="bg1"/>
                </a:solidFill>
                <a:latin typeface="Alte DIN 1451 Mittelschrift" panose="020B0603020202020204" pitchFamily="34" charset="0"/>
                <a:ea typeface="Hiragino Sans W6" charset="-128"/>
                <a:cs typeface="Hiragino Sans W6" charset="-128"/>
              </a:rPr>
              <a:t>会社概要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343981" y="2358553"/>
            <a:ext cx="2188724" cy="304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ja-JP" altLang="en-US" sz="1100" b="1">
                <a:solidFill>
                  <a:schemeClr val="bg1"/>
                </a:solidFill>
                <a:latin typeface="Hiragino Sans W6" charset="-128"/>
                <a:ea typeface="Hiragino Sans W6" charset="-128"/>
                <a:cs typeface="Hiragino Sans W6" charset="-128"/>
              </a:rPr>
              <a:t>株式会社</a:t>
            </a:r>
            <a:r>
              <a:rPr lang="en-US" altLang="ja-JP" sz="1100" b="1" dirty="0" err="1">
                <a:solidFill>
                  <a:schemeClr val="bg1"/>
                </a:solidFill>
                <a:latin typeface="Hiragino Sans W6" charset="-128"/>
                <a:ea typeface="Hiragino Sans W6" charset="-128"/>
                <a:cs typeface="Hiragino Sans W6" charset="-128"/>
              </a:rPr>
              <a:t>Shakeheart</a:t>
            </a:r>
            <a:endParaRPr lang="ja-JP" altLang="en-US" sz="1100" b="1">
              <a:solidFill>
                <a:schemeClr val="bg1"/>
              </a:solidFill>
              <a:latin typeface="Hiragino Sans W6" charset="-128"/>
              <a:ea typeface="Hiragino Sans W6" charset="-128"/>
              <a:cs typeface="Hiragino Sans W6" charset="-128"/>
            </a:endParaRPr>
          </a:p>
        </p:txBody>
      </p:sp>
      <p:grpSp>
        <p:nvGrpSpPr>
          <p:cNvPr id="9" name="グループ化 8"/>
          <p:cNvGrpSpPr/>
          <p:nvPr/>
        </p:nvGrpSpPr>
        <p:grpSpPr>
          <a:xfrm>
            <a:off x="892773" y="3695762"/>
            <a:ext cx="792858" cy="246221"/>
            <a:chOff x="477592" y="4459386"/>
            <a:chExt cx="792858" cy="246221"/>
          </a:xfrm>
        </p:grpSpPr>
        <p:sp>
          <p:nvSpPr>
            <p:cNvPr id="10" name="正方形/長方形 9"/>
            <p:cNvSpPr/>
            <p:nvPr/>
          </p:nvSpPr>
          <p:spPr>
            <a:xfrm>
              <a:off x="477592" y="4472185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482375" y="4459386"/>
              <a:ext cx="7880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spc="3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会社名</a:t>
              </a:r>
            </a:p>
          </p:txBody>
        </p:sp>
      </p:grpSp>
      <p:sp>
        <p:nvSpPr>
          <p:cNvPr id="12" name="テキスト ボックス 11"/>
          <p:cNvSpPr txBox="1"/>
          <p:nvPr/>
        </p:nvSpPr>
        <p:spPr>
          <a:xfrm>
            <a:off x="1775286" y="3606659"/>
            <a:ext cx="2452489" cy="360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ja-JP" altLang="en-US" sz="140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株式会社</a:t>
            </a: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Shake heart</a:t>
            </a:r>
            <a:endParaRPr lang="ja-JP" altLang="en-US" sz="1400">
              <a:solidFill>
                <a:srgbClr val="00A2E8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775286" y="4047807"/>
            <a:ext cx="4213950" cy="36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代表取締役</a:t>
            </a: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 </a:t>
            </a: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伊藤</a:t>
            </a: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</a:t>
            </a: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拓真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775286" y="4488955"/>
            <a:ext cx="4295747" cy="360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ja-JP" altLang="en-US" sz="140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千葉県市川市新井３</a:t>
            </a: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-</a:t>
            </a:r>
            <a:r>
              <a:rPr lang="ja-JP" altLang="en-US" sz="140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４</a:t>
            </a: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-</a:t>
            </a:r>
            <a:r>
              <a:rPr lang="ja-JP" altLang="en-US" sz="140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３南行徳</a:t>
            </a:r>
            <a:r>
              <a:rPr lang="ja-JP" altLang="en-GB" sz="140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Ｋ２</a:t>
            </a:r>
            <a:r>
              <a:rPr lang="ja-JP" altLang="en-US" sz="140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ビル１</a:t>
            </a:r>
            <a:r>
              <a:rPr lang="ja-JP" altLang="en-GB" sz="140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Ｆ</a:t>
            </a:r>
            <a:endParaRPr lang="ja-JP" altLang="en-US" sz="1400">
              <a:solidFill>
                <a:srgbClr val="00A2E8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775286" y="4856507"/>
            <a:ext cx="4295747" cy="588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秋田市東通仲町１４－３アイロードＯＴＡ１－Ａ</a:t>
            </a:r>
            <a:endParaRPr lang="en-US" altLang="ja-JP" sz="1200" dirty="0">
              <a:solidFill>
                <a:srgbClr val="00A2E8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  <a:p>
            <a:pPr algn="just">
              <a:lnSpc>
                <a:spcPct val="140000"/>
              </a:lnSpc>
            </a:pP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東京都町田市中町１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-</a:t>
            </a: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２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-</a:t>
            </a: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５ 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SHELL</a:t>
            </a: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MIYAKO</a:t>
            </a: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V</a:t>
            </a: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３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F</a:t>
            </a:r>
            <a:endParaRPr lang="ja-JP" altLang="en-US" sz="1200" dirty="0">
              <a:solidFill>
                <a:srgbClr val="00A2E8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775286" y="5414299"/>
            <a:ext cx="4586483" cy="81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ja-JP" altLang="en-US" sz="115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貨物軽自動車運送事業</a:t>
            </a:r>
            <a:r>
              <a:rPr lang="en-US" altLang="ja-JP" sz="115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/ </a:t>
            </a:r>
            <a:r>
              <a:rPr lang="ja-JP" altLang="en-US" sz="115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一般貨物運送事業</a:t>
            </a:r>
          </a:p>
          <a:p>
            <a:pPr algn="just">
              <a:lnSpc>
                <a:spcPct val="140000"/>
              </a:lnSpc>
            </a:pPr>
            <a:r>
              <a:rPr lang="ja-JP" altLang="en-US" sz="115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首都圏軽貨物運送事業協同組合</a:t>
            </a:r>
            <a:r>
              <a:rPr lang="en-US" altLang="ja-JP" sz="115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/ </a:t>
            </a:r>
            <a:r>
              <a:rPr lang="ja-JP" altLang="en-US" sz="115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一般社団法人</a:t>
            </a:r>
            <a:r>
              <a:rPr lang="en-US" altLang="ja-JP" sz="115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</a:t>
            </a:r>
            <a:r>
              <a:rPr lang="ja-JP" altLang="en-US" sz="115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次世代物流協会</a:t>
            </a:r>
            <a:endParaRPr lang="en-US" altLang="ja-JP" sz="1150" dirty="0">
              <a:solidFill>
                <a:srgbClr val="00A2E8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  <a:p>
            <a:pPr algn="just">
              <a:lnSpc>
                <a:spcPct val="140000"/>
              </a:lnSpc>
            </a:pPr>
            <a:r>
              <a:rPr lang="ja-JP" altLang="en-US" sz="115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一般社団法人　軽貨物ロジスティクス協会</a:t>
            </a:r>
            <a:endParaRPr lang="en-US" altLang="ja-JP" sz="1150" dirty="0">
              <a:solidFill>
                <a:srgbClr val="00A2E8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>
            <a:off x="892773" y="4133746"/>
            <a:ext cx="792858" cy="246221"/>
            <a:chOff x="477592" y="4882968"/>
            <a:chExt cx="792858" cy="246221"/>
          </a:xfrm>
        </p:grpSpPr>
        <p:sp>
          <p:nvSpPr>
            <p:cNvPr id="18" name="正方形/長方形 17"/>
            <p:cNvSpPr/>
            <p:nvPr/>
          </p:nvSpPr>
          <p:spPr>
            <a:xfrm>
              <a:off x="477592" y="4895767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482375" y="4882968"/>
              <a:ext cx="7880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spc="3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代表者</a:t>
              </a:r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892773" y="4571730"/>
            <a:ext cx="792858" cy="246221"/>
            <a:chOff x="477592" y="5327812"/>
            <a:chExt cx="792858" cy="246221"/>
          </a:xfrm>
        </p:grpSpPr>
        <p:sp>
          <p:nvSpPr>
            <p:cNvPr id="21" name="正方形/長方形 20"/>
            <p:cNvSpPr/>
            <p:nvPr/>
          </p:nvSpPr>
          <p:spPr>
            <a:xfrm>
              <a:off x="477592" y="5340611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482375" y="5327812"/>
              <a:ext cx="7880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000" spc="3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本社</a:t>
              </a:r>
              <a:endParaRPr kumimoji="1" lang="ja-JP" altLang="en-US" sz="1000" spc="300">
                <a:solidFill>
                  <a:schemeClr val="bg1"/>
                </a:solidFill>
                <a:latin typeface="Hiragino Sans W5" panose="020B0400000000000000" pitchFamily="34" charset="-128"/>
                <a:ea typeface="Hiragino Sans W5" panose="020B0400000000000000" pitchFamily="34" charset="-128"/>
              </a:endParaRPr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892773" y="5009714"/>
            <a:ext cx="792858" cy="246221"/>
            <a:chOff x="477592" y="5747942"/>
            <a:chExt cx="792858" cy="246221"/>
          </a:xfrm>
        </p:grpSpPr>
        <p:sp>
          <p:nvSpPr>
            <p:cNvPr id="24" name="正方形/長方形 23"/>
            <p:cNvSpPr/>
            <p:nvPr/>
          </p:nvSpPr>
          <p:spPr>
            <a:xfrm>
              <a:off x="477592" y="5760741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482375" y="5747942"/>
              <a:ext cx="7880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spc="3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営業所</a:t>
              </a:r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830816" y="5479229"/>
            <a:ext cx="916771" cy="246221"/>
            <a:chOff x="415635" y="6211321"/>
            <a:chExt cx="916771" cy="246221"/>
          </a:xfrm>
        </p:grpSpPr>
        <p:sp>
          <p:nvSpPr>
            <p:cNvPr id="27" name="正方形/長方形 26"/>
            <p:cNvSpPr/>
            <p:nvPr/>
          </p:nvSpPr>
          <p:spPr>
            <a:xfrm>
              <a:off x="477592" y="6224120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415635" y="6211321"/>
              <a:ext cx="9167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000" spc="2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資格加盟</a:t>
              </a:r>
              <a:endParaRPr kumimoji="1" lang="ja-JP" altLang="en-US" sz="1000" spc="200">
                <a:solidFill>
                  <a:schemeClr val="bg1"/>
                </a:solidFill>
                <a:latin typeface="Hiragino Sans W5" panose="020B0400000000000000" pitchFamily="34" charset="-128"/>
                <a:ea typeface="Hiragino Sans W5" panose="020B0400000000000000" pitchFamily="34" charset="-128"/>
              </a:endParaRPr>
            </a:p>
          </p:txBody>
        </p:sp>
      </p:grpSp>
      <p:grpSp>
        <p:nvGrpSpPr>
          <p:cNvPr id="29" name="グループ化 28"/>
          <p:cNvGrpSpPr/>
          <p:nvPr/>
        </p:nvGrpSpPr>
        <p:grpSpPr>
          <a:xfrm>
            <a:off x="6498012" y="3695762"/>
            <a:ext cx="792858" cy="246221"/>
            <a:chOff x="477592" y="4459386"/>
            <a:chExt cx="792858" cy="246221"/>
          </a:xfrm>
        </p:grpSpPr>
        <p:sp>
          <p:nvSpPr>
            <p:cNvPr id="30" name="正方形/長方形 29"/>
            <p:cNvSpPr/>
            <p:nvPr/>
          </p:nvSpPr>
          <p:spPr>
            <a:xfrm>
              <a:off x="477592" y="4472185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482375" y="4459386"/>
              <a:ext cx="7880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spc="3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設立</a:t>
              </a:r>
            </a:p>
          </p:txBody>
        </p:sp>
      </p:grpSp>
      <p:sp>
        <p:nvSpPr>
          <p:cNvPr id="32" name="テキスト ボックス 31"/>
          <p:cNvSpPr txBox="1"/>
          <p:nvPr/>
        </p:nvSpPr>
        <p:spPr>
          <a:xfrm>
            <a:off x="7380525" y="3606659"/>
            <a:ext cx="2452489" cy="360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2014</a:t>
            </a: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年</a:t>
            </a: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11</a:t>
            </a: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月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380525" y="4047807"/>
            <a:ext cx="2452489" cy="360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800</a:t>
            </a:r>
            <a:r>
              <a:rPr lang="ja-JP" altLang="en-US" sz="140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万円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7380526" y="4488955"/>
            <a:ext cx="3063258" cy="36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10</a:t>
            </a: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億円（</a:t>
            </a: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2021</a:t>
            </a: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年</a:t>
            </a: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10</a:t>
            </a: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月期）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7380526" y="4930103"/>
            <a:ext cx="3063258" cy="36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15</a:t>
            </a: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名（委託ドライバー約</a:t>
            </a:r>
            <a:r>
              <a:rPr lang="en-US" altLang="ja-JP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220</a:t>
            </a:r>
            <a:r>
              <a:rPr lang="ja-JP" altLang="en-US" sz="14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名）</a:t>
            </a:r>
          </a:p>
        </p:txBody>
      </p:sp>
      <p:grpSp>
        <p:nvGrpSpPr>
          <p:cNvPr id="36" name="グループ化 35"/>
          <p:cNvGrpSpPr/>
          <p:nvPr/>
        </p:nvGrpSpPr>
        <p:grpSpPr>
          <a:xfrm>
            <a:off x="6498012" y="4133746"/>
            <a:ext cx="792858" cy="246221"/>
            <a:chOff x="477592" y="4882968"/>
            <a:chExt cx="792858" cy="246221"/>
          </a:xfrm>
        </p:grpSpPr>
        <p:sp>
          <p:nvSpPr>
            <p:cNvPr id="37" name="正方形/長方形 36"/>
            <p:cNvSpPr/>
            <p:nvPr/>
          </p:nvSpPr>
          <p:spPr>
            <a:xfrm>
              <a:off x="477592" y="4895767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482375" y="4882968"/>
              <a:ext cx="7880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spc="3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資本金</a:t>
              </a:r>
            </a:p>
          </p:txBody>
        </p:sp>
      </p:grpSp>
      <p:grpSp>
        <p:nvGrpSpPr>
          <p:cNvPr id="39" name="グループ化 38"/>
          <p:cNvGrpSpPr/>
          <p:nvPr/>
        </p:nvGrpSpPr>
        <p:grpSpPr>
          <a:xfrm>
            <a:off x="6498012" y="4571730"/>
            <a:ext cx="792858" cy="246221"/>
            <a:chOff x="477592" y="5327812"/>
            <a:chExt cx="792858" cy="246221"/>
          </a:xfrm>
        </p:grpSpPr>
        <p:sp>
          <p:nvSpPr>
            <p:cNvPr id="40" name="正方形/長方形 39"/>
            <p:cNvSpPr/>
            <p:nvPr/>
          </p:nvSpPr>
          <p:spPr>
            <a:xfrm>
              <a:off x="477592" y="5340611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482375" y="5327812"/>
              <a:ext cx="7880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spc="3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年商</a:t>
              </a:r>
            </a:p>
          </p:txBody>
        </p:sp>
      </p:grpSp>
      <p:grpSp>
        <p:nvGrpSpPr>
          <p:cNvPr id="42" name="グループ化 41"/>
          <p:cNvGrpSpPr/>
          <p:nvPr/>
        </p:nvGrpSpPr>
        <p:grpSpPr>
          <a:xfrm>
            <a:off x="6498012" y="5009714"/>
            <a:ext cx="792858" cy="246221"/>
            <a:chOff x="477592" y="5747942"/>
            <a:chExt cx="792858" cy="246221"/>
          </a:xfrm>
        </p:grpSpPr>
        <p:sp>
          <p:nvSpPr>
            <p:cNvPr id="43" name="正方形/長方形 42"/>
            <p:cNvSpPr/>
            <p:nvPr/>
          </p:nvSpPr>
          <p:spPr>
            <a:xfrm>
              <a:off x="477592" y="5760741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82375" y="5747942"/>
              <a:ext cx="7880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spc="3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従業員</a:t>
              </a:r>
            </a:p>
          </p:txBody>
        </p:sp>
      </p:grpSp>
      <p:sp>
        <p:nvSpPr>
          <p:cNvPr id="45" name="テキスト ボックス 44"/>
          <p:cNvSpPr txBox="1"/>
          <p:nvPr/>
        </p:nvSpPr>
        <p:spPr>
          <a:xfrm>
            <a:off x="7380526" y="5391921"/>
            <a:ext cx="3926630" cy="588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日本郵政株式会社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/ </a:t>
            </a: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ヤマト運輸株式会社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/</a:t>
            </a: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佐川急便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ASKUL LOGIST</a:t>
            </a: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株式会社</a:t>
            </a:r>
            <a:r>
              <a:rPr lang="en-US" altLang="ja-JP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 / Amazon / SBS</a:t>
            </a:r>
            <a:r>
              <a:rPr lang="ja-JP" altLang="en-US" sz="12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即配</a:t>
            </a:r>
          </a:p>
        </p:txBody>
      </p:sp>
      <p:grpSp>
        <p:nvGrpSpPr>
          <p:cNvPr id="46" name="グループ化 45"/>
          <p:cNvGrpSpPr/>
          <p:nvPr/>
        </p:nvGrpSpPr>
        <p:grpSpPr>
          <a:xfrm>
            <a:off x="6451425" y="5471532"/>
            <a:ext cx="857918" cy="246221"/>
            <a:chOff x="431005" y="5747942"/>
            <a:chExt cx="857918" cy="246221"/>
          </a:xfrm>
        </p:grpSpPr>
        <p:sp>
          <p:nvSpPr>
            <p:cNvPr id="47" name="正方形/長方形 46"/>
            <p:cNvSpPr/>
            <p:nvPr/>
          </p:nvSpPr>
          <p:spPr>
            <a:xfrm>
              <a:off x="477592" y="5760741"/>
              <a:ext cx="792858" cy="216000"/>
            </a:xfrm>
            <a:prstGeom prst="rect">
              <a:avLst/>
            </a:prstGeom>
            <a:solidFill>
              <a:srgbClr val="00A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/>
            <p:cNvSpPr txBox="1"/>
            <p:nvPr/>
          </p:nvSpPr>
          <p:spPr>
            <a:xfrm>
              <a:off x="431005" y="5747942"/>
              <a:ext cx="8579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>
                  <a:solidFill>
                    <a:schemeClr val="bg1"/>
                  </a:solidFill>
                  <a:latin typeface="Hiragino Sans W5" panose="020B0400000000000000" pitchFamily="34" charset="-128"/>
                  <a:ea typeface="Hiragino Sans W5" panose="020B0400000000000000" pitchFamily="34" charset="-128"/>
                </a:rPr>
                <a:t>主要取引先</a:t>
              </a:r>
            </a:p>
          </p:txBody>
        </p:sp>
      </p:grpSp>
      <p:sp>
        <p:nvSpPr>
          <p:cNvPr id="49" name="テキスト ボックス 48"/>
          <p:cNvSpPr txBox="1"/>
          <p:nvPr/>
        </p:nvSpPr>
        <p:spPr>
          <a:xfrm>
            <a:off x="10713201" y="5731256"/>
            <a:ext cx="983245" cy="2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altLang="ja-JP" sz="800" dirty="0">
                <a:solidFill>
                  <a:srgbClr val="00A2E8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Hiragino Sans W6" charset="-128"/>
              </a:rPr>
              <a:t>And more</a:t>
            </a:r>
            <a:endParaRPr lang="ja-JP" altLang="en-US" sz="800">
              <a:solidFill>
                <a:srgbClr val="00A2E8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Hiragino Sans W6" charset="-128"/>
            </a:endParaRPr>
          </a:p>
        </p:txBody>
      </p:sp>
      <p:sp>
        <p:nvSpPr>
          <p:cNvPr id="91" name="正方形/長方形 90"/>
          <p:cNvSpPr/>
          <p:nvPr/>
        </p:nvSpPr>
        <p:spPr>
          <a:xfrm>
            <a:off x="892773" y="6336018"/>
            <a:ext cx="9972000" cy="76200"/>
          </a:xfrm>
          <a:prstGeom prst="rect">
            <a:avLst/>
          </a:prstGeom>
          <a:solidFill>
            <a:srgbClr val="E3E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" name="正方形/長方形 91"/>
          <p:cNvSpPr/>
          <p:nvPr/>
        </p:nvSpPr>
        <p:spPr>
          <a:xfrm>
            <a:off x="10230756" y="6336018"/>
            <a:ext cx="1076400" cy="76200"/>
          </a:xfrm>
          <a:prstGeom prst="rect">
            <a:avLst/>
          </a:prstGeom>
          <a:solidFill>
            <a:srgbClr val="00A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フッター プレースホルダー 3"/>
          <p:cNvSpPr txBox="1"/>
          <p:nvPr/>
        </p:nvSpPr>
        <p:spPr>
          <a:xfrm>
            <a:off x="0" y="6480683"/>
            <a:ext cx="12192001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Noto Sans Symbols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9pPr>
          </a:lstStyle>
          <a:p>
            <a:pPr algn="ctr"/>
            <a:br>
              <a:rPr kumimoji="1" lang="en-US" altLang="ja-JP" dirty="0">
                <a:solidFill>
                  <a:srgbClr val="00A2E8"/>
                </a:solidFill>
                <a:latin typeface="+mn-lt"/>
              </a:rPr>
            </a:br>
            <a:r>
              <a:rPr kumimoji="1" lang="en-US" altLang="ja-JP" dirty="0">
                <a:solidFill>
                  <a:srgbClr val="00A2E8"/>
                </a:solidFill>
                <a:latin typeface="+mn-lt"/>
              </a:rPr>
              <a:t>Confidential copyright(c)2021 SHAKEHEART.All Right Reserved</a:t>
            </a:r>
            <a:endParaRPr kumimoji="1" lang="ja-JP" altLang="en-US" dirty="0">
              <a:solidFill>
                <a:srgbClr val="00A2E8"/>
              </a:solidFill>
              <a:latin typeface="+mn-lt"/>
            </a:endParaRPr>
          </a:p>
          <a:p>
            <a:pPr algn="ctr"/>
            <a:endParaRPr lang="ja-JP" altLang="en-US" dirty="0">
              <a:solidFill>
                <a:srgbClr val="00A2E8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テキスト ボックス 89"/>
          <p:cNvSpPr txBox="1"/>
          <p:nvPr/>
        </p:nvSpPr>
        <p:spPr>
          <a:xfrm>
            <a:off x="-2" y="315480"/>
            <a:ext cx="12192001" cy="580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ja-JP" altLang="en-US" sz="2800" b="1" dirty="0">
                <a:solidFill>
                  <a:srgbClr val="00A2E8"/>
                </a:solidFill>
                <a:latin typeface="Hiragino Sans W6" charset="-128"/>
                <a:ea typeface="Hiragino Sans W6" charset="-128"/>
                <a:cs typeface="Hiragino Sans W6" charset="-128"/>
              </a:rPr>
              <a:t>様々な実績をメディアに取り上げられています</a:t>
            </a:r>
          </a:p>
        </p:txBody>
      </p:sp>
      <p:sp>
        <p:nvSpPr>
          <p:cNvPr id="94" name="フッター プレースホルダー 3"/>
          <p:cNvSpPr txBox="1"/>
          <p:nvPr/>
        </p:nvSpPr>
        <p:spPr>
          <a:xfrm>
            <a:off x="0" y="6480683"/>
            <a:ext cx="12192001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Noto Sans Symbols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9pPr>
          </a:lstStyle>
          <a:p>
            <a:pPr algn="ctr"/>
            <a:br>
              <a:rPr kumimoji="1" lang="en-US" altLang="ja-JP" dirty="0">
                <a:solidFill>
                  <a:srgbClr val="00A2E8"/>
                </a:solidFill>
                <a:latin typeface="+mn-lt"/>
              </a:rPr>
            </a:br>
            <a:r>
              <a:rPr kumimoji="1" lang="en-US" altLang="ja-JP" dirty="0">
                <a:solidFill>
                  <a:srgbClr val="00A2E8"/>
                </a:solidFill>
                <a:latin typeface="+mn-lt"/>
              </a:rPr>
              <a:t>Confidential copyright(c)2021 SHAKEHEART.All Right Reserved</a:t>
            </a:r>
            <a:endParaRPr kumimoji="1" lang="ja-JP" altLang="en-US" dirty="0">
              <a:solidFill>
                <a:srgbClr val="00A2E8"/>
              </a:solidFill>
              <a:latin typeface="+mn-lt"/>
            </a:endParaRPr>
          </a:p>
          <a:p>
            <a:pPr algn="ctr"/>
            <a:endParaRPr lang="ja-JP" altLang="en-US" dirty="0">
              <a:solidFill>
                <a:srgbClr val="00A2E8"/>
              </a:solidFill>
              <a:latin typeface="+mn-lt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C3D2FDA-7329-1197-0AD6-075A86440C74}"/>
              </a:ext>
            </a:extLst>
          </p:cNvPr>
          <p:cNvGrpSpPr/>
          <p:nvPr/>
        </p:nvGrpSpPr>
        <p:grpSpPr>
          <a:xfrm>
            <a:off x="0" y="900906"/>
            <a:ext cx="8120635" cy="440762"/>
            <a:chOff x="242816" y="868084"/>
            <a:chExt cx="7681802" cy="4407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9D6004B-417D-615F-1D36-7E3A0588C84F}"/>
                </a:ext>
              </a:extLst>
            </p:cNvPr>
            <p:cNvSpPr txBox="1"/>
            <p:nvPr/>
          </p:nvSpPr>
          <p:spPr>
            <a:xfrm>
              <a:off x="242816" y="868084"/>
              <a:ext cx="4324933" cy="4407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ja-JP" sz="2000" b="1" dirty="0">
                  <a:solidFill>
                    <a:srgbClr val="00A2E8"/>
                  </a:solidFill>
                  <a:latin typeface="游ゴシック" panose="020B0400000000000000" pitchFamily="34" charset="-128"/>
                  <a:ea typeface="游ゴシック" panose="020B0400000000000000" pitchFamily="34" charset="-128"/>
                  <a:cs typeface="Hiragino Sans W6" charset="-128"/>
                </a:rPr>
                <a:t>2023</a:t>
              </a:r>
              <a:r>
                <a:rPr lang="ja-JP" altLang="en-US" sz="2000" b="1" dirty="0">
                  <a:solidFill>
                    <a:srgbClr val="00A2E8"/>
                  </a:solidFill>
                  <a:latin typeface="游ゴシック" panose="020B0400000000000000" pitchFamily="34" charset="-128"/>
                  <a:ea typeface="游ゴシック" panose="020B0400000000000000" pitchFamily="34" charset="-128"/>
                  <a:cs typeface="Hiragino Sans W6" charset="-128"/>
                </a:rPr>
                <a:t>年度日本が誇るビジネス大賞</a:t>
              </a:r>
              <a:endParaRPr lang="en-US" altLang="ja-JP" sz="2000" b="1" dirty="0">
                <a:solidFill>
                  <a:srgbClr val="00A2E8"/>
                </a:solidFill>
                <a:latin typeface="游ゴシック" panose="020B0400000000000000" pitchFamily="34" charset="-128"/>
                <a:ea typeface="游ゴシック" panose="020B0400000000000000" pitchFamily="34" charset="-128"/>
                <a:cs typeface="Hiragino Sans W6" charset="-128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41DC406-8EB4-8705-1C30-B879E178B4B0}"/>
                </a:ext>
              </a:extLst>
            </p:cNvPr>
            <p:cNvSpPr txBox="1"/>
            <p:nvPr/>
          </p:nvSpPr>
          <p:spPr>
            <a:xfrm>
              <a:off x="4094163" y="868084"/>
              <a:ext cx="3830455" cy="4407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ja-JP" altLang="en-US" sz="2000" b="1" dirty="0">
                  <a:solidFill>
                    <a:srgbClr val="00A2E8"/>
                  </a:solidFill>
                  <a:latin typeface="游ゴシック" panose="020B0400000000000000" pitchFamily="34" charset="-128"/>
                  <a:ea typeface="游ゴシック" panose="020B0400000000000000" pitchFamily="34" charset="-128"/>
                  <a:cs typeface="Hiragino Sans W6" charset="-128"/>
                </a:rPr>
                <a:t>記事詳細</a:t>
              </a:r>
            </a:p>
          </p:txBody>
        </p:sp>
      </p:grpSp>
      <p:pic>
        <p:nvPicPr>
          <p:cNvPr id="4" name="図 3" descr="タイムライン&#10;&#10;自動的に生成された説明">
            <a:extLst>
              <a:ext uri="{FF2B5EF4-FFF2-40B4-BE49-F238E27FC236}">
                <a16:creationId xmlns:a16="http://schemas.microsoft.com/office/drawing/2014/main" id="{81C0B34A-2208-BD3A-117A-1B40F50C3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433834"/>
            <a:ext cx="3268816" cy="463867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DDD52BB1-0B29-C298-F2DE-3442EC8D3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578" y="1433834"/>
            <a:ext cx="3268816" cy="464477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46AF31B-5F54-F6F5-C36D-009AB64A2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0635" y="1479723"/>
            <a:ext cx="3867690" cy="4372585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AB675CD-E321-0F14-2716-23108953B24E}"/>
              </a:ext>
            </a:extLst>
          </p:cNvPr>
          <p:cNvSpPr txBox="1"/>
          <p:nvPr/>
        </p:nvSpPr>
        <p:spPr>
          <a:xfrm>
            <a:off x="8029842" y="895639"/>
            <a:ext cx="4049275" cy="440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ja-JP" altLang="en-US" sz="2000" b="1" dirty="0">
                <a:solidFill>
                  <a:srgbClr val="00A2E8"/>
                </a:solidFill>
                <a:latin typeface="游ゴシック" panose="020B0400000000000000" pitchFamily="34" charset="-128"/>
                <a:ea typeface="游ゴシック" panose="020B0400000000000000" pitchFamily="34" charset="-128"/>
                <a:cs typeface="Hiragino Sans W6" charset="-128"/>
              </a:rPr>
              <a:t>物流</a:t>
            </a:r>
            <a:r>
              <a:rPr lang="en-US" altLang="ja-JP" sz="2000" b="1" dirty="0">
                <a:solidFill>
                  <a:srgbClr val="00A2E8"/>
                </a:solidFill>
                <a:latin typeface="游ゴシック" panose="020B0400000000000000" pitchFamily="34" charset="-128"/>
                <a:ea typeface="游ゴシック" panose="020B0400000000000000" pitchFamily="34" charset="-128"/>
                <a:cs typeface="Hiragino Sans W6" charset="-128"/>
              </a:rPr>
              <a:t>weekly</a:t>
            </a:r>
            <a:r>
              <a:rPr lang="ja-JP" altLang="en-US" sz="2000" b="1" dirty="0">
                <a:solidFill>
                  <a:srgbClr val="00A2E8"/>
                </a:solidFill>
                <a:latin typeface="游ゴシック" panose="020B0400000000000000" pitchFamily="34" charset="-128"/>
                <a:ea typeface="游ゴシック" panose="020B0400000000000000" pitchFamily="34" charset="-128"/>
                <a:cs typeface="Hiragino Sans W6" charset="-128"/>
              </a:rPr>
              <a:t>にも紹介されました</a:t>
            </a:r>
          </a:p>
        </p:txBody>
      </p:sp>
    </p:spTree>
    <p:extLst>
      <p:ext uri="{BB962C8B-B14F-4D97-AF65-F5344CB8AC3E}">
        <p14:creationId xmlns:p14="http://schemas.microsoft.com/office/powerpoint/2010/main" val="24993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フッター プレースホルダー 3"/>
          <p:cNvSpPr txBox="1"/>
          <p:nvPr/>
        </p:nvSpPr>
        <p:spPr>
          <a:xfrm>
            <a:off x="0" y="6480683"/>
            <a:ext cx="12192001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Noto Sans Symbols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9pPr>
          </a:lstStyle>
          <a:p>
            <a:pPr algn="ctr"/>
            <a:br>
              <a:rPr kumimoji="1" lang="en-US" altLang="ja-JP">
                <a:solidFill>
                  <a:srgbClr val="00A2E8"/>
                </a:solidFill>
                <a:latin typeface="+mn-lt"/>
              </a:rPr>
            </a:br>
            <a:r>
              <a:rPr kumimoji="1" lang="en-US" altLang="ja-JP">
                <a:solidFill>
                  <a:srgbClr val="00A2E8"/>
                </a:solidFill>
                <a:latin typeface="+mn-lt"/>
              </a:rPr>
              <a:t>Confidential copyright(c)2021 SHAKEHEART.All Right Reserved</a:t>
            </a:r>
            <a:endParaRPr kumimoji="1" lang="ja-JP" altLang="en-US">
              <a:solidFill>
                <a:srgbClr val="00A2E8"/>
              </a:solidFill>
              <a:latin typeface="+mn-lt"/>
            </a:endParaRPr>
          </a:p>
          <a:p>
            <a:pPr algn="ctr"/>
            <a:endParaRPr lang="ja-JP" altLang="en-US" dirty="0">
              <a:solidFill>
                <a:srgbClr val="00A2E8"/>
              </a:solidFill>
              <a:latin typeface="+mn-lt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573B00B-2675-9FB3-7D58-EB56472A5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72" y="827617"/>
            <a:ext cx="7837400" cy="512736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5A43E8-679F-7392-3DFD-BD2C76A359E3}"/>
              </a:ext>
            </a:extLst>
          </p:cNvPr>
          <p:cNvSpPr txBox="1"/>
          <p:nvPr/>
        </p:nvSpPr>
        <p:spPr>
          <a:xfrm>
            <a:off x="-1265463" y="58176"/>
            <a:ext cx="5289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dirty="0">
                <a:solidFill>
                  <a:srgbClr val="00A2E8"/>
                </a:solidFill>
                <a:ea typeface="Hiragino Sans W6"/>
              </a:rPr>
              <a:t>月刊アンカー</a:t>
            </a:r>
            <a:r>
              <a:rPr lang="en-US" altLang="ja-JP" sz="2200" b="1" dirty="0">
                <a:solidFill>
                  <a:srgbClr val="00A2E8"/>
                </a:solidFill>
                <a:ea typeface="Hiragino Sans W6"/>
              </a:rPr>
              <a:t>2</a:t>
            </a:r>
            <a:r>
              <a:rPr lang="ja-JP" altLang="en-US" sz="2200" b="1" dirty="0">
                <a:solidFill>
                  <a:srgbClr val="00A2E8"/>
                </a:solidFill>
                <a:ea typeface="Hiragino Sans W6"/>
              </a:rPr>
              <a:t>月号</a:t>
            </a:r>
            <a:endParaRPr lang="en-US" altLang="ja-JP" sz="2200" b="1" dirty="0">
              <a:solidFill>
                <a:srgbClr val="00A2E8"/>
              </a:solidFill>
              <a:ea typeface="Hiragino Sans W6"/>
            </a:endParaRPr>
          </a:p>
          <a:p>
            <a:pPr algn="ctr"/>
            <a:r>
              <a:rPr lang="ja-JP" altLang="en-US" sz="2200" b="1" dirty="0">
                <a:solidFill>
                  <a:srgbClr val="00A2E8"/>
                </a:solidFill>
                <a:ea typeface="Hiragino Sans W6"/>
              </a:rPr>
              <a:t>掲載記事より</a:t>
            </a:r>
            <a:endParaRPr kumimoji="1" lang="ja-JP" altLang="en-US" sz="2200" b="1" dirty="0">
              <a:solidFill>
                <a:srgbClr val="00A2E8"/>
              </a:solidFill>
              <a:ea typeface="Hiragino Sans W6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633D610-7866-D640-6730-246B94AE1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460" y="1405129"/>
            <a:ext cx="3038899" cy="427732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E056DDC-DF9D-3315-AB9E-75727ADD0159}"/>
              </a:ext>
            </a:extLst>
          </p:cNvPr>
          <p:cNvSpPr txBox="1"/>
          <p:nvPr/>
        </p:nvSpPr>
        <p:spPr>
          <a:xfrm>
            <a:off x="7374962" y="442896"/>
            <a:ext cx="5289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dirty="0">
                <a:solidFill>
                  <a:srgbClr val="00A2E8"/>
                </a:solidFill>
                <a:ea typeface="Hiragino Sans W6"/>
              </a:rPr>
              <a:t>他、玄文社より本も</a:t>
            </a:r>
            <a:endParaRPr lang="en-US" altLang="ja-JP" sz="2200" b="1" dirty="0">
              <a:solidFill>
                <a:srgbClr val="00A2E8"/>
              </a:solidFill>
              <a:ea typeface="Hiragino Sans W6"/>
            </a:endParaRPr>
          </a:p>
          <a:p>
            <a:pPr algn="ctr"/>
            <a:r>
              <a:rPr lang="ja-JP" altLang="en-US" sz="2200" b="1" dirty="0">
                <a:solidFill>
                  <a:srgbClr val="00A2E8"/>
                </a:solidFill>
                <a:ea typeface="Hiragino Sans W6"/>
              </a:rPr>
              <a:t>出版されてます</a:t>
            </a:r>
            <a:endParaRPr lang="en-US" altLang="ja-JP" sz="2200" b="1" dirty="0">
              <a:solidFill>
                <a:srgbClr val="00A2E8"/>
              </a:solidFill>
              <a:ea typeface="Hiragino Sans W6"/>
            </a:endParaRPr>
          </a:p>
        </p:txBody>
      </p:sp>
    </p:spTree>
    <p:extLst>
      <p:ext uri="{BB962C8B-B14F-4D97-AF65-F5344CB8AC3E}">
        <p14:creationId xmlns:p14="http://schemas.microsoft.com/office/powerpoint/2010/main" val="290078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0" y="14549"/>
            <a:ext cx="12192000" cy="3240715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-2" y="0"/>
            <a:ext cx="12192001" cy="3255264"/>
          </a:xfrm>
          <a:prstGeom prst="rect">
            <a:avLst/>
          </a:prstGeom>
          <a:solidFill>
            <a:srgbClr val="00A2E8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4681877" y="759562"/>
            <a:ext cx="2828242" cy="1872608"/>
            <a:chOff x="4703653" y="1018200"/>
            <a:chExt cx="2828242" cy="18726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4703653" y="1800677"/>
              <a:ext cx="2828242" cy="826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ja-JP" altLang="en-US" sz="3800" b="1" spc="300" dirty="0">
                  <a:solidFill>
                    <a:schemeClr val="bg1"/>
                  </a:solidFill>
                  <a:latin typeface="Hiragino Sans W6" charset="-128"/>
                  <a:ea typeface="Hiragino Sans W6" charset="-128"/>
                  <a:cs typeface="Hiragino Sans W6" charset="-128"/>
                </a:rPr>
                <a:t>企業理念</a:t>
              </a:r>
              <a:endParaRPr lang="ja-JP" altLang="en-US" sz="2800" b="1" spc="300" dirty="0">
                <a:solidFill>
                  <a:schemeClr val="bg1"/>
                </a:solidFill>
                <a:latin typeface="Hiragino Sans W6" charset="-128"/>
                <a:ea typeface="Hiragino Sans W6" charset="-128"/>
                <a:cs typeface="Hiragino Sans W6" charset="-128"/>
              </a:endParaRPr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5001638" y="2585916"/>
              <a:ext cx="2188724" cy="304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ja-JP" altLang="en-US" sz="1100" b="1">
                  <a:solidFill>
                    <a:schemeClr val="bg1"/>
                  </a:solidFill>
                  <a:latin typeface="Hiragino Sans W6" charset="-128"/>
                  <a:ea typeface="Hiragino Sans W6" charset="-128"/>
                  <a:cs typeface="Hiragino Sans W6" charset="-128"/>
                </a:rPr>
                <a:t>株式会社</a:t>
              </a:r>
              <a:r>
                <a:rPr lang="en-US" altLang="ja-JP" sz="1100" b="1" dirty="0" err="1">
                  <a:solidFill>
                    <a:schemeClr val="bg1"/>
                  </a:solidFill>
                  <a:latin typeface="Hiragino Sans W6" charset="-128"/>
                  <a:ea typeface="Hiragino Sans W6" charset="-128"/>
                  <a:cs typeface="Hiragino Sans W6" charset="-128"/>
                </a:rPr>
                <a:t>Shakeheart</a:t>
              </a:r>
              <a:endParaRPr lang="ja-JP" altLang="en-US" sz="1100" b="1">
                <a:solidFill>
                  <a:schemeClr val="bg1"/>
                </a:solidFill>
                <a:latin typeface="Hiragino Sans W6" charset="-128"/>
                <a:ea typeface="Hiragino Sans W6" charset="-128"/>
                <a:cs typeface="Hiragino Sans W6" charset="-128"/>
              </a:endParaRPr>
            </a:p>
          </p:txBody>
        </p:sp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5349496" y="1018200"/>
              <a:ext cx="1591141" cy="1070404"/>
            </a:xfrm>
            <a:prstGeom prst="rect">
              <a:avLst/>
            </a:prstGeom>
          </p:spPr>
        </p:pic>
      </p:grpSp>
      <p:sp>
        <p:nvSpPr>
          <p:cNvPr id="10" name="テキスト ボックス 9"/>
          <p:cNvSpPr txBox="1"/>
          <p:nvPr/>
        </p:nvSpPr>
        <p:spPr>
          <a:xfrm>
            <a:off x="750094" y="3651505"/>
            <a:ext cx="10691812" cy="1582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ja-JP" altLang="en-US" sz="4100" b="1" dirty="0">
                <a:solidFill>
                  <a:srgbClr val="00A2E8"/>
                </a:solidFill>
                <a:latin typeface="Hiragino Sans W6" charset="-128"/>
                <a:ea typeface="Hiragino Sans W6" charset="-128"/>
                <a:cs typeface="Hiragino Sans W6" charset="-128"/>
              </a:rPr>
              <a:t>お客様の心を震わせられる</a:t>
            </a:r>
            <a:endParaRPr lang="en-US" altLang="ja-JP" sz="4100" b="1" dirty="0">
              <a:solidFill>
                <a:srgbClr val="00A2E8"/>
              </a:solidFill>
              <a:latin typeface="Hiragino Sans W6" charset="-128"/>
              <a:ea typeface="Hiragino Sans W6" charset="-128"/>
              <a:cs typeface="Hiragino Sans W6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4100" b="1" dirty="0">
                <a:solidFill>
                  <a:srgbClr val="00A2E8"/>
                </a:solidFill>
                <a:latin typeface="Hiragino Sans W6" charset="-128"/>
                <a:ea typeface="Hiragino Sans W6" charset="-128"/>
                <a:cs typeface="Hiragino Sans W6" charset="-128"/>
              </a:rPr>
              <a:t>感動をサービスとして届けよう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694200" y="5276805"/>
            <a:ext cx="8803600" cy="702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ja-JP" altLang="en-US" sz="1500">
                <a:solidFill>
                  <a:srgbClr val="00A2E8"/>
                </a:solidFill>
                <a:latin typeface="Hiragino Sans W3" panose="020B0400000000000000" pitchFamily="34" charset="-128"/>
                <a:ea typeface="Hiragino Sans W3" panose="020B0400000000000000" pitchFamily="34" charset="-128"/>
                <a:cs typeface="Hiragino Sans W6" charset="-128"/>
              </a:rPr>
              <a:t>お客様をサポートする最良のパートナーを目指し、ベストサービス・ベストプロダクトを提供します。お客様の満足向上のため、絶えず創造し、挑戦する会社であり続けます。</a:t>
            </a:r>
          </a:p>
        </p:txBody>
      </p:sp>
      <p:sp>
        <p:nvSpPr>
          <p:cNvPr id="12" name="フッター プレースホルダー 3"/>
          <p:cNvSpPr txBox="1"/>
          <p:nvPr/>
        </p:nvSpPr>
        <p:spPr>
          <a:xfrm>
            <a:off x="0" y="6480683"/>
            <a:ext cx="12192001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Noto Sans Symbols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9pPr>
          </a:lstStyle>
          <a:p>
            <a:pPr algn="ctr"/>
            <a:br>
              <a:rPr kumimoji="1" lang="en-US" altLang="ja-JP" dirty="0">
                <a:solidFill>
                  <a:srgbClr val="00A2E8"/>
                </a:solidFill>
                <a:latin typeface="+mn-lt"/>
              </a:rPr>
            </a:br>
            <a:r>
              <a:rPr kumimoji="1" lang="en-US" altLang="ja-JP" dirty="0">
                <a:solidFill>
                  <a:srgbClr val="00A2E8"/>
                </a:solidFill>
                <a:latin typeface="+mn-lt"/>
              </a:rPr>
              <a:t>Confidential copyright(c)2021 SHAKEHEART.All Right Reserved</a:t>
            </a:r>
            <a:endParaRPr kumimoji="1" lang="ja-JP" altLang="en-US" dirty="0">
              <a:solidFill>
                <a:srgbClr val="00A2E8"/>
              </a:solidFill>
              <a:latin typeface="+mn-lt"/>
            </a:endParaRPr>
          </a:p>
          <a:p>
            <a:pPr algn="ctr"/>
            <a:endParaRPr lang="ja-JP" altLang="en-US" dirty="0">
              <a:solidFill>
                <a:srgbClr val="00A2E8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354</Words>
  <Application>Microsoft Office PowerPoint</Application>
  <PresentationFormat>ワイド画面</PresentationFormat>
  <Paragraphs>66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6" baseType="lpstr">
      <vt:lpstr>Alte DIN 1451 Mittelschrift</vt:lpstr>
      <vt:lpstr>Futura Medium</vt:lpstr>
      <vt:lpstr>Hiragino Sans W3</vt:lpstr>
      <vt:lpstr>Hiragino Sans W4</vt:lpstr>
      <vt:lpstr>Hiragino Sans W5</vt:lpstr>
      <vt:lpstr>Hiragino Sans W6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takuma ito</dc:creator>
  <cp:lastModifiedBy>takuma ito</cp:lastModifiedBy>
  <cp:revision>1</cp:revision>
  <dcterms:created xsi:type="dcterms:W3CDTF">2025-06-30T02:25:43Z</dcterms:created>
  <dcterms:modified xsi:type="dcterms:W3CDTF">2025-06-30T02:28:08Z</dcterms:modified>
</cp:coreProperties>
</file>