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5" r:id="rId7"/>
    <p:sldId id="269" r:id="rId8"/>
    <p:sldId id="270" r:id="rId9"/>
    <p:sldId id="258" r:id="rId10"/>
    <p:sldId id="262" r:id="rId11"/>
    <p:sldId id="271" r:id="rId12"/>
    <p:sldId id="267" r:id="rId13"/>
    <p:sldId id="264" r:id="rId14"/>
    <p:sldId id="268" r:id="rId15"/>
    <p:sldId id="266" r:id="rId16"/>
    <p:sldId id="272" r:id="rId17"/>
    <p:sldId id="263" r:id="rId18"/>
    <p:sldId id="273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0264FB-8B4F-451B-8CD6-43606F8D7524}" v="14" dt="2025-02-11T07:05:23.4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835" autoAdjust="0"/>
  </p:normalViewPr>
  <p:slideViewPr>
    <p:cSldViewPr snapToGrid="0">
      <p:cViewPr varScale="1">
        <p:scale>
          <a:sx n="71" d="100"/>
          <a:sy n="71" d="100"/>
        </p:scale>
        <p:origin x="4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451B89-AE80-086A-68FE-A8A0316DD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5016E8-A0A5-1845-8155-EF60F1293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94B4B6-F9B9-725C-945D-96AB01491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CAC71B-8E35-87DF-9168-337E1F17F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5EE8DD-2955-20BE-0E62-AC211F50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5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94B713-7DB6-0E3E-2AF3-9FE8465D7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01590E-061C-FEA6-09C0-7F0B703AC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46D0CF-8499-F9C1-61A3-B02B70F61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16BD85-0AC1-645A-90F1-63D4751D3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B3BF9B-537B-838C-A42F-8C45527E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45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1C500C-931A-A2F6-F25C-2CC7894DB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28AE0B-216D-4106-FB03-C094C4B15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FA0491-2C1E-8101-97E1-9F1F6FDE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AD4D51-3FBA-CFBD-08E9-D232A0195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590B61-0944-F530-8BD2-9D0585A5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62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38F09E-B100-9111-C52E-D5DF7A3B6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1476C5-C905-1547-8125-007599195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A8197B-58D3-3A1F-18F9-0890B34EF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C6FE645-678D-2F14-D307-390A22AA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F045120-15BC-D92F-50CF-3949AC3FB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1EFF70D-7AE2-810D-35E3-5EA05F14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25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EC7039-CE21-5916-E6EC-3BE30C6B2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C9A5AF-C3F5-000A-AAED-C8561E4CF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E95EADB-C530-617D-72C5-56116DF8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C8E0B52-48B3-7F84-5544-AA1E2E745F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981B30C-3D34-15C8-5EB7-A59985175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A1CD7C7-A70B-CB18-6E87-49815286D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C906BB8-35DD-9746-4CE6-B09A203C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DA427F4-261C-F7E8-4486-71D2A324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65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B91B5F-9290-B641-0394-629B8DF9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2D08C59-3E34-8FBC-7D44-D4766E9EC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DD0D342-1967-275D-1A7E-9390EDA41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7FD456B-5A72-C00F-8927-9D665A87A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25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A1AB2F-5A8B-4408-7F99-8CC246C1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4D8AAFA-CEEE-F89D-D49A-84693616F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08D5E3-A4AF-83AE-7BDD-FA01BF919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056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1EEC54-A1CD-C24A-0501-1675BD0AB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4795BB-AC2A-7764-035B-90628A70F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37BDB4C-193A-16D9-AB66-1C4988282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FB3348-A96C-84DC-0C9D-AE8EA7FC4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46089E-7A7B-36E6-6F20-9C76057B8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73FDAE8-877B-6453-932B-B7BBE9A4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39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2D3C61-FF1B-07FA-7E6B-F0BDA849C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0884C38-6DB1-00AB-2EA0-C7A8B1624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C0198B5-3FAE-440A-7BB5-95FA4F49D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EB14A6-9A7B-9E30-C781-29AD49A7F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AF32DD3-36B6-1231-75F7-60F81B6EF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8132362-3B12-9B97-8142-C195448D1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74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523369-E5D4-EDDC-581F-FC4A32CA9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CB38B0F-B3BB-BB6C-ACBD-9B4C110DF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323D7B-2467-3562-0AD2-73CBB7A04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9AFE41-E9CB-ABDB-A9E8-83DFD52FF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63CE0F-8644-D494-33A6-6FB01E05C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09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D173291-DF12-683E-D1B9-1A551D24F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8AA1B0-D0BE-13E4-08E3-7A90DF0F9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FEC5B5-7427-1552-1596-0577D218B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9482FD-3DD2-C0B6-CA95-7FBF60F5D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CE1E3E-A8B1-71E6-0505-750614A93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729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285CA94-7D39-88F8-F46A-83AB321C2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F80705-95B0-77BA-BD2A-3EB89BE41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1A401B-CE56-7203-26DC-757E6F45B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BA9E9-FBBE-4D5D-BACA-EF3D14514163}" type="datetimeFigureOut">
              <a:rPr kumimoji="1" lang="ja-JP" altLang="en-US" smtClean="0"/>
              <a:t>2025/7/4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CA0E1A-EC63-CE7D-3DEF-27D87D20F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10AC41-1273-0BDE-CB4D-D56429E63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60F06-E94E-4ED2-BFFA-8448B35579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32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BE7486-4A7C-3780-111A-D7DA20D53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76816"/>
            <a:ext cx="9144000" cy="1159955"/>
          </a:xfrm>
        </p:spPr>
        <p:txBody>
          <a:bodyPr/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一般社団法人ほくれあ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FB6EB7-B7EB-7191-B5C8-4B16EDF21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59665"/>
          </a:xfrm>
        </p:spPr>
        <p:txBody>
          <a:bodyPr>
            <a:noAutofit/>
          </a:bodyPr>
          <a:lstStyle/>
          <a:p>
            <a:r>
              <a:rPr kumimoji="1" lang="ja-JP" altLang="en-US" sz="6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生活介護事業所</a:t>
            </a:r>
            <a:endParaRPr kumimoji="1" lang="en-US" altLang="ja-JP" sz="6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6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ほくれれ</a:t>
            </a:r>
            <a:endParaRPr kumimoji="1" lang="ja-JP" altLang="en-US" sz="6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789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E8A03D3-49D9-9DF3-3ED5-35C642B2F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" t="14443" r="3981" b="8565"/>
          <a:stretch/>
        </p:blipFill>
        <p:spPr>
          <a:xfrm>
            <a:off x="739877" y="668593"/>
            <a:ext cx="10712246" cy="4572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4225F12-703B-E425-E580-184376E7DC08}"/>
              </a:ext>
            </a:extLst>
          </p:cNvPr>
          <p:cNvSpPr txBox="1"/>
          <p:nvPr/>
        </p:nvSpPr>
        <p:spPr>
          <a:xfrm>
            <a:off x="1750141" y="4994788"/>
            <a:ext cx="91614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ほくれあ（</a:t>
            </a:r>
            <a:r>
              <a:rPr kumimoji="1" lang="en-US" altLang="ja-JP" sz="28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hokulea</a:t>
            </a:r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）とは、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ハワイ語で「希望の星」や「喜びの星」を意味します。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1128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EE307D1-1E1E-BE54-7470-F66F84BFF519}"/>
              </a:ext>
            </a:extLst>
          </p:cNvPr>
          <p:cNvSpPr txBox="1"/>
          <p:nvPr/>
        </p:nvSpPr>
        <p:spPr>
          <a:xfrm>
            <a:off x="1271606" y="739384"/>
            <a:ext cx="964878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一般社団法人ほくれあは、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すべての人がその人らしく、小さな幸せを見つけて希望を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持った生活を送ってほしいという願いのもと、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障害福祉サービスを提供する法人として設立されました。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ほくれあでは、ご利用者様一人ひとりに真摯に向き合い、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どんな障がいをお持ちの方でもその人らしく過ごせるよう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お手伝いしていきます。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また、希望を持てる生活となるよう、楽しみや幸せを一緒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に探していきます。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ご利用者様と楽しみや喜びを分かち合いながら職員も共に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成長していける法人を目指しています</a:t>
            </a: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7677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A3F27F-55C3-E5A3-507C-2BA0C8B777E9}"/>
              </a:ext>
            </a:extLst>
          </p:cNvPr>
          <p:cNvSpPr txBox="1"/>
          <p:nvPr/>
        </p:nvSpPr>
        <p:spPr>
          <a:xfrm>
            <a:off x="3182382" y="694944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生活介護事業所ほくれれ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A94C9F2-EF53-4281-26FE-4727D2A9A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974" y="1698172"/>
            <a:ext cx="7503779" cy="4637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222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830FA67-B8E5-2E5D-B309-B5C32C98A9D7}"/>
              </a:ext>
            </a:extLst>
          </p:cNvPr>
          <p:cNvSpPr txBox="1"/>
          <p:nvPr/>
        </p:nvSpPr>
        <p:spPr>
          <a:xfrm>
            <a:off x="750037" y="679082"/>
            <a:ext cx="108885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すべての人がその人らしく、小さな幸せを見つけて希望を持った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生活を送ってほしいという法人理念のもとに、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八王子市内の重度障がい者の日中の居場所が足りていないニーズ・自宅で入浴ができないご利用者様が多くいる現状を感じ、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開所に至りました。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533148-B516-920B-6C55-4C5412571053}"/>
              </a:ext>
            </a:extLst>
          </p:cNvPr>
          <p:cNvSpPr txBox="1"/>
          <p:nvPr/>
        </p:nvSpPr>
        <p:spPr>
          <a:xfrm>
            <a:off x="1472052" y="3219086"/>
            <a:ext cx="99699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事業所名：ほくれれ</a:t>
            </a:r>
          </a:p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事業内容：指定生活介護事業</a:t>
            </a:r>
          </a:p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定員：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</a:t>
            </a:r>
          </a:p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所在地：東京都八王子市諏訪町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1923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－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－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松枝住宅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号棟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111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号</a:t>
            </a:r>
          </a:p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​連絡先：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TEL042-652-9025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FAX042-652-9027</a:t>
            </a:r>
          </a:p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営業時間：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8:30-17:00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サービス提供時間：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10:00-16:00</a:t>
            </a:r>
          </a:p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送迎：あり（概ね事業所から片道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分以内）</a:t>
            </a:r>
            <a:endParaRPr lang="en-US" altLang="ja-JP" sz="24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昼食：あり（実費負担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450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円～</a:t>
            </a:r>
            <a:r>
              <a:rPr lang="en-US" altLang="ja-JP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500</a:t>
            </a:r>
            <a:r>
              <a:rPr lang="ja-JP" altLang="en-US" sz="24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円程度）</a:t>
            </a:r>
            <a:endParaRPr lang="en-US" altLang="ja-JP" sz="24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入浴：あり</a:t>
            </a:r>
            <a:endParaRPr lang="ja-JP" altLang="en-US" sz="24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821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92E9F5-558C-B3C3-B2B8-CB5B30523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1" t="11283" r="8846" b="6623"/>
          <a:stretch/>
        </p:blipFill>
        <p:spPr>
          <a:xfrm>
            <a:off x="8504903" y="1688691"/>
            <a:ext cx="3217971" cy="2733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4050540-9A6E-CD02-B763-FB2871E96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9" t="12760" r="12150" b="11685"/>
          <a:stretch/>
        </p:blipFill>
        <p:spPr>
          <a:xfrm>
            <a:off x="1016838" y="2335162"/>
            <a:ext cx="3099635" cy="4021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35671E9-1E01-59EF-610D-3D6D5DE1EB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753" y="350172"/>
            <a:ext cx="3248220" cy="4329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829B8F1-5F3F-927A-D6F7-46D7E57B0994}"/>
              </a:ext>
            </a:extLst>
          </p:cNvPr>
          <p:cNvSpPr txBox="1"/>
          <p:nvPr/>
        </p:nvSpPr>
        <p:spPr>
          <a:xfrm>
            <a:off x="1016838" y="501445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室内写真①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59B5924-378D-9F6E-53FA-24EE6D9DCD32}"/>
              </a:ext>
            </a:extLst>
          </p:cNvPr>
          <p:cNvSpPr txBox="1"/>
          <p:nvPr/>
        </p:nvSpPr>
        <p:spPr>
          <a:xfrm>
            <a:off x="4919093" y="4796184"/>
            <a:ext cx="67223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室内は色んなエリアに分かれているため、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集団が苦手な方でも好きな場所を選んで過ごせます。</a:t>
            </a:r>
            <a:endParaRPr kumimoji="1"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88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6DBF2D-39DA-B927-B145-6AC5DB9E8F27}"/>
              </a:ext>
            </a:extLst>
          </p:cNvPr>
          <p:cNvSpPr txBox="1"/>
          <p:nvPr/>
        </p:nvSpPr>
        <p:spPr>
          <a:xfrm>
            <a:off x="1016838" y="501445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室内写真②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3A4E0DA-0E9F-895E-37EE-CA28860D0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94" y="1315065"/>
            <a:ext cx="4973999" cy="3731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27EB2A6-0972-08F3-D922-666DFCDE4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9" y="3677264"/>
            <a:ext cx="3034204" cy="2276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BD36BC-91C2-6726-4A0C-7A52EFC29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" t="29677" r="8916" b="7311"/>
          <a:stretch/>
        </p:blipFill>
        <p:spPr>
          <a:xfrm>
            <a:off x="8425693" y="501445"/>
            <a:ext cx="3637935" cy="206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2379769-03F3-C9D9-F868-D3876A6623B8}"/>
              </a:ext>
            </a:extLst>
          </p:cNvPr>
          <p:cNvSpPr txBox="1"/>
          <p:nvPr/>
        </p:nvSpPr>
        <p:spPr>
          <a:xfrm>
            <a:off x="4542503" y="5444527"/>
            <a:ext cx="7090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静養ベッドやソファも用意してあります。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体力に不安がある方も無理なく過ごせます。</a:t>
            </a:r>
            <a:endParaRPr kumimoji="1"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0072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E3F208-ECAC-EFDD-855A-109A1DFCC4E0}"/>
              </a:ext>
            </a:extLst>
          </p:cNvPr>
          <p:cNvSpPr txBox="1"/>
          <p:nvPr/>
        </p:nvSpPr>
        <p:spPr>
          <a:xfrm>
            <a:off x="1016838" y="501445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室内写真③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9D4C2E4-85AE-BFE6-17E5-B60CECE24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4" y="1691449"/>
            <a:ext cx="3748619" cy="2812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93C7057-A1B5-809D-ED65-03EF20367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350" y="412917"/>
            <a:ext cx="4554697" cy="3416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430687B-6F7E-61CB-FA8D-EC35620E3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322" y="4009055"/>
            <a:ext cx="2955564" cy="2217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067D1A3-D961-B027-5A7A-84C036DA9B58}"/>
              </a:ext>
            </a:extLst>
          </p:cNvPr>
          <p:cNvSpPr txBox="1"/>
          <p:nvPr/>
        </p:nvSpPr>
        <p:spPr>
          <a:xfrm>
            <a:off x="617725" y="4862237"/>
            <a:ext cx="77251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浴室にはリフトチェアを用意し、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一般浴とリフト浴どちらにも対応しています。</a:t>
            </a:r>
            <a:endParaRPr kumimoji="1"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F6D5CA3-8A45-6CD7-366C-BF04D5D5424C}"/>
              </a:ext>
            </a:extLst>
          </p:cNvPr>
          <p:cNvSpPr txBox="1"/>
          <p:nvPr/>
        </p:nvSpPr>
        <p:spPr>
          <a:xfrm>
            <a:off x="8910665" y="3013501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トイレは</a:t>
            </a:r>
            <a:endParaRPr kumimoji="1" lang="en-US" altLang="ja-JP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バリアフリー対応</a:t>
            </a:r>
          </a:p>
        </p:txBody>
      </p:sp>
    </p:spTree>
    <p:extLst>
      <p:ext uri="{BB962C8B-B14F-4D97-AF65-F5344CB8AC3E}">
        <p14:creationId xmlns:p14="http://schemas.microsoft.com/office/powerpoint/2010/main" val="757696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BE6AF9F-6874-F20D-7A95-DD2611AF62B4}"/>
              </a:ext>
            </a:extLst>
          </p:cNvPr>
          <p:cNvSpPr txBox="1"/>
          <p:nvPr/>
        </p:nvSpPr>
        <p:spPr>
          <a:xfrm>
            <a:off x="304800" y="517803"/>
            <a:ext cx="115824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私たちは、安心安全な居場所作りを目指した上で、画一的な支援は行わず、活動を無理強いはしません。本人の意思を尊重し、本人に寄り添った活動を模索しながら提供していきます。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どんな過ごし方がその人らしいのか、ご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本人様</a:t>
            </a:r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と職員で共に考えながら支援していきます。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活動は週間プログラムに沿って、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ストレッチ</a:t>
            </a:r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・リハビリ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散歩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音楽活動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を行います。また、利用者様の状況に応じて随時、個別活動（自立課題など）にも取り組んでいます。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季節行事・外出行事・創作活動・クッキングを取り入れ、季節を感じながら地域生活を楽しめるよう工夫していきます。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入浴支援を行い、清潔保持や心身の健康維持を支援していきます。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安心安全な日中の居場所を提供することで通所の継続につなげ、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生活リズムの安定を支援していきます。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8610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B0832E9-3FB4-0FB3-4929-1DB6513B4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118944"/>
              </p:ext>
            </p:extLst>
          </p:nvPr>
        </p:nvGraphicFramePr>
        <p:xfrm>
          <a:off x="124539" y="2776389"/>
          <a:ext cx="11942920" cy="3865485"/>
        </p:xfrm>
        <a:graphic>
          <a:graphicData uri="http://schemas.openxmlformats.org/drawingml/2006/table">
            <a:tbl>
              <a:tblPr/>
              <a:tblGrid>
                <a:gridCol w="1604523">
                  <a:extLst>
                    <a:ext uri="{9D8B030D-6E8A-4147-A177-3AD203B41FA5}">
                      <a16:colId xmlns:a16="http://schemas.microsoft.com/office/drawing/2014/main" val="1500111513"/>
                    </a:ext>
                  </a:extLst>
                </a:gridCol>
                <a:gridCol w="10338397">
                  <a:extLst>
                    <a:ext uri="{9D8B030D-6E8A-4147-A177-3AD203B41FA5}">
                      <a16:colId xmlns:a16="http://schemas.microsoft.com/office/drawing/2014/main" val="405559596"/>
                    </a:ext>
                  </a:extLst>
                </a:gridCol>
              </a:tblGrid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活動プログラム名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活動内容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41236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地域ヒーロー隊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お散歩に出かけ、地域清掃・あいさつ運動を行います。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529129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ぐんぐん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タオル体操にてストレッチを行います。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009934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のんびり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スヌーズレン活動です。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心地よい光・におい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アロマ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・音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音楽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・感触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毛布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の刺激を提供し、心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脳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と身体をリラックスへと導きます。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841401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ほくれれ音楽隊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音の出る楽器・用具を用いて、自由に音を奏で楽しみます。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146009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チャレンジ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歩行練習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歩行距離は各利用者様に応じて実施します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やエアロバイク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車椅子対応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にてペダルを漕ぎ、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機能維持に努めます。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4179463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ぬくぽか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湯たんぽや電気毛布を用い、体を温める温活を行います。マッサージを行い血行を促進し、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むくみ予防に取り組みます。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918148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くつろぎ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利用者様ごとに応じて自由に過ごします。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490795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入浴支援を行います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(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リフトチェアあり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)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。＊入浴曜日や時間は利用者様の状況に合わせて随時見直しています。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886926"/>
                  </a:ext>
                </a:extLst>
              </a:tr>
              <a:tr h="34048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個別活動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利用者様ごとのご様子・ご希望に合わせて自立課題・個別課題に取り組みます。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758297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BFAF7274-8867-F4E2-742D-85BF290B0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171383"/>
              </p:ext>
            </p:extLst>
          </p:nvPr>
        </p:nvGraphicFramePr>
        <p:xfrm>
          <a:off x="180254" y="612850"/>
          <a:ext cx="11831490" cy="19730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53407">
                  <a:extLst>
                    <a:ext uri="{9D8B030D-6E8A-4147-A177-3AD203B41FA5}">
                      <a16:colId xmlns:a16="http://schemas.microsoft.com/office/drawing/2014/main" val="1912573989"/>
                    </a:ext>
                  </a:extLst>
                </a:gridCol>
                <a:gridCol w="1981439">
                  <a:extLst>
                    <a:ext uri="{9D8B030D-6E8A-4147-A177-3AD203B41FA5}">
                      <a16:colId xmlns:a16="http://schemas.microsoft.com/office/drawing/2014/main" val="338788737"/>
                    </a:ext>
                  </a:extLst>
                </a:gridCol>
                <a:gridCol w="1914393">
                  <a:extLst>
                    <a:ext uri="{9D8B030D-6E8A-4147-A177-3AD203B41FA5}">
                      <a16:colId xmlns:a16="http://schemas.microsoft.com/office/drawing/2014/main" val="3966451153"/>
                    </a:ext>
                  </a:extLst>
                </a:gridCol>
                <a:gridCol w="1988024">
                  <a:extLst>
                    <a:ext uri="{9D8B030D-6E8A-4147-A177-3AD203B41FA5}">
                      <a16:colId xmlns:a16="http://schemas.microsoft.com/office/drawing/2014/main" val="2573668140"/>
                    </a:ext>
                  </a:extLst>
                </a:gridCol>
                <a:gridCol w="1808646">
                  <a:extLst>
                    <a:ext uri="{9D8B030D-6E8A-4147-A177-3AD203B41FA5}">
                      <a16:colId xmlns:a16="http://schemas.microsoft.com/office/drawing/2014/main" val="17612695"/>
                    </a:ext>
                  </a:extLst>
                </a:gridCol>
                <a:gridCol w="1818967">
                  <a:extLst>
                    <a:ext uri="{9D8B030D-6E8A-4147-A177-3AD203B41FA5}">
                      <a16:colId xmlns:a16="http://schemas.microsoft.com/office/drawing/2014/main" val="153863172"/>
                    </a:ext>
                  </a:extLst>
                </a:gridCol>
                <a:gridCol w="1566614">
                  <a:extLst>
                    <a:ext uri="{9D8B030D-6E8A-4147-A177-3AD203B41FA5}">
                      <a16:colId xmlns:a16="http://schemas.microsoft.com/office/drawing/2014/main" val="3400844517"/>
                    </a:ext>
                  </a:extLst>
                </a:gridCol>
              </a:tblGrid>
              <a:tr h="390040">
                <a:tc>
                  <a:txBody>
                    <a:bodyPr/>
                    <a:lstStyle/>
                    <a:p>
                      <a:pPr algn="ctr"/>
                      <a:endParaRPr kumimoji="1" lang="ja-JP" altLang="en-US" sz="200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月曜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火曜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水曜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木曜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金曜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土曜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2622"/>
                  </a:ext>
                </a:extLst>
              </a:tr>
              <a:tr h="81050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AM</a:t>
                      </a:r>
                      <a:endParaRPr kumimoji="1" lang="ja-JP" altLang="en-US" sz="2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地域ヒーロー隊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ぐんぐん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チャレンジ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ほくれれ音楽隊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地域ヒーロー隊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ぐんぐん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チャレンジ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チャレンジ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2311"/>
                  </a:ext>
                </a:extLst>
              </a:tr>
              <a:tr h="7662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PM</a:t>
                      </a:r>
                      <a:endParaRPr kumimoji="1" lang="ja-JP" altLang="en-US" sz="2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のんびり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くつろぎ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ぬくぽか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のんびり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くつろぎ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ぬくぽか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バスタイム</a:t>
                      </a:r>
                      <a:endParaRPr kumimoji="1" lang="en-US" altLang="ja-JP" sz="1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のんびり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22873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74AC3D9-BBB1-5AD8-B584-2E745D346ED4}"/>
              </a:ext>
            </a:extLst>
          </p:cNvPr>
          <p:cNvSpPr txBox="1"/>
          <p:nvPr/>
        </p:nvSpPr>
        <p:spPr>
          <a:xfrm>
            <a:off x="7018789" y="341295"/>
            <a:ext cx="51732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R7.2</a:t>
            </a:r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月現在　週間プログラムは、利用者様の状況に応じて随時見直しを行います。</a:t>
            </a:r>
          </a:p>
        </p:txBody>
      </p:sp>
    </p:spTree>
    <p:extLst>
      <p:ext uri="{BB962C8B-B14F-4D97-AF65-F5344CB8AC3E}">
        <p14:creationId xmlns:p14="http://schemas.microsoft.com/office/powerpoint/2010/main" val="1301587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306F33-65DC-9B5D-C8FA-3DC62BC0E00D}"/>
              </a:ext>
            </a:extLst>
          </p:cNvPr>
          <p:cNvSpPr txBox="1"/>
          <p:nvPr/>
        </p:nvSpPr>
        <p:spPr>
          <a:xfrm>
            <a:off x="3182382" y="544132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個別プログラムにも対応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EA6B6D-2926-90A4-C9D0-B0A1EA3AC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5" r="21792"/>
          <a:stretch/>
        </p:blipFill>
        <p:spPr>
          <a:xfrm>
            <a:off x="364575" y="544131"/>
            <a:ext cx="2360494" cy="5617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0FC40A4-8C93-4AD3-1F72-B15CA5A39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5" t="24803" r="3535" b="23154"/>
          <a:stretch/>
        </p:blipFill>
        <p:spPr>
          <a:xfrm>
            <a:off x="6325387" y="2786800"/>
            <a:ext cx="2237854" cy="978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6324975-8799-9BD2-47D2-AB4E9D43F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3" t="18257" r="8318" b="27312"/>
          <a:stretch/>
        </p:blipFill>
        <p:spPr>
          <a:xfrm>
            <a:off x="7319577" y="1529122"/>
            <a:ext cx="1700978" cy="108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3062DDB-5E88-6FD9-5B17-6AD8FFC84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9" t="18257"/>
          <a:stretch/>
        </p:blipFill>
        <p:spPr>
          <a:xfrm>
            <a:off x="9477868" y="381750"/>
            <a:ext cx="2418735" cy="3047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CE619E0-BDED-022E-2B41-151760793B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84" y="1529122"/>
            <a:ext cx="2995016" cy="2246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9FF14F-B28F-26CC-C08B-8B4C0015978F}"/>
              </a:ext>
            </a:extLst>
          </p:cNvPr>
          <p:cNvSpPr txBox="1"/>
          <p:nvPr/>
        </p:nvSpPr>
        <p:spPr>
          <a:xfrm>
            <a:off x="3182382" y="3965109"/>
            <a:ext cx="808426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見通し支援や、自立課題も用意しています。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ブレイクエリア（クールダウンエリア）の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ご用意もあります。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壁紙は極力使わず、コンクリート作りなので、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壁紙が気になる方でも安心してご利用できます。</a:t>
            </a:r>
            <a:endParaRPr kumimoji="1"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9292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1ABADD-0374-2299-3F3E-AF2BE131F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639" y="2631380"/>
            <a:ext cx="2772697" cy="368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D34C251-D8B7-7D0F-2A51-6A23CAC0A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528" y="2001919"/>
            <a:ext cx="4226917" cy="317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138D40F-774C-67E9-F847-9EACE2EDCA8E}"/>
              </a:ext>
            </a:extLst>
          </p:cNvPr>
          <p:cNvSpPr txBox="1"/>
          <p:nvPr/>
        </p:nvSpPr>
        <p:spPr>
          <a:xfrm>
            <a:off x="285135" y="1862157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ぐんぐんタオル体操（ストレッチ）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1458A8-AE07-5BFF-6EDC-CAC83E749381}"/>
              </a:ext>
            </a:extLst>
          </p:cNvPr>
          <p:cNvSpPr txBox="1"/>
          <p:nvPr/>
        </p:nvSpPr>
        <p:spPr>
          <a:xfrm>
            <a:off x="6705600" y="5397909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チャレンジ（エアロバイク）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6306B16-4992-E1D9-5EC6-B0D636E48686}"/>
              </a:ext>
            </a:extLst>
          </p:cNvPr>
          <p:cNvSpPr txBox="1"/>
          <p:nvPr/>
        </p:nvSpPr>
        <p:spPr>
          <a:xfrm>
            <a:off x="3814306" y="54413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週間プログラムの例</a:t>
            </a:r>
          </a:p>
        </p:txBody>
      </p:sp>
    </p:spTree>
    <p:extLst>
      <p:ext uri="{BB962C8B-B14F-4D97-AF65-F5344CB8AC3E}">
        <p14:creationId xmlns:p14="http://schemas.microsoft.com/office/powerpoint/2010/main" val="383653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E124013-74BE-ED7F-5C2A-8A83E8E55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12" y="3429000"/>
            <a:ext cx="4211355" cy="317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A133716-EE96-9943-8552-D4F074861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6" t="13442" r="3482" b="16797"/>
          <a:stretch/>
        </p:blipFill>
        <p:spPr>
          <a:xfrm rot="5400000">
            <a:off x="3828535" y="1284058"/>
            <a:ext cx="4385190" cy="2595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1BBB0A0-23CC-FADB-0549-5B7C58A0D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" r="6234" b="3830"/>
          <a:stretch/>
        </p:blipFill>
        <p:spPr>
          <a:xfrm rot="16602235">
            <a:off x="7808242" y="2796567"/>
            <a:ext cx="3223125" cy="4231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929B3E3-2330-52B6-F7A6-4799FF6EC4CF}"/>
              </a:ext>
            </a:extLst>
          </p:cNvPr>
          <p:cNvSpPr txBox="1"/>
          <p:nvPr/>
        </p:nvSpPr>
        <p:spPr>
          <a:xfrm>
            <a:off x="551296" y="1032387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季節ごとの創作活動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3FD2527-013B-7EA8-2DBA-4936B6D671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5" t="37140" r="32895" b="11981"/>
          <a:stretch/>
        </p:blipFill>
        <p:spPr>
          <a:xfrm rot="19814929">
            <a:off x="8618335" y="579813"/>
            <a:ext cx="2215845" cy="2320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1286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5B800E-1060-060A-D8E1-D9611418B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64" y="1806793"/>
            <a:ext cx="6186295" cy="46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96855E-3B9C-BF9D-25EE-B2BDA53D2039}"/>
              </a:ext>
            </a:extLst>
          </p:cNvPr>
          <p:cNvSpPr txBox="1"/>
          <p:nvPr/>
        </p:nvSpPr>
        <p:spPr>
          <a:xfrm>
            <a:off x="2998838" y="545142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イベント（お出かけ）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4A5145C-759A-8D5E-F22A-F8744D0D90F3}"/>
              </a:ext>
            </a:extLst>
          </p:cNvPr>
          <p:cNvSpPr txBox="1"/>
          <p:nvPr/>
        </p:nvSpPr>
        <p:spPr>
          <a:xfrm>
            <a:off x="7482543" y="2074607"/>
            <a:ext cx="377539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今年度は、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・日の出イオンモール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・紅葉狩りドライブ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・東大和南公園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・初詣（諏訪神社）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・わくわくビレッジ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・市内公園（随時）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にお出かけしました。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1571436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587EFF-88B3-C15B-6128-5CA16262B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71" t="-6961" r="2254" b="2545"/>
          <a:stretch/>
        </p:blipFill>
        <p:spPr>
          <a:xfrm>
            <a:off x="4452207" y="1418347"/>
            <a:ext cx="5065417" cy="3813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2149F1-EEC2-3BED-2A2F-285F1D9B1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93" b="44884"/>
          <a:stretch/>
        </p:blipFill>
        <p:spPr>
          <a:xfrm>
            <a:off x="9649460" y="4239249"/>
            <a:ext cx="2268872" cy="1986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11A657-D87F-4A70-8F5E-8199B10225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8" y="2165641"/>
            <a:ext cx="3122611" cy="4147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402CD1C-1A70-29F9-2A92-4E24FD2EADC5}"/>
              </a:ext>
            </a:extLst>
          </p:cNvPr>
          <p:cNvSpPr txBox="1"/>
          <p:nvPr/>
        </p:nvSpPr>
        <p:spPr>
          <a:xfrm>
            <a:off x="2998838" y="545142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イベント（クッキング）</a:t>
            </a:r>
          </a:p>
        </p:txBody>
      </p:sp>
    </p:spTree>
    <p:extLst>
      <p:ext uri="{BB962C8B-B14F-4D97-AF65-F5344CB8AC3E}">
        <p14:creationId xmlns:p14="http://schemas.microsoft.com/office/powerpoint/2010/main" val="2308422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19EA288-90A9-40B4-D461-D7DAE51E3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442">
            <a:off x="7500956" y="762911"/>
            <a:ext cx="3914469" cy="53321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504036F-BE43-98A4-C16D-F5F3C925DB85}"/>
              </a:ext>
            </a:extLst>
          </p:cNvPr>
          <p:cNvSpPr txBox="1"/>
          <p:nvPr/>
        </p:nvSpPr>
        <p:spPr>
          <a:xfrm>
            <a:off x="4464784" y="55497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イベント開催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3317B81-14D2-AC82-0B29-9C1F44A53D87}"/>
              </a:ext>
            </a:extLst>
          </p:cNvPr>
          <p:cNvSpPr txBox="1"/>
          <p:nvPr/>
        </p:nvSpPr>
        <p:spPr>
          <a:xfrm>
            <a:off x="1110694" y="1676333"/>
            <a:ext cx="592982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今年度は、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夏祭り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・ハロウィンパーティー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のイベントを行いました。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地域住民の方もたくさん来場され、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大盛況でした。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来年度も開催しますので、</a:t>
            </a:r>
            <a:endParaRPr kumimoji="1"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ぜひお越しくださいね。</a:t>
            </a:r>
          </a:p>
        </p:txBody>
      </p:sp>
    </p:spTree>
    <p:extLst>
      <p:ext uri="{BB962C8B-B14F-4D97-AF65-F5344CB8AC3E}">
        <p14:creationId xmlns:p14="http://schemas.microsoft.com/office/powerpoint/2010/main" val="1622204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8A532E-4ADD-7098-3017-65A1F1FB45E1}"/>
              </a:ext>
            </a:extLst>
          </p:cNvPr>
          <p:cNvSpPr txBox="1"/>
          <p:nvPr/>
        </p:nvSpPr>
        <p:spPr>
          <a:xfrm>
            <a:off x="914400" y="1806245"/>
            <a:ext cx="107269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ほくれれで、</a:t>
            </a:r>
            <a:endParaRPr kumimoji="1"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あなたらしい過ごし方を見つけてみましょう。</a:t>
            </a:r>
            <a:endParaRPr kumimoji="1"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ご利用をお待ちしています。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118723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BC270E-F735-E4FE-13DC-E5A0A12F6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8" b="7813"/>
          <a:stretch/>
        </p:blipFill>
        <p:spPr>
          <a:xfrm>
            <a:off x="620061" y="1061884"/>
            <a:ext cx="6645977" cy="4237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7BC5AD-0D2D-FB44-94DD-CF266B3751CF}"/>
              </a:ext>
            </a:extLst>
          </p:cNvPr>
          <p:cNvSpPr txBox="1"/>
          <p:nvPr/>
        </p:nvSpPr>
        <p:spPr>
          <a:xfrm>
            <a:off x="6257664" y="1903463"/>
            <a:ext cx="531427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一般社団法人ほくれあ</a:t>
            </a:r>
            <a:endParaRPr kumimoji="1"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生活介護事業所</a:t>
            </a:r>
            <a:endParaRPr kumimoji="1" lang="en-US" altLang="ja-JP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ほくれれ</a:t>
            </a:r>
            <a:endParaRPr kumimoji="1" lang="ja-JP" altLang="en-US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8266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973</Words>
  <Application>Microsoft Office PowerPoint</Application>
  <PresentationFormat>ワイド画面</PresentationFormat>
  <Paragraphs>155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HG丸ｺﾞｼｯｸM-PRO</vt:lpstr>
      <vt:lpstr>游ゴシック</vt:lpstr>
      <vt:lpstr>游ゴシック Light</vt:lpstr>
      <vt:lpstr>Arial</vt:lpstr>
      <vt:lpstr>Office テーマ</vt:lpstr>
      <vt:lpstr>一般社団法人ほくれあ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郷子 賀数</dc:creator>
  <cp:lastModifiedBy>shinnosuke ogawa</cp:lastModifiedBy>
  <cp:revision>3</cp:revision>
  <dcterms:created xsi:type="dcterms:W3CDTF">2025-02-11T06:33:24Z</dcterms:created>
  <dcterms:modified xsi:type="dcterms:W3CDTF">2025-07-04T10:29:27Z</dcterms:modified>
</cp:coreProperties>
</file>