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29"/>
  </p:handoutMasterIdLst>
  <p:sldIdLst>
    <p:sldId id="266" r:id="rId3"/>
    <p:sldId id="265" r:id="rId4"/>
    <p:sldId id="259" r:id="rId5"/>
    <p:sldId id="262" r:id="rId7"/>
    <p:sldId id="260" r:id="rId8"/>
    <p:sldId id="263" r:id="rId9"/>
    <p:sldId id="279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305" r:id="rId18"/>
    <p:sldId id="272" r:id="rId19"/>
    <p:sldId id="273" r:id="rId20"/>
    <p:sldId id="274" r:id="rId21"/>
    <p:sldId id="275" r:id="rId22"/>
    <p:sldId id="277" r:id="rId23"/>
    <p:sldId id="276" r:id="rId24"/>
    <p:sldId id="278" r:id="rId25"/>
    <p:sldId id="302" r:id="rId26"/>
    <p:sldId id="303" r:id="rId27"/>
    <p:sldId id="301" r:id="rId28"/>
  </p:sldIdLst>
  <p:sldSz cx="6858000" cy="9144000" type="screen4x3"/>
  <p:notesSz cx="7104380" cy="10234930"/>
  <p:defaultTextStyle>
    <a:defPPr>
      <a:defRPr lang="ja-JP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13742F"/>
    <a:srgbClr val="D0FE7E"/>
    <a:srgbClr val="E5F884"/>
    <a:srgbClr val="FD9CF0"/>
    <a:srgbClr val="E6B8DC"/>
    <a:srgbClr val="FB7203"/>
    <a:srgbClr val="DDDDDD"/>
    <a:srgbClr val="C0C0C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2532" y="-84"/>
      </p:cViewPr>
      <p:guideLst>
        <p:guide orient="horz" pos="2707"/>
        <p:guide pos="215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pPr fontAlgn="base"/>
            <a:endParaRPr kumimoji="1" lang="ja-JP" altLang="en-US" strike="noStrike" noProof="1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pPr fontAlgn="base"/>
            <a:fld id="{CDF1FFE2-7EEC-412C-802C-6711DEB0A98D}" type="datetimeFigureOut">
              <a:rPr kumimoji="1" lang="ja-JP" altLang="en-US" sz="1245" strike="noStrike" noProof="1" smtClean="0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kumimoji="1" lang="ja-JP" altLang="en-US" strike="noStrike" noProof="1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pPr fontAlgn="base"/>
            <a:endParaRPr kumimoji="1" lang="ja-JP" altLang="en-US" strike="noStrike" noProof="1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pPr fontAlgn="base"/>
            <a:fld id="{6B00E365-854E-4DD7-A3B8-9E56379337CA}" type="slidenum">
              <a:rPr kumimoji="1" lang="ja-JP" altLang="en-US" sz="1245" strike="noStrike" noProof="1" smtClean="0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kumimoji="1" lang="ja-JP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kumimoji="1" lang="ja-JP" altLang="en-US" strike="noStrike" noProof="1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B25F93F1-D337-477A-B98A-83DE47DDB92A}" type="datetimeFigureOut">
              <a:rPr kumimoji="1" lang="ja-JP" altLang="en-US" strike="noStrike" noProof="1" smtClean="0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kumimoji="1" lang="ja-JP" altLang="en-US" strike="noStrike" noProof="1"/>
          </a:p>
        </p:txBody>
      </p:sp>
      <p:sp>
        <p:nvSpPr>
          <p:cNvPr id="4100" name="スライド イメージ プレースホルダー 3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01" name="ノート プレースホルダー 4"/>
          <p:cNvSpPr>
            <a:spLocks noGrp="1"/>
          </p:cNvSpPr>
          <p:nvPr>
            <p:ph type="body" sz="quarter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ja-JP" altLang="en-US" dirty="0"/>
              <a:t>マスタ テキストの書式設定</a:t>
            </a:r>
            <a:endParaRPr lang="ja-JP" altLang="en-US" dirty="0"/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  <a:endParaRPr lang="ja-JP" altLang="en-US" dirty="0"/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  <a:endParaRPr lang="ja-JP" altLang="en-US" dirty="0"/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  <a:endParaRPr lang="ja-JP" altLang="en-US" dirty="0"/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kumimoji="1" lang="ja-JP" altLang="en-US" strike="noStrike" noProof="1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1F2EF2D7-A99A-4AC5-BC01-384F23EAC7CE}" type="slidenum">
              <a:rPr kumimoji="1" lang="ja-JP" altLang="en-US" strike="noStrike" noProof="1" smtClean="0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kumimoji="1" lang="ja-JP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スライドイメージプレースホルダ 1"/>
          <p:cNvSpPr>
            <a:spLocks noGrp="1" noRot="1"/>
          </p:cNvSpPr>
          <p:nvPr>
            <p:ph type="sldImg"/>
          </p:nvPr>
        </p:nvSpPr>
        <p:spPr/>
      </p:sp>
      <p:sp>
        <p:nvSpPr>
          <p:cNvPr id="8194" name="文字列プレースホルダ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スライドイメージプレースホルダ 1"/>
          <p:cNvSpPr>
            <a:spLocks noGrp="1" noRot="1"/>
          </p:cNvSpPr>
          <p:nvPr>
            <p:ph type="sldImg"/>
          </p:nvPr>
        </p:nvSpPr>
        <p:spPr/>
      </p:sp>
      <p:sp>
        <p:nvSpPr>
          <p:cNvPr id="10242" name="文字列プレースホルダ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スライドイメージプレースホルダ 1"/>
          <p:cNvSpPr>
            <a:spLocks noGrp="1" noRot="1"/>
          </p:cNvSpPr>
          <p:nvPr>
            <p:ph type="sldImg"/>
          </p:nvPr>
        </p:nvSpPr>
        <p:spPr/>
      </p:sp>
      <p:sp>
        <p:nvSpPr>
          <p:cNvPr id="12290" name="文字列プレースホルダ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スライドイメージプレースホルダ 1"/>
          <p:cNvSpPr>
            <a:spLocks noGrp="1" noRot="1"/>
          </p:cNvSpPr>
          <p:nvPr>
            <p:ph type="sldImg"/>
          </p:nvPr>
        </p:nvSpPr>
        <p:spPr/>
      </p:sp>
      <p:sp>
        <p:nvSpPr>
          <p:cNvPr id="14338" name="文字列プレースホルダ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スライドイメージプレースホルダ 1"/>
          <p:cNvSpPr>
            <a:spLocks noGrp="1" noRot="1"/>
          </p:cNvSpPr>
          <p:nvPr>
            <p:ph type="sldImg"/>
          </p:nvPr>
        </p:nvSpPr>
        <p:spPr/>
      </p:sp>
      <p:sp>
        <p:nvSpPr>
          <p:cNvPr id="10242" name="文字列プレースホルダ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スライドイメージプレースホルダ 1"/>
          <p:cNvSpPr/>
          <p:nvPr>
            <p:ph type="sldImg"/>
          </p:nvPr>
        </p:nvSpPr>
        <p:spPr/>
      </p:sp>
      <p:sp>
        <p:nvSpPr>
          <p:cNvPr id="3" name="文字列プレースホルダ 2"/>
          <p:cNvSpPr/>
          <p:nvPr>
            <p:ph type="body"/>
          </p:nvPr>
        </p:nvSpPr>
        <p:spPr/>
        <p:txBody>
          <a:bodyPr/>
          <a:p>
            <a:endParaRPr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スライドイメージプレースホルダ 1"/>
          <p:cNvSpPr/>
          <p:nvPr>
            <p:ph type="sldImg"/>
          </p:nvPr>
        </p:nvSpPr>
        <p:spPr/>
      </p:sp>
      <p:sp>
        <p:nvSpPr>
          <p:cNvPr id="3" name="文字列プレースホルダ 2"/>
          <p:cNvSpPr/>
          <p:nvPr>
            <p:ph type="body"/>
          </p:nvPr>
        </p:nvSpPr>
        <p:spPr/>
        <p:txBody>
          <a:bodyPr/>
          <a:p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4"/>
            <a:ext cx="1543050" cy="7802033"/>
          </a:xfrm>
        </p:spPr>
        <p:txBody>
          <a:bodyPr vert="eaVert"/>
          <a:lstStyle/>
          <a:p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4"/>
            <a:ext cx="4539698" cy="7802033"/>
          </a:xfrm>
        </p:spPr>
        <p:txBody>
          <a:bodyPr vert="eaVert"/>
          <a:lstStyle/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タイトルの書式設定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279651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119284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24378" cy="6034617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90722" y="2133600"/>
            <a:ext cx="3024378" cy="6034617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486833"/>
            <a:ext cx="5915025" cy="1767417"/>
          </a:xfrm>
        </p:spPr>
        <p:txBody>
          <a:bodyPr/>
          <a:lstStyle/>
          <a:p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タイトルの書式設定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タイトルの書式設定</a:t>
            </a:r>
            <a:endParaRPr kumimoji="1" lang="ja-JP" altLang="en-US" dirty="0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kumimoji="1" lang="ja-JP" altLang="en-US" dirty="0" smtClean="0"/>
              <a:t>マスタ </a:t>
            </a:r>
            <a:r>
              <a:rPr kumimoji="1" lang="ja-JP" altLang="en-US" dirty="0" smtClean="0"/>
              <a:t>テキストの書式設定</a:t>
            </a:r>
            <a:endParaRPr kumimoji="1" lang="ja-JP" altLang="en-US" dirty="0" smtClean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タイトル 1025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ja-JP" altLang="en-US"/>
              <a:t>マスタ タイトルの書式設定</a:t>
            </a:r>
            <a:endParaRPr lang="ja-JP" altLang="en-US"/>
          </a:p>
        </p:txBody>
      </p:sp>
      <p:sp>
        <p:nvSpPr>
          <p:cNvPr id="1027" name="文字列プレースホルダ 1026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6172200" cy="6034617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ja-JP" altLang="en-US"/>
              <a:t>マスタ テキストの書式設定</a:t>
            </a:r>
            <a:endParaRPr lang="ja-JP" altLang="en-US"/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  <a:endParaRPr lang="ja-JP" altLang="en-US"/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  <a:endParaRPr lang="ja-JP" altLang="en-US"/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  <a:endParaRPr lang="ja-JP" altLang="en-US"/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altLang="en-US"/>
          </a:p>
        </p:txBody>
      </p:sp>
      <p:sp>
        <p:nvSpPr>
          <p:cNvPr id="1028" name="日付プレースホルダ 1027"/>
          <p:cNvSpPr>
            <a:spLocks noGrp="1"/>
          </p:cNvSpPr>
          <p:nvPr>
            <p:ph type="dt" sz="half" idx="2"/>
          </p:nvPr>
        </p:nvSpPr>
        <p:spPr>
          <a:xfrm>
            <a:off x="342900" y="8326967"/>
            <a:ext cx="1600200" cy="635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フッタープレースホルダ 1028"/>
          <p:cNvSpPr>
            <a:spLocks noGrp="1"/>
          </p:cNvSpPr>
          <p:nvPr>
            <p:ph type="ftr" sz="quarter" idx="3"/>
          </p:nvPr>
        </p:nvSpPr>
        <p:spPr>
          <a:xfrm>
            <a:off x="2343150" y="8326967"/>
            <a:ext cx="2171700" cy="635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スライド番号プレースホルダ 1029"/>
          <p:cNvSpPr>
            <a:spLocks noGrp="1"/>
          </p:cNvSpPr>
          <p:nvPr>
            <p:ph type="sldNum" sz="quarter" idx="4"/>
          </p:nvPr>
        </p:nvSpPr>
        <p:spPr>
          <a:xfrm>
            <a:off x="4914900" y="8326967"/>
            <a:ext cx="1600200" cy="635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</a:fld>
            <a:endParaRPr lang="ja-JP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marL="0" lvl="0" indent="0" algn="ctr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ＭＳ Ｐゴシック" panose="020B0600070205080204" pitchFamily="50" charset="-128"/>
          <a:cs typeface="+mn-cs"/>
        </a:defRPr>
      </a:lvl2pPr>
      <a:lvl3pPr marL="685800" lvl="2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ＭＳ Ｐゴシック" panose="020B0600070205080204" pitchFamily="50" charset="-128"/>
          <a:cs typeface="+mn-cs"/>
        </a:defRPr>
      </a:lvl3pPr>
      <a:lvl4pPr marL="1028700" lvl="3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ＭＳ Ｐゴシック" panose="020B0600070205080204" pitchFamily="50" charset="-128"/>
          <a:cs typeface="+mn-cs"/>
        </a:defRPr>
      </a:lvl4pPr>
      <a:lvl5pPr marL="1371600" lvl="4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ＭＳ Ｐゴシック" panose="020B0600070205080204" pitchFamily="50" charset="-128"/>
          <a:cs typeface="+mn-cs"/>
        </a:defRPr>
      </a:lvl5pPr>
      <a:lvl6pPr marL="1714500" lvl="5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ＭＳ Ｐゴシック" panose="020B0600070205080204" pitchFamily="50" charset="-128"/>
          <a:cs typeface="+mn-cs"/>
        </a:defRPr>
      </a:lvl6pPr>
      <a:lvl7pPr marL="2057400" lvl="6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ＭＳ Ｐゴシック" panose="020B0600070205080204" pitchFamily="50" charset="-128"/>
          <a:cs typeface="+mn-cs"/>
        </a:defRPr>
      </a:lvl7pPr>
      <a:lvl8pPr marL="2400300" lvl="7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ＭＳ Ｐゴシック" panose="020B0600070205080204" pitchFamily="50" charset="-128"/>
          <a:cs typeface="+mn-cs"/>
        </a:defRPr>
      </a:lvl8pPr>
      <a:lvl9pPr marL="2743200" lvl="8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ＭＳ Ｐゴシック" panose="020B0600070205080204" pitchFamily="50" charset="-128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7.jpeg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9.jpeg"/><Relationship Id="rId1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0.jpeg"/><Relationship Id="rId1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1.jpeg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8.jpeg"/><Relationship Id="rId1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6.jpe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8.jpeg"/><Relationship Id="rId7" Type="http://schemas.openxmlformats.org/officeDocument/2006/relationships/image" Target="../media/image17.jpeg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jpeg"/><Relationship Id="rId8" Type="http://schemas.openxmlformats.org/officeDocument/2006/relationships/image" Target="../media/image24.jpeg"/><Relationship Id="rId7" Type="http://schemas.openxmlformats.org/officeDocument/2006/relationships/image" Target="../media/image4.png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6.jpeg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7.jpeg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8.jpeg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図形 4" descr="20240922OPEN広告（表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6195"/>
            <a:ext cx="6899910" cy="92646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コンテンツプレースホルダ 10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0320" y="0"/>
            <a:ext cx="6825615" cy="91643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図形 2" descr="IMG_44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35" y="2480945"/>
            <a:ext cx="6459220" cy="4845050"/>
          </a:xfrm>
          <a:prstGeom prst="rect">
            <a:avLst/>
          </a:prstGeom>
        </p:spPr>
      </p:pic>
      <p:sp>
        <p:nvSpPr>
          <p:cNvPr id="20" name="テキストボックス 6330"/>
          <p:cNvSpPr txBox="1"/>
          <p:nvPr/>
        </p:nvSpPr>
        <p:spPr>
          <a:xfrm>
            <a:off x="908685" y="179705"/>
            <a:ext cx="54019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r>
              <a:rPr lang="en-US" altLang="ja-JP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当店の一押し</a:t>
            </a:r>
            <a:r>
              <a:rPr lang="en-US" altLang="ja-JP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endParaRPr lang="ja-JP" altLang="en-US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ＭＳ Ｐゴシック" panose="020B0600070205080204" pitchFamily="50" charset="-128"/>
              <a:sym typeface="+mn-ea"/>
            </a:endParaRPr>
          </a:p>
        </p:txBody>
      </p:sp>
      <p:sp>
        <p:nvSpPr>
          <p:cNvPr id="9224" name="テキストボックス 6330"/>
          <p:cNvSpPr txBox="1"/>
          <p:nvPr/>
        </p:nvSpPr>
        <p:spPr>
          <a:xfrm>
            <a:off x="2132965" y="1907540"/>
            <a:ext cx="44411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3200" b="1"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おつまみに</a:t>
            </a:r>
            <a:r>
              <a:rPr lang="ja-JP" altLang="en-US" sz="3200" b="1"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も最高</a:t>
            </a:r>
            <a:r>
              <a:rPr lang="ja-JP" altLang="en-US" sz="3200" b="1"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です</a:t>
            </a:r>
            <a:endParaRPr lang="ja-JP" altLang="en-US" sz="3200" b="1"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  <a:sym typeface="+mn-ea"/>
            </a:endParaRPr>
          </a:p>
        </p:txBody>
      </p:sp>
      <p:sp>
        <p:nvSpPr>
          <p:cNvPr id="13" name="テキストボックス 6330"/>
          <p:cNvSpPr txBox="1"/>
          <p:nvPr/>
        </p:nvSpPr>
        <p:spPr>
          <a:xfrm flipH="1">
            <a:off x="1697355" y="6135370"/>
            <a:ext cx="502285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だし巻きたまご</a:t>
            </a:r>
            <a:endParaRPr lang="ja-JP" altLang="en-US" sz="3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sym typeface="+mn-ea"/>
            </a:endParaRPr>
          </a:p>
          <a:p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　　　一人前　</a:t>
            </a:r>
            <a:r>
              <a:rPr lang="en-US" altLang="ja-JP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500</a:t>
            </a:r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円　　　　　　　　　　　　　　　　　　　　　　　　　　　　　　　</a:t>
            </a:r>
            <a:endParaRPr lang="ja-JP" altLang="en-US" sz="18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sym typeface="+mn-ea"/>
            </a:endParaRPr>
          </a:p>
        </p:txBody>
      </p:sp>
      <p:sp>
        <p:nvSpPr>
          <p:cNvPr id="11" name="テキストボックス 10"/>
          <p:cNvSpPr txBox="1"/>
          <p:nvPr/>
        </p:nvSpPr>
        <p:spPr>
          <a:xfrm>
            <a:off x="5837555" y="3131820"/>
            <a:ext cx="736600" cy="283845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ja-JP" altLang="en-US" sz="3600" b="1">
                <a:solidFill>
                  <a:srgbClr val="FF0000"/>
                </a:solidFill>
                <a:latin typeface="游明朝 Demibold" panose="02020600000000000000" charset="-128"/>
                <a:ea typeface="游明朝 Demibold" panose="02020600000000000000" charset="-128"/>
              </a:rPr>
              <a:t>〆のだし巻き</a:t>
            </a:r>
            <a:endParaRPr lang="ja-JP" altLang="en-US" sz="3600" b="1">
              <a:solidFill>
                <a:srgbClr val="FF0000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15" name="フッタープレースホルダ 4"/>
          <p:cNvSpPr>
            <a:spLocks noGrp="1"/>
          </p:cNvSpPr>
          <p:nvPr/>
        </p:nvSpPr>
        <p:spPr>
          <a:xfrm>
            <a:off x="3614420" y="7553325"/>
            <a:ext cx="2827655" cy="2844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05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lvl="1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685800" lvl="2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028700" lvl="3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371600" lvl="4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1714500" lvl="5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057400" lvl="6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2400300" lvl="7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2743200" lvl="8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lvl="0" fontAlgn="base"/>
            <a:r>
              <a:rPr lang="ja-JP" altLang="en-US" sz="1600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ご用意してない日もあります</a:t>
            </a:r>
            <a:endParaRPr lang="ja-JP" altLang="en-US" sz="1600" strike="noStrike" noProof="1"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テキストボックス 6330"/>
          <p:cNvSpPr txBox="1"/>
          <p:nvPr/>
        </p:nvSpPr>
        <p:spPr>
          <a:xfrm>
            <a:off x="908685" y="8229600"/>
            <a:ext cx="53784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手作りなので売切れ次第終了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本日のおすすめを</a:t>
            </a:r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ご覧ください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コンテンツプレースホルダ 10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0320" y="0"/>
            <a:ext cx="6825615" cy="9164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テキストボックス 6330"/>
          <p:cNvSpPr txBox="1"/>
          <p:nvPr/>
        </p:nvSpPr>
        <p:spPr>
          <a:xfrm>
            <a:off x="908685" y="179705"/>
            <a:ext cx="54019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r>
              <a:rPr lang="en-US" altLang="ja-JP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当店の一押し</a:t>
            </a:r>
            <a:r>
              <a:rPr lang="en-US" altLang="ja-JP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endParaRPr lang="ja-JP" altLang="en-US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ＭＳ Ｐゴシック" panose="020B0600070205080204" pitchFamily="50" charset="-128"/>
              <a:sym typeface="+mn-ea"/>
            </a:endParaRPr>
          </a:p>
        </p:txBody>
      </p:sp>
      <p:sp>
        <p:nvSpPr>
          <p:cNvPr id="15" name="フッタープレースホルダ 4"/>
          <p:cNvSpPr>
            <a:spLocks noGrp="1"/>
          </p:cNvSpPr>
          <p:nvPr/>
        </p:nvSpPr>
        <p:spPr>
          <a:xfrm>
            <a:off x="3614420" y="7553325"/>
            <a:ext cx="2827655" cy="2844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05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lvl="1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685800" lvl="2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028700" lvl="3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371600" lvl="4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1714500" lvl="5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057400" lvl="6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2400300" lvl="7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2743200" lvl="8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lvl="0" fontAlgn="base"/>
            <a:r>
              <a:rPr lang="ja-JP" altLang="en-US" sz="1600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ご用意してない日もあります</a:t>
            </a:r>
            <a:endParaRPr lang="ja-JP" altLang="en-US" sz="1600" strike="noStrike" noProof="1"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9" name="テキストボックス 6330"/>
          <p:cNvSpPr txBox="1"/>
          <p:nvPr/>
        </p:nvSpPr>
        <p:spPr>
          <a:xfrm>
            <a:off x="797560" y="4196715"/>
            <a:ext cx="1129030" cy="2139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ja-JP" sz="800">
                <a:solidFill>
                  <a:schemeClr val="tx1"/>
                </a:solidFill>
                <a:latin typeface="+mj-ea"/>
                <a:ea typeface="+mj-ea"/>
                <a:cs typeface="+mj-ea"/>
              </a:rPr>
              <a:t>※</a:t>
            </a:r>
            <a:r>
              <a:rPr lang="ja-JP" altLang="en-US" sz="800">
                <a:solidFill>
                  <a:schemeClr val="tx1"/>
                </a:solidFill>
                <a:latin typeface="+mj-ea"/>
                <a:ea typeface="+mj-ea"/>
                <a:cs typeface="+mj-ea"/>
              </a:rPr>
              <a:t>画像はイメージです</a:t>
            </a:r>
            <a:endParaRPr lang="ja-JP" altLang="en-US" sz="800">
              <a:solidFill>
                <a:schemeClr val="tx1"/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2" name="テキストボックス 6330"/>
          <p:cNvSpPr txBox="1"/>
          <p:nvPr/>
        </p:nvSpPr>
        <p:spPr>
          <a:xfrm>
            <a:off x="908685" y="1249045"/>
            <a:ext cx="22237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人気</a:t>
            </a:r>
            <a:r>
              <a:rPr lang="en-US" altLang="ja-JP" sz="2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NO</a:t>
            </a:r>
            <a:r>
              <a:rPr lang="ja-JP" altLang="en-US" sz="2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，</a:t>
            </a:r>
            <a:r>
              <a:rPr lang="en-US" altLang="ja-JP" sz="2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1</a:t>
            </a:r>
            <a:endParaRPr lang="en-US" altLang="ja-JP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pic>
        <p:nvPicPr>
          <p:cNvPr id="23" name="図形 22" descr="5244403512141416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95" y="2411730"/>
            <a:ext cx="6454140" cy="4843145"/>
          </a:xfrm>
          <a:prstGeom prst="rect">
            <a:avLst/>
          </a:prstGeom>
        </p:spPr>
      </p:pic>
      <p:sp>
        <p:nvSpPr>
          <p:cNvPr id="9221" name="テキストボックス 6330"/>
          <p:cNvSpPr txBox="1"/>
          <p:nvPr/>
        </p:nvSpPr>
        <p:spPr>
          <a:xfrm>
            <a:off x="442595" y="2484120"/>
            <a:ext cx="629729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3200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ここでしか</a:t>
            </a:r>
            <a:r>
              <a:rPr lang="ja-JP" altLang="en-US" sz="3200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味わえない旨さ！</a:t>
            </a:r>
            <a:endParaRPr lang="ja-JP" altLang="en-US" sz="3200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r>
              <a:rPr lang="ja-JP" altLang="en-US" sz="3200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本マグロ入荷　</a:t>
            </a:r>
            <a:r>
              <a:rPr lang="en-US" altLang="ja-JP" sz="3200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500</a:t>
            </a:r>
            <a:r>
              <a:rPr lang="ja-JP" altLang="en-US" sz="3200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円（ハーフ）</a:t>
            </a:r>
            <a:endParaRPr lang="ja-JP" altLang="en-US" sz="3200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sp>
        <p:nvSpPr>
          <p:cNvPr id="9225" name="テキストボックス 6330"/>
          <p:cNvSpPr txBox="1"/>
          <p:nvPr/>
        </p:nvSpPr>
        <p:spPr>
          <a:xfrm>
            <a:off x="3356610" y="6588125"/>
            <a:ext cx="32391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3600" b="1">
                <a:solidFill>
                  <a:schemeClr val="bg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喰えばわかる！</a:t>
            </a:r>
            <a:endParaRPr lang="ja-JP" altLang="en-US" sz="3600" b="1">
              <a:solidFill>
                <a:schemeClr val="bg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9224" name="テキストボックス 6330"/>
          <p:cNvSpPr txBox="1"/>
          <p:nvPr/>
        </p:nvSpPr>
        <p:spPr>
          <a:xfrm>
            <a:off x="2204720" y="1835785"/>
            <a:ext cx="45764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3200" b="1"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本マグロ入荷</a:t>
            </a:r>
            <a:r>
              <a:rPr lang="ja-JP" altLang="en-US" sz="3200" b="1"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しました</a:t>
            </a:r>
            <a:endParaRPr lang="ja-JP" altLang="en-US" sz="3200" b="1"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  <a:sym typeface="+mn-ea"/>
            </a:endParaRPr>
          </a:p>
        </p:txBody>
      </p:sp>
      <p:sp>
        <p:nvSpPr>
          <p:cNvPr id="4" name="テキストボックス 6330"/>
          <p:cNvSpPr txBox="1"/>
          <p:nvPr/>
        </p:nvSpPr>
        <p:spPr>
          <a:xfrm>
            <a:off x="908685" y="8229600"/>
            <a:ext cx="53784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手作りなので売切れ次第終了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本日のおすすめを</a:t>
            </a:r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ご覧ください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コンテンツプレースホルダ 10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0320" y="0"/>
            <a:ext cx="6825615" cy="9164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テキストボックス 6330"/>
          <p:cNvSpPr txBox="1"/>
          <p:nvPr/>
        </p:nvSpPr>
        <p:spPr>
          <a:xfrm>
            <a:off x="908685" y="179705"/>
            <a:ext cx="54019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r>
              <a:rPr lang="en-US" altLang="ja-JP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当店の一押し</a:t>
            </a:r>
            <a:r>
              <a:rPr lang="en-US" altLang="ja-JP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endParaRPr lang="ja-JP" altLang="en-US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ＭＳ Ｐゴシック" panose="020B0600070205080204" pitchFamily="50" charset="-128"/>
              <a:sym typeface="+mn-ea"/>
            </a:endParaRPr>
          </a:p>
        </p:txBody>
      </p:sp>
      <p:sp>
        <p:nvSpPr>
          <p:cNvPr id="15" name="フッタープレースホルダ 4"/>
          <p:cNvSpPr>
            <a:spLocks noGrp="1"/>
          </p:cNvSpPr>
          <p:nvPr/>
        </p:nvSpPr>
        <p:spPr>
          <a:xfrm>
            <a:off x="3614420" y="7553325"/>
            <a:ext cx="2827655" cy="2844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05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lvl="1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685800" lvl="2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028700" lvl="3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371600" lvl="4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1714500" lvl="5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057400" lvl="6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2400300" lvl="7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2743200" lvl="8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lvl="0" fontAlgn="base"/>
            <a:r>
              <a:rPr lang="ja-JP" altLang="en-US" sz="1600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ご用意してない日もあります</a:t>
            </a:r>
            <a:endParaRPr lang="ja-JP" altLang="en-US" sz="1600" strike="noStrike" noProof="1"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22" name="図形 21" descr="5244420311338189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808355" y="1302385"/>
            <a:ext cx="5216525" cy="6512560"/>
          </a:xfrm>
          <a:prstGeom prst="rect">
            <a:avLst/>
          </a:prstGeom>
        </p:spPr>
      </p:pic>
      <p:sp>
        <p:nvSpPr>
          <p:cNvPr id="2" name="テキストボックス 6330"/>
          <p:cNvSpPr txBox="1"/>
          <p:nvPr/>
        </p:nvSpPr>
        <p:spPr>
          <a:xfrm>
            <a:off x="908685" y="1219200"/>
            <a:ext cx="24053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人気</a:t>
            </a:r>
            <a:r>
              <a:rPr lang="en-US" altLang="ja-JP" sz="2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NO</a:t>
            </a:r>
            <a:r>
              <a:rPr lang="ja-JP" altLang="en-US" sz="2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，</a:t>
            </a:r>
            <a:r>
              <a:rPr lang="en-US" altLang="ja-JP" sz="2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1</a:t>
            </a:r>
            <a:endParaRPr lang="en-US" altLang="ja-JP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sp>
        <p:nvSpPr>
          <p:cNvPr id="9222" name="テキストボックス 6330"/>
          <p:cNvSpPr txBox="1"/>
          <p:nvPr/>
        </p:nvSpPr>
        <p:spPr>
          <a:xfrm>
            <a:off x="260985" y="5939790"/>
            <a:ext cx="568007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3600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ビールが進むとにかく旨い！</a:t>
            </a:r>
            <a:endParaRPr lang="ja-JP" altLang="en-US" sz="3600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r>
              <a:rPr lang="ja-JP" altLang="en-US" sz="3600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【美唄ザンギ　　　</a:t>
            </a:r>
            <a:r>
              <a:rPr lang="en-US" altLang="ja-JP" sz="3600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600</a:t>
            </a:r>
            <a:r>
              <a:rPr lang="ja-JP" altLang="en-US" sz="3600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円】</a:t>
            </a:r>
            <a:endParaRPr lang="ja-JP" altLang="en-US" sz="3600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sp>
        <p:nvSpPr>
          <p:cNvPr id="9224" name="テキストボックス 6330"/>
          <p:cNvSpPr txBox="1"/>
          <p:nvPr/>
        </p:nvSpPr>
        <p:spPr>
          <a:xfrm>
            <a:off x="4021455" y="1331595"/>
            <a:ext cx="265176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3200" b="1"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美唄</a:t>
            </a:r>
            <a:r>
              <a:rPr lang="ja-JP" altLang="en-US" sz="3200" b="1"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ザンギ</a:t>
            </a:r>
            <a:endParaRPr lang="ja-JP" altLang="en-US" sz="3200" b="1"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  <a:sym typeface="+mn-ea"/>
            </a:endParaRPr>
          </a:p>
        </p:txBody>
      </p:sp>
      <p:sp>
        <p:nvSpPr>
          <p:cNvPr id="3" name="テキストボックス 6330"/>
          <p:cNvSpPr txBox="1"/>
          <p:nvPr/>
        </p:nvSpPr>
        <p:spPr>
          <a:xfrm>
            <a:off x="908685" y="8229600"/>
            <a:ext cx="53784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手作りなので売切れ次第終了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本日のおすすめを</a:t>
            </a:r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ご覧ください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コンテンツプレースホルダ 10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0320" y="0"/>
            <a:ext cx="6825615" cy="9164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テキストボックス 6330"/>
          <p:cNvSpPr txBox="1"/>
          <p:nvPr/>
        </p:nvSpPr>
        <p:spPr>
          <a:xfrm>
            <a:off x="908685" y="179705"/>
            <a:ext cx="54019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r>
              <a:rPr lang="en-US" altLang="ja-JP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当店の一押し</a:t>
            </a:r>
            <a:r>
              <a:rPr lang="en-US" altLang="ja-JP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endParaRPr lang="ja-JP" altLang="en-US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ＭＳ Ｐゴシック" panose="020B0600070205080204" pitchFamily="50" charset="-128"/>
              <a:sym typeface="+mn-ea"/>
            </a:endParaRPr>
          </a:p>
        </p:txBody>
      </p:sp>
      <p:sp>
        <p:nvSpPr>
          <p:cNvPr id="14" name="テキストボックス 6330"/>
          <p:cNvSpPr txBox="1"/>
          <p:nvPr/>
        </p:nvSpPr>
        <p:spPr>
          <a:xfrm>
            <a:off x="908685" y="8229600"/>
            <a:ext cx="53784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手作りなので売切れ次第終了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本日のおすすめを</a:t>
            </a:r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ご覧ください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pic>
        <p:nvPicPr>
          <p:cNvPr id="6" name="図形 5" descr="IMG_44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2320925"/>
            <a:ext cx="6535420" cy="4901565"/>
          </a:xfrm>
          <a:prstGeom prst="rect">
            <a:avLst/>
          </a:prstGeom>
        </p:spPr>
      </p:pic>
      <p:sp>
        <p:nvSpPr>
          <p:cNvPr id="15" name="フッタープレースホルダ 4"/>
          <p:cNvSpPr>
            <a:spLocks noGrp="1"/>
          </p:cNvSpPr>
          <p:nvPr/>
        </p:nvSpPr>
        <p:spPr>
          <a:xfrm>
            <a:off x="3614420" y="7553325"/>
            <a:ext cx="2827655" cy="2844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05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lvl="1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685800" lvl="2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028700" lvl="3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371600" lvl="4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1714500" lvl="5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057400" lvl="6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2400300" lvl="7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2743200" lvl="8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lvl="0" fontAlgn="base"/>
            <a:r>
              <a:rPr lang="ja-JP" altLang="en-US" sz="1600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ご用意してない日もあります</a:t>
            </a:r>
            <a:endParaRPr lang="ja-JP" altLang="en-US" sz="1600" strike="noStrike" noProof="1"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テキストボックス 6330"/>
          <p:cNvSpPr txBox="1"/>
          <p:nvPr/>
        </p:nvSpPr>
        <p:spPr>
          <a:xfrm>
            <a:off x="908685" y="1187450"/>
            <a:ext cx="24053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3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初めての</a:t>
            </a:r>
            <a:r>
              <a:rPr lang="ja-JP" altLang="en-US" sz="3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味</a:t>
            </a:r>
            <a:endParaRPr lang="ja-JP" altLang="en-US" sz="32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sp>
        <p:nvSpPr>
          <p:cNvPr id="9224" name="テキストボックス 6330"/>
          <p:cNvSpPr txBox="1"/>
          <p:nvPr/>
        </p:nvSpPr>
        <p:spPr>
          <a:xfrm>
            <a:off x="3014345" y="1490980"/>
            <a:ext cx="368617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2400" b="1"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アイスプラントと</a:t>
            </a:r>
            <a:endParaRPr lang="ja-JP" altLang="en-US" sz="2400" b="1"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  <a:sym typeface="+mn-ea"/>
            </a:endParaRPr>
          </a:p>
          <a:p>
            <a:pPr algn="ctr"/>
            <a:r>
              <a:rPr lang="ja-JP" altLang="en-US" sz="2400" b="1"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ミニトマトの生ハム巻き</a:t>
            </a:r>
            <a:endParaRPr lang="ja-JP" altLang="en-US" sz="2400" b="1"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  <a:sym typeface="+mn-ea"/>
            </a:endParaRPr>
          </a:p>
        </p:txBody>
      </p:sp>
      <p:sp>
        <p:nvSpPr>
          <p:cNvPr id="9222" name="テキストボックス 6330"/>
          <p:cNvSpPr txBox="1"/>
          <p:nvPr/>
        </p:nvSpPr>
        <p:spPr>
          <a:xfrm>
            <a:off x="260350" y="6516370"/>
            <a:ext cx="418973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3600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【一人前　　</a:t>
            </a:r>
            <a:r>
              <a:rPr lang="en-US" altLang="ja-JP" sz="3600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500</a:t>
            </a:r>
            <a:r>
              <a:rPr lang="ja-JP" altLang="en-US" sz="3600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円】</a:t>
            </a:r>
            <a:endParaRPr lang="ja-JP" altLang="en-US" sz="3600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  <a:cs typeface="HGP創英角ｺﾞｼｯｸUB" panose="020B0A00000000000000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コンテンツプレースホルダ 10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0320" y="0"/>
            <a:ext cx="6825615" cy="9164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テキストボックス 6330"/>
          <p:cNvSpPr txBox="1"/>
          <p:nvPr/>
        </p:nvSpPr>
        <p:spPr>
          <a:xfrm>
            <a:off x="908685" y="179705"/>
            <a:ext cx="54019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r>
              <a:rPr lang="en-US" altLang="ja-JP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当店の一押し</a:t>
            </a:r>
            <a:r>
              <a:rPr lang="en-US" altLang="ja-JP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endParaRPr lang="ja-JP" altLang="en-US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ＭＳ Ｐゴシック" panose="020B0600070205080204" pitchFamily="50" charset="-128"/>
              <a:sym typeface="+mn-ea"/>
            </a:endParaRPr>
          </a:p>
        </p:txBody>
      </p:sp>
      <p:sp>
        <p:nvSpPr>
          <p:cNvPr id="15" name="フッタープレースホルダ 4"/>
          <p:cNvSpPr>
            <a:spLocks noGrp="1"/>
          </p:cNvSpPr>
          <p:nvPr/>
        </p:nvSpPr>
        <p:spPr>
          <a:xfrm>
            <a:off x="3614420" y="7553325"/>
            <a:ext cx="2827655" cy="2844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05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lvl="1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685800" lvl="2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028700" lvl="3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371600" lvl="4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1714500" lvl="5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057400" lvl="6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2400300" lvl="7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2743200" lvl="8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lvl="0" fontAlgn="base"/>
            <a:r>
              <a:rPr lang="ja-JP" altLang="en-US" sz="1600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ご用意してない日もあります</a:t>
            </a:r>
            <a:endParaRPr lang="ja-JP" altLang="en-US" sz="1600" strike="noStrike" noProof="1"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テキストボックス 6330"/>
          <p:cNvSpPr txBox="1"/>
          <p:nvPr/>
        </p:nvSpPr>
        <p:spPr>
          <a:xfrm>
            <a:off x="1196975" y="1187450"/>
            <a:ext cx="17208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美味いよ</a:t>
            </a:r>
            <a:endParaRPr lang="ja-JP" altLang="en-US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sp>
        <p:nvSpPr>
          <p:cNvPr id="9224" name="テキストボックス 6330"/>
          <p:cNvSpPr txBox="1"/>
          <p:nvPr/>
        </p:nvSpPr>
        <p:spPr>
          <a:xfrm>
            <a:off x="2750185" y="1684020"/>
            <a:ext cx="40474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3200" b="1"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ぶた串焼き（二本</a:t>
            </a:r>
            <a:r>
              <a:rPr lang="ja-JP" altLang="en-US" sz="3200" b="1"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）</a:t>
            </a:r>
            <a:endParaRPr lang="ja-JP" altLang="en-US" sz="3200" b="1"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  <a:sym typeface="+mn-ea"/>
            </a:endParaRPr>
          </a:p>
        </p:txBody>
      </p:sp>
      <p:pic>
        <p:nvPicPr>
          <p:cNvPr id="3" name="図形 2" descr="IMG_44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95" y="2267585"/>
            <a:ext cx="6450330" cy="4838065"/>
          </a:xfrm>
          <a:prstGeom prst="rect">
            <a:avLst/>
          </a:prstGeom>
        </p:spPr>
      </p:pic>
      <p:sp>
        <p:nvSpPr>
          <p:cNvPr id="9222" name="テキストボックス 6330"/>
          <p:cNvSpPr txBox="1"/>
          <p:nvPr/>
        </p:nvSpPr>
        <p:spPr>
          <a:xfrm>
            <a:off x="260350" y="5868035"/>
            <a:ext cx="568007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3600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くせになるほど旨い</a:t>
            </a:r>
            <a:r>
              <a:rPr lang="ja-JP" altLang="en-US" sz="3600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です！</a:t>
            </a:r>
            <a:endParaRPr lang="ja-JP" altLang="en-US" sz="3600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  <a:cs typeface="HGP創英角ｺﾞｼｯｸUB" panose="020B0A00000000000000" charset="-128"/>
            </a:endParaRPr>
          </a:p>
          <a:p>
            <a:r>
              <a:rPr lang="ja-JP" altLang="en-US" sz="3600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【ぶた串焼き</a:t>
            </a:r>
            <a:r>
              <a:rPr lang="ja-JP" altLang="en-US" sz="3600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二本　　　</a:t>
            </a:r>
            <a:r>
              <a:rPr lang="en-US" altLang="ja-JP" sz="3600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300</a:t>
            </a:r>
            <a:r>
              <a:rPr lang="ja-JP" altLang="en-US" sz="3600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円】</a:t>
            </a:r>
            <a:endParaRPr lang="ja-JP" altLang="en-US" sz="3600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  <a:cs typeface="HGP創英角ｺﾞｼｯｸUB" panose="020B0A00000000000000" charset="-128"/>
            </a:endParaRPr>
          </a:p>
        </p:txBody>
      </p:sp>
      <p:sp>
        <p:nvSpPr>
          <p:cNvPr id="4" name="テキストボックス 6330"/>
          <p:cNvSpPr txBox="1"/>
          <p:nvPr/>
        </p:nvSpPr>
        <p:spPr>
          <a:xfrm>
            <a:off x="908685" y="8229600"/>
            <a:ext cx="53784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手作りなので売切れ次第終了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本日のおすすめを</a:t>
            </a:r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ご覧ください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コンテンツプレースホルダ 3" descr="IMG_450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42900" y="2835910"/>
            <a:ext cx="6172200" cy="4629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フッター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テキストボックス 3"/>
          <p:cNvSpPr txBox="1"/>
          <p:nvPr/>
        </p:nvSpPr>
        <p:spPr>
          <a:xfrm>
            <a:off x="1121410" y="971550"/>
            <a:ext cx="4614545" cy="790257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ja-JP" altLang="en-US" sz="9600">
                <a:latin typeface="游明朝 Demibold" panose="02020600000000000000" charset="-128"/>
                <a:ea typeface="游明朝 Demibold" panose="02020600000000000000" charset="-128"/>
              </a:rPr>
              <a:t>食中毒</a:t>
            </a:r>
            <a:r>
              <a:rPr lang="ja-JP" altLang="en-US" sz="9600">
                <a:latin typeface="游明朝 Demibold" panose="02020600000000000000" charset="-128"/>
                <a:ea typeface="游明朝 Demibold" panose="02020600000000000000" charset="-128"/>
              </a:rPr>
              <a:t>予防</a:t>
            </a:r>
            <a:endParaRPr lang="ja-JP" altLang="en-US" sz="9600">
              <a:latin typeface="游明朝 Demibold" panose="02020600000000000000" charset="-128"/>
              <a:ea typeface="游明朝 Demibold" panose="02020600000000000000" charset="-128"/>
            </a:endParaRPr>
          </a:p>
          <a:p>
            <a:r>
              <a:rPr lang="ja-JP" altLang="en-US" sz="9600">
                <a:latin typeface="游明朝 Demibold" panose="02020600000000000000" charset="-128"/>
                <a:ea typeface="游明朝 Demibold" panose="02020600000000000000" charset="-128"/>
              </a:rPr>
              <a:t>手洗い</a:t>
            </a:r>
            <a:endParaRPr lang="ja-JP" altLang="en-US" sz="9600">
              <a:latin typeface="游明朝 Demibold" panose="02020600000000000000" charset="-128"/>
              <a:ea typeface="游明朝 Demibold" panose="02020600000000000000" charset="-128"/>
            </a:endParaRPr>
          </a:p>
          <a:p>
            <a:r>
              <a:rPr lang="ja-JP" altLang="en-US" sz="9600">
                <a:latin typeface="游明朝 Demibold" panose="02020600000000000000" charset="-128"/>
                <a:ea typeface="游明朝 Demibold" panose="02020600000000000000" charset="-128"/>
              </a:rPr>
              <a:t>消毒や</a:t>
            </a:r>
            <a:r>
              <a:rPr lang="ja-JP" altLang="en-US" sz="9600">
                <a:latin typeface="游明朝 Demibold" panose="02020600000000000000" charset="-128"/>
                <a:ea typeface="游明朝 Demibold" panose="02020600000000000000" charset="-128"/>
              </a:rPr>
              <a:t>ろう</a:t>
            </a:r>
            <a:endParaRPr lang="ja-JP" altLang="en-US" sz="9600"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2" name="フローチャート：せん孔テープ 1"/>
          <p:cNvSpPr/>
          <p:nvPr/>
        </p:nvSpPr>
        <p:spPr>
          <a:xfrm>
            <a:off x="133985" y="7308215"/>
            <a:ext cx="2269490" cy="149034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/>
          </a:p>
        </p:txBody>
      </p:sp>
      <p:sp>
        <p:nvSpPr>
          <p:cNvPr id="5" name="テキストボックス 4"/>
          <p:cNvSpPr txBox="1"/>
          <p:nvPr/>
        </p:nvSpPr>
        <p:spPr>
          <a:xfrm>
            <a:off x="332740" y="7524115"/>
            <a:ext cx="186690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ja-JP" altLang="en-US" sz="6600" b="1">
                <a:solidFill>
                  <a:srgbClr val="FF0000"/>
                </a:solidFill>
              </a:rPr>
              <a:t>厳守</a:t>
            </a:r>
            <a:endParaRPr lang="ja-JP" altLang="en-US" sz="66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フッター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テキストボックス 3"/>
          <p:cNvSpPr txBox="1"/>
          <p:nvPr/>
        </p:nvSpPr>
        <p:spPr>
          <a:xfrm>
            <a:off x="1052830" y="539115"/>
            <a:ext cx="4614545" cy="88830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ja-JP" altLang="en-US" sz="9600">
                <a:latin typeface="游明朝 Demibold" panose="02020600000000000000" charset="-128"/>
                <a:ea typeface="游明朝 Demibold" panose="02020600000000000000" charset="-128"/>
              </a:rPr>
              <a:t>笑顔</a:t>
            </a:r>
            <a:r>
              <a:rPr lang="ja-JP" altLang="en-US" sz="9600">
                <a:latin typeface="游明朝 Demibold" panose="02020600000000000000" charset="-128"/>
                <a:ea typeface="游明朝 Demibold" panose="02020600000000000000" charset="-128"/>
              </a:rPr>
              <a:t>で</a:t>
            </a:r>
            <a:endParaRPr lang="ja-JP" altLang="en-US" sz="9600">
              <a:latin typeface="游明朝 Demibold" panose="02020600000000000000" charset="-128"/>
              <a:ea typeface="游明朝 Demibold" panose="02020600000000000000" charset="-128"/>
            </a:endParaRPr>
          </a:p>
          <a:p>
            <a:r>
              <a:rPr lang="ja-JP" altLang="en-US" sz="9600">
                <a:latin typeface="游明朝 Demibold" panose="02020600000000000000" charset="-128"/>
                <a:ea typeface="游明朝 Demibold" panose="02020600000000000000" charset="-128"/>
              </a:rPr>
              <a:t>いらっしゃい</a:t>
            </a:r>
            <a:endParaRPr lang="ja-JP" altLang="en-US" sz="9600">
              <a:latin typeface="游明朝 Demibold" panose="02020600000000000000" charset="-128"/>
              <a:ea typeface="游明朝 Demibold" panose="02020600000000000000" charset="-128"/>
            </a:endParaRPr>
          </a:p>
          <a:p>
            <a:r>
              <a:rPr lang="ja-JP" altLang="en-US" sz="9600">
                <a:latin typeface="游明朝 Demibold" panose="02020600000000000000" charset="-128"/>
                <a:ea typeface="游明朝 Demibold" panose="02020600000000000000" charset="-128"/>
              </a:rPr>
              <a:t>ありがとう</a:t>
            </a:r>
            <a:endParaRPr lang="ja-JP" altLang="en-US" sz="9600"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5" name="テキストボックス 4"/>
          <p:cNvSpPr txBox="1"/>
          <p:nvPr/>
        </p:nvSpPr>
        <p:spPr>
          <a:xfrm>
            <a:off x="260985" y="6948170"/>
            <a:ext cx="186690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ja-JP" altLang="en-US" sz="6600" b="1">
                <a:solidFill>
                  <a:srgbClr val="FF0000"/>
                </a:solidFill>
              </a:rPr>
              <a:t>厳守</a:t>
            </a:r>
            <a:endParaRPr lang="ja-JP" altLang="en-US" sz="66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フッター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テキストボックス 3"/>
          <p:cNvSpPr txBox="1"/>
          <p:nvPr/>
        </p:nvSpPr>
        <p:spPr>
          <a:xfrm>
            <a:off x="875030" y="1187450"/>
            <a:ext cx="5107305" cy="65170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ja-JP" altLang="en-US" sz="8000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午後　　時に</a:t>
            </a:r>
            <a:endParaRPr lang="ja-JP" altLang="en-US" sz="8000">
              <a:latin typeface="游明朝 Demibold" panose="02020600000000000000" charset="-128"/>
              <a:ea typeface="游明朝 Demibold" panose="02020600000000000000" charset="-128"/>
            </a:endParaRPr>
          </a:p>
          <a:p>
            <a:r>
              <a:rPr lang="ja-JP" altLang="en-US" sz="8000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閉店</a:t>
            </a:r>
            <a:r>
              <a:rPr lang="ja-JP" altLang="en-US" sz="8000">
                <a:latin typeface="游明朝 Demibold" panose="02020600000000000000" charset="-128"/>
                <a:ea typeface="游明朝 Demibold" panose="02020600000000000000" charset="-128"/>
              </a:rPr>
              <a:t>です</a:t>
            </a:r>
            <a:endParaRPr lang="ja-JP" altLang="en-US" sz="8000">
              <a:latin typeface="游明朝 Demibold" panose="02020600000000000000" charset="-128"/>
              <a:ea typeface="游明朝 Demibold" panose="02020600000000000000" charset="-128"/>
            </a:endParaRPr>
          </a:p>
          <a:p>
            <a:endParaRPr lang="ja-JP" altLang="en-US" sz="8000">
              <a:latin typeface="游明朝 Demibold" panose="02020600000000000000" charset="-128"/>
              <a:ea typeface="游明朝 Demibold" panose="02020600000000000000" charset="-128"/>
            </a:endParaRPr>
          </a:p>
          <a:p>
            <a:r>
              <a:rPr lang="ja-JP" altLang="en-US" sz="8000">
                <a:latin typeface="游明朝 Demibold" panose="02020600000000000000" charset="-128"/>
                <a:ea typeface="游明朝 Demibold" panose="02020600000000000000" charset="-128"/>
              </a:rPr>
              <a:t>倒</a:t>
            </a:r>
            <a:r>
              <a:rPr lang="ja-JP" altLang="en-US" sz="8000">
                <a:latin typeface="游明朝 Demibold" panose="02020600000000000000" charset="-128"/>
                <a:ea typeface="游明朝 Demibold" panose="02020600000000000000" charset="-128"/>
              </a:rPr>
              <a:t>れます</a:t>
            </a:r>
            <a:r>
              <a:rPr lang="en-US" altLang="ja-JP" sz="8000">
                <a:latin typeface="游明朝 Demibold" panose="02020600000000000000" charset="-128"/>
                <a:ea typeface="游明朝 Demibold" panose="02020600000000000000" charset="-128"/>
              </a:rPr>
              <a:t> </a:t>
            </a:r>
            <a:endParaRPr lang="ja-JP" altLang="en-US" sz="8000"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5" name="テキストボックス 4"/>
          <p:cNvSpPr txBox="1"/>
          <p:nvPr/>
        </p:nvSpPr>
        <p:spPr>
          <a:xfrm>
            <a:off x="4619625" y="3563620"/>
            <a:ext cx="145669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9600" b="1">
                <a:solidFill>
                  <a:srgbClr val="FF0000"/>
                </a:solidFill>
                <a:latin typeface="游明朝 Demibold" panose="02020600000000000000" charset="-128"/>
                <a:ea typeface="游明朝 Demibold" panose="02020600000000000000" charset="-128"/>
              </a:rPr>
              <a:t>11</a:t>
            </a:r>
            <a:endParaRPr lang="en-US" altLang="ja-JP" sz="9600" b="1">
              <a:solidFill>
                <a:srgbClr val="FF0000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7" name="テキストボックス 6"/>
          <p:cNvSpPr txBox="1"/>
          <p:nvPr/>
        </p:nvSpPr>
        <p:spPr>
          <a:xfrm>
            <a:off x="370840" y="5723890"/>
            <a:ext cx="2699385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ja-JP" altLang="en-US" sz="66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</a:rPr>
              <a:t>（笑）</a:t>
            </a:r>
            <a:endParaRPr lang="ja-JP" altLang="en-US" sz="66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フッター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テキストボックス 3"/>
          <p:cNvSpPr txBox="1"/>
          <p:nvPr/>
        </p:nvSpPr>
        <p:spPr>
          <a:xfrm>
            <a:off x="1121410" y="467360"/>
            <a:ext cx="4614545" cy="87452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ja-JP" altLang="en-US" sz="4800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どなた様に限らず</a:t>
            </a:r>
            <a:endParaRPr lang="ja-JP" altLang="en-US" sz="4800">
              <a:latin typeface="游明朝 Demibold" panose="02020600000000000000" charset="-128"/>
              <a:ea typeface="游明朝 Demibold" panose="02020600000000000000" charset="-128"/>
              <a:sym typeface="+mn-ea"/>
            </a:endParaRPr>
          </a:p>
          <a:p>
            <a:r>
              <a:rPr lang="ja-JP" altLang="en-US" sz="4800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　現金でお支払いください</a:t>
            </a:r>
            <a:r>
              <a:rPr lang="en-US" altLang="ja-JP" sz="4800">
                <a:latin typeface="游明朝 Demibold" panose="02020600000000000000" charset="-128"/>
                <a:ea typeface="游明朝 Demibold" panose="02020600000000000000" charset="-128"/>
              </a:rPr>
              <a:t> </a:t>
            </a:r>
            <a:endParaRPr lang="en-US" altLang="ja-JP" sz="4800">
              <a:latin typeface="游明朝 Demibold" panose="02020600000000000000" charset="-128"/>
              <a:ea typeface="游明朝 Demibold" panose="02020600000000000000" charset="-128"/>
            </a:endParaRPr>
          </a:p>
          <a:p>
            <a:endParaRPr lang="ja-JP" altLang="en-US" sz="4800">
              <a:latin typeface="游明朝 Demibold" panose="02020600000000000000" charset="-128"/>
              <a:ea typeface="游明朝 Demibold" panose="02020600000000000000" charset="-128"/>
            </a:endParaRPr>
          </a:p>
          <a:p>
            <a:r>
              <a:rPr lang="ja-JP" altLang="en-US" sz="4800">
                <a:latin typeface="游明朝 Demibold" panose="02020600000000000000" charset="-128"/>
                <a:ea typeface="游明朝 Demibold" panose="02020600000000000000" charset="-128"/>
              </a:rPr>
              <a:t>　　手を</a:t>
            </a:r>
            <a:r>
              <a:rPr lang="ja-JP" altLang="en-US" sz="4800">
                <a:latin typeface="游明朝 Demibold" panose="02020600000000000000" charset="-128"/>
                <a:ea typeface="游明朝 Demibold" panose="02020600000000000000" charset="-128"/>
              </a:rPr>
              <a:t>洗いましょう</a:t>
            </a:r>
            <a:endParaRPr lang="ja-JP" altLang="en-US" sz="4800">
              <a:latin typeface="游明朝 Demibold" panose="02020600000000000000" charset="-128"/>
              <a:ea typeface="游明朝 Demibold" panose="02020600000000000000" charset="-128"/>
            </a:endParaRPr>
          </a:p>
          <a:p>
            <a:r>
              <a:rPr lang="ja-JP" altLang="en-US" sz="4800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　　　汚したら拭いてね</a:t>
            </a:r>
            <a:endParaRPr lang="ja-JP" altLang="en-US" sz="4800">
              <a:latin typeface="游明朝 Demibold" panose="02020600000000000000" charset="-128"/>
              <a:ea typeface="游明朝 Demibold" panose="02020600000000000000" charset="-128"/>
              <a:sym typeface="+mn-ea"/>
            </a:endParaRPr>
          </a:p>
          <a:p>
            <a:endParaRPr lang="ja-JP" altLang="en-US" sz="4800"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コンテンツプレースホルダ 6" descr="20240922OPEN広告（裏）"/>
          <p:cNvPicPr>
            <a:picLocks noChangeAspect="1"/>
          </p:cNvPicPr>
          <p:nvPr>
            <p:ph/>
          </p:nvPr>
        </p:nvPicPr>
        <p:blipFill>
          <a:blip r:embed="rId1"/>
          <a:stretch>
            <a:fillRect/>
          </a:stretch>
        </p:blipFill>
        <p:spPr>
          <a:xfrm>
            <a:off x="-314960" y="-108585"/>
            <a:ext cx="7199630" cy="96113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フッター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100" name="コンテンツプレースホルダ 99"/>
          <p:cNvPicPr/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95680" y="2987675"/>
            <a:ext cx="4866640" cy="47478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四角形 4"/>
          <p:cNvSpPr/>
          <p:nvPr/>
        </p:nvSpPr>
        <p:spPr>
          <a:xfrm>
            <a:off x="3640455" y="7596505"/>
            <a:ext cx="2664460" cy="432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/>
          </a:p>
        </p:txBody>
      </p:sp>
      <p:sp>
        <p:nvSpPr>
          <p:cNvPr id="8" name="テキストボックス 7"/>
          <p:cNvSpPr txBox="1"/>
          <p:nvPr/>
        </p:nvSpPr>
        <p:spPr>
          <a:xfrm>
            <a:off x="251460" y="827405"/>
            <a:ext cx="6355080" cy="175323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ja-JP" altLang="en-US" sz="5400">
                <a:latin typeface="游明朝 Demibold" panose="02020600000000000000" charset="-128"/>
                <a:ea typeface="游明朝 Demibold" panose="02020600000000000000" charset="-128"/>
              </a:rPr>
              <a:t>喫煙は</a:t>
            </a:r>
            <a:endParaRPr lang="ja-JP" altLang="en-US" sz="5400">
              <a:latin typeface="游明朝 Demibold" panose="02020600000000000000" charset="-128"/>
              <a:ea typeface="游明朝 Demibold" panose="02020600000000000000" charset="-128"/>
            </a:endParaRPr>
          </a:p>
          <a:p>
            <a:pPr algn="ctr"/>
            <a:r>
              <a:rPr lang="ja-JP" altLang="en-US" sz="5400">
                <a:latin typeface="游明朝 Demibold" panose="02020600000000000000" charset="-128"/>
                <a:ea typeface="游明朝 Demibold" panose="02020600000000000000" charset="-128"/>
              </a:rPr>
              <a:t>此処でお願いします</a:t>
            </a:r>
            <a:endParaRPr lang="ja-JP" altLang="en-US" sz="5400"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四角形 4"/>
          <p:cNvSpPr/>
          <p:nvPr/>
        </p:nvSpPr>
        <p:spPr>
          <a:xfrm>
            <a:off x="3640455" y="7596505"/>
            <a:ext cx="2664460" cy="432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/>
          </a:p>
        </p:txBody>
      </p:sp>
      <p:sp>
        <p:nvSpPr>
          <p:cNvPr id="12" name="フッタープレースホルダ 2"/>
          <p:cNvSpPr>
            <a:spLocks noGrp="1"/>
          </p:cNvSpPr>
          <p:nvPr/>
        </p:nvSpPr>
        <p:spPr>
          <a:xfrm>
            <a:off x="2204720" y="8894445"/>
            <a:ext cx="2308225" cy="24955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05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lvl="1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685800" lvl="2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028700" lvl="3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371600" lvl="4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1714500" lvl="5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057400" lvl="6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2400300" lvl="7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2743200" lvl="8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2" name="テキストボックス 1"/>
          <p:cNvSpPr txBox="1"/>
          <p:nvPr/>
        </p:nvSpPr>
        <p:spPr>
          <a:xfrm>
            <a:off x="4653280" y="855980"/>
            <a:ext cx="1536700" cy="74314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ja-JP" altLang="en-US" sz="4400">
                <a:latin typeface="游明朝 Demibold" panose="02020600000000000000" charset="-128"/>
                <a:ea typeface="游明朝 Demibold" panose="02020600000000000000" charset="-128"/>
              </a:rPr>
              <a:t>近隣様にご迷惑が掛かりますお静かにお願い致します</a:t>
            </a:r>
            <a:endParaRPr lang="ja-JP" altLang="en-US" sz="4400"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pic>
        <p:nvPicPr>
          <p:cNvPr id="4" name="コンテンツプレースホルダ 101"/>
          <p:cNvPicPr/>
          <p:nvPr/>
        </p:nvPicPr>
        <p:blipFill>
          <a:blip r:embed="rId1"/>
          <a:stretch>
            <a:fillRect/>
          </a:stretch>
        </p:blipFill>
        <p:spPr>
          <a:xfrm>
            <a:off x="332740" y="395605"/>
            <a:ext cx="2903855" cy="35966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コンテンツプレースホルダ 101"/>
          <p:cNvPicPr/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80440" y="3563620"/>
            <a:ext cx="3769360" cy="48837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フッター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ja-JP" altLang="en-US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美味いものが ある店 / 居酒屋こころ</a:t>
            </a:r>
            <a:endParaRPr lang="ja-JP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2" name="テキストボックス 1"/>
          <p:cNvSpPr txBox="1"/>
          <p:nvPr/>
        </p:nvSpPr>
        <p:spPr>
          <a:xfrm>
            <a:off x="1268730" y="1043305"/>
            <a:ext cx="4368165" cy="74314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ja-JP" altLang="en-US" sz="7200">
                <a:latin typeface="游明朝 Demibold" panose="02020600000000000000" charset="-128"/>
                <a:ea typeface="游明朝 Demibold" panose="02020600000000000000" charset="-128"/>
              </a:rPr>
              <a:t>定休日は</a:t>
            </a:r>
            <a:endParaRPr lang="ja-JP" altLang="en-US" sz="7200">
              <a:latin typeface="游明朝 Demibold" panose="02020600000000000000" charset="-128"/>
              <a:ea typeface="游明朝 Demibold" panose="02020600000000000000" charset="-128"/>
            </a:endParaRPr>
          </a:p>
          <a:p>
            <a:r>
              <a:rPr lang="ja-JP" altLang="en-US" sz="7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</a:rPr>
              <a:t>毎週</a:t>
            </a:r>
            <a:r>
              <a:rPr lang="ja-JP" altLang="en-US" sz="7200" b="1">
                <a:solidFill>
                  <a:srgbClr val="FF0000"/>
                </a:solidFill>
                <a:latin typeface="游明朝 Demibold" panose="02020600000000000000" charset="-128"/>
                <a:ea typeface="游明朝 Demibold" panose="02020600000000000000" charset="-128"/>
              </a:rPr>
              <a:t>　月火</a:t>
            </a:r>
            <a:r>
              <a:rPr lang="ja-JP" altLang="en-US" sz="7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</a:rPr>
              <a:t>曜日</a:t>
            </a:r>
            <a:endParaRPr lang="ja-JP" altLang="en-US" sz="72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  <a:p>
            <a:endParaRPr lang="ja-JP" altLang="en-US" sz="8000">
              <a:latin typeface="游明朝 Demibold" panose="02020600000000000000" charset="-128"/>
              <a:ea typeface="游明朝 Demibold" panose="02020600000000000000" charset="-128"/>
            </a:endParaRPr>
          </a:p>
          <a:p>
            <a:r>
              <a:rPr lang="ja-JP" altLang="en-US" sz="4800">
                <a:latin typeface="游明朝 Demibold" panose="02020600000000000000" charset="-128"/>
                <a:ea typeface="游明朝 Demibold" panose="02020600000000000000" charset="-128"/>
              </a:rPr>
              <a:t>ありがとうございまし</a:t>
            </a:r>
            <a:r>
              <a:rPr lang="ja-JP" altLang="en-US" sz="4800">
                <a:latin typeface="游明朝 Demibold" panose="02020600000000000000" charset="-128"/>
                <a:ea typeface="游明朝 Demibold" panose="02020600000000000000" charset="-128"/>
              </a:rPr>
              <a:t>た</a:t>
            </a:r>
            <a:endParaRPr lang="ja-JP" altLang="en-US" sz="4800"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図形 4" descr="⑫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08195" y="6482715"/>
            <a:ext cx="2141855" cy="1606550"/>
          </a:xfrm>
          <a:prstGeom prst="rect">
            <a:avLst/>
          </a:prstGeom>
        </p:spPr>
      </p:pic>
      <p:pic>
        <p:nvPicPr>
          <p:cNvPr id="6" name="図形 5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840" y="1187450"/>
            <a:ext cx="2141855" cy="1606550"/>
          </a:xfrm>
          <a:prstGeom prst="rect">
            <a:avLst/>
          </a:prstGeom>
        </p:spPr>
      </p:pic>
      <p:pic>
        <p:nvPicPr>
          <p:cNvPr id="7" name="図形 6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20620" y="1187450"/>
            <a:ext cx="2141855" cy="1606550"/>
          </a:xfrm>
          <a:prstGeom prst="rect">
            <a:avLst/>
          </a:prstGeom>
        </p:spPr>
      </p:pic>
      <p:pic>
        <p:nvPicPr>
          <p:cNvPr id="8" name="図形 7" descr="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95495" y="1187450"/>
            <a:ext cx="2141855" cy="1606550"/>
          </a:xfrm>
          <a:prstGeom prst="rect">
            <a:avLst/>
          </a:prstGeom>
        </p:spPr>
      </p:pic>
      <p:pic>
        <p:nvPicPr>
          <p:cNvPr id="9" name="図形 8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840" y="2987675"/>
            <a:ext cx="2141855" cy="1606550"/>
          </a:xfrm>
          <a:prstGeom prst="rect">
            <a:avLst/>
          </a:prstGeom>
        </p:spPr>
      </p:pic>
      <p:pic>
        <p:nvPicPr>
          <p:cNvPr id="10" name="図形 9" descr="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6485" y="2987675"/>
            <a:ext cx="2141855" cy="1606550"/>
          </a:xfrm>
          <a:prstGeom prst="rect">
            <a:avLst/>
          </a:prstGeom>
        </p:spPr>
      </p:pic>
      <p:pic>
        <p:nvPicPr>
          <p:cNvPr id="11" name="図形 10" descr="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95495" y="2987675"/>
            <a:ext cx="2141855" cy="1606550"/>
          </a:xfrm>
          <a:prstGeom prst="rect">
            <a:avLst/>
          </a:prstGeom>
        </p:spPr>
      </p:pic>
      <p:pic>
        <p:nvPicPr>
          <p:cNvPr id="12" name="図形 11" descr="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425" y="4716145"/>
            <a:ext cx="2141855" cy="1606550"/>
          </a:xfrm>
          <a:prstGeom prst="rect">
            <a:avLst/>
          </a:prstGeom>
        </p:spPr>
      </p:pic>
      <p:pic>
        <p:nvPicPr>
          <p:cNvPr id="13" name="図形 12" descr="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6485" y="4716145"/>
            <a:ext cx="2141855" cy="1606550"/>
          </a:xfrm>
          <a:prstGeom prst="rect">
            <a:avLst/>
          </a:prstGeom>
        </p:spPr>
      </p:pic>
      <p:pic>
        <p:nvPicPr>
          <p:cNvPr id="14" name="図形 13" descr="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14545" y="4735195"/>
            <a:ext cx="2141855" cy="1606550"/>
          </a:xfrm>
          <a:prstGeom prst="rect">
            <a:avLst/>
          </a:prstGeom>
        </p:spPr>
      </p:pic>
      <p:pic>
        <p:nvPicPr>
          <p:cNvPr id="15" name="図形 14" descr="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840" y="6474460"/>
            <a:ext cx="2141855" cy="1606550"/>
          </a:xfrm>
          <a:prstGeom prst="rect">
            <a:avLst/>
          </a:prstGeom>
        </p:spPr>
      </p:pic>
      <p:pic>
        <p:nvPicPr>
          <p:cNvPr id="16" name="図形 15" descr="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4900" y="6482080"/>
            <a:ext cx="2141855" cy="1606550"/>
          </a:xfrm>
          <a:prstGeom prst="rect">
            <a:avLst/>
          </a:prstGeom>
        </p:spPr>
      </p:pic>
      <p:sp>
        <p:nvSpPr>
          <p:cNvPr id="37" name="テキストボックス 36"/>
          <p:cNvSpPr txBox="1"/>
          <p:nvPr/>
        </p:nvSpPr>
        <p:spPr>
          <a:xfrm>
            <a:off x="98425" y="467360"/>
            <a:ext cx="315341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ja-JP" altLang="en-US"/>
              <a:t>居酒屋こころ様新装完成画像</a:t>
            </a:r>
            <a:r>
              <a:rPr lang="en-US" altLang="ja-JP"/>
              <a:t>1</a:t>
            </a:r>
            <a:endParaRPr lang="en-US" altLang="ja-JP"/>
          </a:p>
        </p:txBody>
      </p:sp>
      <p:sp>
        <p:nvSpPr>
          <p:cNvPr id="3" name="楕円 2"/>
          <p:cNvSpPr/>
          <p:nvPr/>
        </p:nvSpPr>
        <p:spPr>
          <a:xfrm>
            <a:off x="188595" y="228155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18" name="テキストボックス 17"/>
          <p:cNvSpPr txBox="1"/>
          <p:nvPr/>
        </p:nvSpPr>
        <p:spPr>
          <a:xfrm>
            <a:off x="217170" y="2267585"/>
            <a:ext cx="37528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1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19" name="楕円 18"/>
          <p:cNvSpPr/>
          <p:nvPr/>
        </p:nvSpPr>
        <p:spPr>
          <a:xfrm>
            <a:off x="2493010" y="2257425"/>
            <a:ext cx="506095" cy="481330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20" name="テキストボックス 19"/>
          <p:cNvSpPr txBox="1"/>
          <p:nvPr/>
        </p:nvSpPr>
        <p:spPr>
          <a:xfrm>
            <a:off x="2560320" y="2257425"/>
            <a:ext cx="4387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2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21" name="楕円 20"/>
          <p:cNvSpPr/>
          <p:nvPr/>
        </p:nvSpPr>
        <p:spPr>
          <a:xfrm>
            <a:off x="4653280" y="229552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22" name="テキストボックス 21"/>
          <p:cNvSpPr txBox="1"/>
          <p:nvPr/>
        </p:nvSpPr>
        <p:spPr>
          <a:xfrm>
            <a:off x="4681855" y="2268220"/>
            <a:ext cx="37528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3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23" name="楕円 22"/>
          <p:cNvSpPr/>
          <p:nvPr/>
        </p:nvSpPr>
        <p:spPr>
          <a:xfrm>
            <a:off x="188595" y="4067810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24" name="テキストボックス 23"/>
          <p:cNvSpPr txBox="1"/>
          <p:nvPr/>
        </p:nvSpPr>
        <p:spPr>
          <a:xfrm>
            <a:off x="188595" y="4053840"/>
            <a:ext cx="37528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4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25" name="楕円 24"/>
          <p:cNvSpPr/>
          <p:nvPr/>
        </p:nvSpPr>
        <p:spPr>
          <a:xfrm>
            <a:off x="2392045" y="4081780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26" name="テキストボックス 25"/>
          <p:cNvSpPr txBox="1"/>
          <p:nvPr/>
        </p:nvSpPr>
        <p:spPr>
          <a:xfrm>
            <a:off x="2420620" y="4074795"/>
            <a:ext cx="37528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5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27" name="楕円 26"/>
          <p:cNvSpPr/>
          <p:nvPr/>
        </p:nvSpPr>
        <p:spPr>
          <a:xfrm>
            <a:off x="4652645" y="4081780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28" name="テキストボックス 27"/>
          <p:cNvSpPr txBox="1"/>
          <p:nvPr/>
        </p:nvSpPr>
        <p:spPr>
          <a:xfrm>
            <a:off x="4675505" y="4067810"/>
            <a:ext cx="37528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6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29" name="楕円 28"/>
          <p:cNvSpPr/>
          <p:nvPr/>
        </p:nvSpPr>
        <p:spPr>
          <a:xfrm>
            <a:off x="131445" y="580961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30" name="テキストボックス 29"/>
          <p:cNvSpPr txBox="1"/>
          <p:nvPr/>
        </p:nvSpPr>
        <p:spPr>
          <a:xfrm>
            <a:off x="160020" y="5809615"/>
            <a:ext cx="37528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7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31" name="楕円 30"/>
          <p:cNvSpPr/>
          <p:nvPr/>
        </p:nvSpPr>
        <p:spPr>
          <a:xfrm>
            <a:off x="2420620" y="5810250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32" name="テキストボックス 31"/>
          <p:cNvSpPr txBox="1"/>
          <p:nvPr/>
        </p:nvSpPr>
        <p:spPr>
          <a:xfrm>
            <a:off x="2449195" y="5801995"/>
            <a:ext cx="37528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8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33" name="楕円 32"/>
          <p:cNvSpPr/>
          <p:nvPr/>
        </p:nvSpPr>
        <p:spPr>
          <a:xfrm>
            <a:off x="4653280" y="5834380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34" name="テキストボックス 33"/>
          <p:cNvSpPr txBox="1"/>
          <p:nvPr/>
        </p:nvSpPr>
        <p:spPr>
          <a:xfrm>
            <a:off x="4683760" y="5826760"/>
            <a:ext cx="37528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9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35" name="楕円 34"/>
          <p:cNvSpPr/>
          <p:nvPr/>
        </p:nvSpPr>
        <p:spPr>
          <a:xfrm>
            <a:off x="160020" y="759650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36" name="テキストボックス 35"/>
          <p:cNvSpPr txBox="1"/>
          <p:nvPr/>
        </p:nvSpPr>
        <p:spPr>
          <a:xfrm>
            <a:off x="92710" y="758380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10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38" name="楕円 37"/>
          <p:cNvSpPr/>
          <p:nvPr/>
        </p:nvSpPr>
        <p:spPr>
          <a:xfrm>
            <a:off x="2442210" y="7576820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39" name="テキストボックス 38"/>
          <p:cNvSpPr txBox="1"/>
          <p:nvPr/>
        </p:nvSpPr>
        <p:spPr>
          <a:xfrm>
            <a:off x="2374900" y="7564120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11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40" name="楕円 39"/>
          <p:cNvSpPr/>
          <p:nvPr/>
        </p:nvSpPr>
        <p:spPr>
          <a:xfrm>
            <a:off x="4662805" y="7559040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41" name="テキストボックス 40"/>
          <p:cNvSpPr txBox="1"/>
          <p:nvPr/>
        </p:nvSpPr>
        <p:spPr>
          <a:xfrm>
            <a:off x="4595495" y="7546340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12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" name="図形 16" descr="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255" y="1187450"/>
            <a:ext cx="2141855" cy="1606550"/>
          </a:xfrm>
          <a:prstGeom prst="rect">
            <a:avLst/>
          </a:prstGeom>
        </p:spPr>
      </p:pic>
      <p:pic>
        <p:nvPicPr>
          <p:cNvPr id="18" name="図形 17" descr="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8390" y="1187450"/>
            <a:ext cx="2141855" cy="1606550"/>
          </a:xfrm>
          <a:prstGeom prst="rect">
            <a:avLst/>
          </a:prstGeom>
        </p:spPr>
      </p:pic>
      <p:pic>
        <p:nvPicPr>
          <p:cNvPr id="19" name="図形 18" descr="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1525" y="1187450"/>
            <a:ext cx="2141855" cy="1606550"/>
          </a:xfrm>
          <a:prstGeom prst="rect">
            <a:avLst/>
          </a:prstGeom>
        </p:spPr>
      </p:pic>
      <p:pic>
        <p:nvPicPr>
          <p:cNvPr id="20" name="図形 19" descr="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255" y="2915920"/>
            <a:ext cx="2141855" cy="1606550"/>
          </a:xfrm>
          <a:prstGeom prst="rect">
            <a:avLst/>
          </a:prstGeom>
        </p:spPr>
      </p:pic>
      <p:pic>
        <p:nvPicPr>
          <p:cNvPr id="21" name="図形 20" descr="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8390" y="2915920"/>
            <a:ext cx="2141855" cy="1606550"/>
          </a:xfrm>
          <a:prstGeom prst="rect">
            <a:avLst/>
          </a:prstGeom>
        </p:spPr>
      </p:pic>
      <p:pic>
        <p:nvPicPr>
          <p:cNvPr id="22" name="図形 21" descr="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1525" y="2915920"/>
            <a:ext cx="2141855" cy="1606550"/>
          </a:xfrm>
          <a:prstGeom prst="rect">
            <a:avLst/>
          </a:prstGeom>
        </p:spPr>
      </p:pic>
      <p:pic>
        <p:nvPicPr>
          <p:cNvPr id="23" name="図形 22" descr="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840" y="4644390"/>
            <a:ext cx="2141855" cy="1606550"/>
          </a:xfrm>
          <a:prstGeom prst="rect">
            <a:avLst/>
          </a:prstGeom>
        </p:spPr>
      </p:pic>
      <p:pic>
        <p:nvPicPr>
          <p:cNvPr id="24" name="図形 23" descr="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8865" y="4644390"/>
            <a:ext cx="2141855" cy="1606550"/>
          </a:xfrm>
          <a:prstGeom prst="rect">
            <a:avLst/>
          </a:prstGeom>
        </p:spPr>
      </p:pic>
      <p:pic>
        <p:nvPicPr>
          <p:cNvPr id="25" name="図形 24" descr="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0890" y="4644390"/>
            <a:ext cx="2141855" cy="1606550"/>
          </a:xfrm>
          <a:prstGeom prst="rect">
            <a:avLst/>
          </a:prstGeom>
        </p:spPr>
      </p:pic>
      <p:pic>
        <p:nvPicPr>
          <p:cNvPr id="26" name="図形 25" descr="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840" y="6372225"/>
            <a:ext cx="2141855" cy="1606550"/>
          </a:xfrm>
          <a:prstGeom prst="rect">
            <a:avLst/>
          </a:prstGeom>
        </p:spPr>
      </p:pic>
      <p:pic>
        <p:nvPicPr>
          <p:cNvPr id="27" name="図形 26" descr="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9500" y="6372860"/>
            <a:ext cx="2141855" cy="1606550"/>
          </a:xfrm>
          <a:prstGeom prst="rect">
            <a:avLst/>
          </a:prstGeom>
        </p:spPr>
      </p:pic>
      <p:pic>
        <p:nvPicPr>
          <p:cNvPr id="28" name="図形 27" descr="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1525" y="6372860"/>
            <a:ext cx="2141855" cy="1606550"/>
          </a:xfrm>
          <a:prstGeom prst="rect">
            <a:avLst/>
          </a:prstGeom>
        </p:spPr>
      </p:pic>
      <p:sp>
        <p:nvSpPr>
          <p:cNvPr id="37" name="テキストボックス 36"/>
          <p:cNvSpPr txBox="1"/>
          <p:nvPr/>
        </p:nvSpPr>
        <p:spPr>
          <a:xfrm>
            <a:off x="98425" y="467360"/>
            <a:ext cx="315341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ja-JP" altLang="en-US"/>
              <a:t>居酒屋こころ様新装完成画像</a:t>
            </a:r>
            <a:r>
              <a:rPr lang="en-US" altLang="ja-JP"/>
              <a:t>2</a:t>
            </a:r>
            <a:endParaRPr lang="en-US" altLang="ja-JP"/>
          </a:p>
        </p:txBody>
      </p:sp>
      <p:sp>
        <p:nvSpPr>
          <p:cNvPr id="35" name="楕円 34"/>
          <p:cNvSpPr/>
          <p:nvPr/>
        </p:nvSpPr>
        <p:spPr>
          <a:xfrm>
            <a:off x="202565" y="228028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36" name="テキストボックス 35"/>
          <p:cNvSpPr txBox="1"/>
          <p:nvPr/>
        </p:nvSpPr>
        <p:spPr>
          <a:xfrm>
            <a:off x="135255" y="226758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13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2" name="楕円 1"/>
          <p:cNvSpPr/>
          <p:nvPr/>
        </p:nvSpPr>
        <p:spPr>
          <a:xfrm>
            <a:off x="2425700" y="229298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3" name="テキストボックス 2"/>
          <p:cNvSpPr txBox="1"/>
          <p:nvPr/>
        </p:nvSpPr>
        <p:spPr>
          <a:xfrm>
            <a:off x="2358390" y="228028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14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4" name="楕円 3"/>
          <p:cNvSpPr/>
          <p:nvPr/>
        </p:nvSpPr>
        <p:spPr>
          <a:xfrm>
            <a:off x="4648835" y="230568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5" name="テキストボックス 4"/>
          <p:cNvSpPr txBox="1"/>
          <p:nvPr/>
        </p:nvSpPr>
        <p:spPr>
          <a:xfrm>
            <a:off x="4581525" y="229298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15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6" name="楕円 5"/>
          <p:cNvSpPr/>
          <p:nvPr/>
        </p:nvSpPr>
        <p:spPr>
          <a:xfrm>
            <a:off x="188595" y="4028440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7" name="テキストボックス 6"/>
          <p:cNvSpPr txBox="1"/>
          <p:nvPr/>
        </p:nvSpPr>
        <p:spPr>
          <a:xfrm>
            <a:off x="121285" y="4015740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16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8" name="楕円 7"/>
          <p:cNvSpPr/>
          <p:nvPr/>
        </p:nvSpPr>
        <p:spPr>
          <a:xfrm>
            <a:off x="2418715" y="4015740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9" name="テキストボックス 8"/>
          <p:cNvSpPr txBox="1"/>
          <p:nvPr/>
        </p:nvSpPr>
        <p:spPr>
          <a:xfrm>
            <a:off x="2351405" y="4003040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17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10" name="楕円 9"/>
          <p:cNvSpPr/>
          <p:nvPr/>
        </p:nvSpPr>
        <p:spPr>
          <a:xfrm>
            <a:off x="4648835" y="400875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11" name="テキストボックス 10"/>
          <p:cNvSpPr txBox="1"/>
          <p:nvPr/>
        </p:nvSpPr>
        <p:spPr>
          <a:xfrm>
            <a:off x="4581525" y="399605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18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12" name="楕円 11"/>
          <p:cNvSpPr/>
          <p:nvPr/>
        </p:nvSpPr>
        <p:spPr>
          <a:xfrm>
            <a:off x="187960" y="573722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13" name="テキストボックス 12"/>
          <p:cNvSpPr txBox="1"/>
          <p:nvPr/>
        </p:nvSpPr>
        <p:spPr>
          <a:xfrm>
            <a:off x="98425" y="572452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19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14" name="楕円 13"/>
          <p:cNvSpPr/>
          <p:nvPr/>
        </p:nvSpPr>
        <p:spPr>
          <a:xfrm>
            <a:off x="2406015" y="575119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15" name="テキストボックス 14"/>
          <p:cNvSpPr txBox="1"/>
          <p:nvPr/>
        </p:nvSpPr>
        <p:spPr>
          <a:xfrm>
            <a:off x="2353310" y="573849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20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16" name="楕円 15"/>
          <p:cNvSpPr/>
          <p:nvPr/>
        </p:nvSpPr>
        <p:spPr>
          <a:xfrm>
            <a:off x="4653915" y="574865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29" name="テキストボックス 28"/>
          <p:cNvSpPr txBox="1"/>
          <p:nvPr/>
        </p:nvSpPr>
        <p:spPr>
          <a:xfrm>
            <a:off x="4580890" y="573595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21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30" name="楕円 29"/>
          <p:cNvSpPr/>
          <p:nvPr/>
        </p:nvSpPr>
        <p:spPr>
          <a:xfrm>
            <a:off x="203200" y="747077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31" name="テキストボックス 30"/>
          <p:cNvSpPr txBox="1"/>
          <p:nvPr/>
        </p:nvSpPr>
        <p:spPr>
          <a:xfrm>
            <a:off x="113665" y="745807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22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32" name="楕円 31"/>
          <p:cNvSpPr/>
          <p:nvPr/>
        </p:nvSpPr>
        <p:spPr>
          <a:xfrm>
            <a:off x="2414270" y="7486650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33" name="テキストボックス 32"/>
          <p:cNvSpPr txBox="1"/>
          <p:nvPr/>
        </p:nvSpPr>
        <p:spPr>
          <a:xfrm>
            <a:off x="2324735" y="7473950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23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34" name="楕円 33"/>
          <p:cNvSpPr/>
          <p:nvPr/>
        </p:nvSpPr>
        <p:spPr>
          <a:xfrm>
            <a:off x="4625340" y="748601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38" name="テキストボックス 37"/>
          <p:cNvSpPr txBox="1"/>
          <p:nvPr/>
        </p:nvSpPr>
        <p:spPr>
          <a:xfrm>
            <a:off x="4535805" y="747331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24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" name="図形 29" descr="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8230" y="1193800"/>
            <a:ext cx="2141855" cy="1606550"/>
          </a:xfrm>
          <a:prstGeom prst="rect">
            <a:avLst/>
          </a:prstGeom>
        </p:spPr>
      </p:pic>
      <p:pic>
        <p:nvPicPr>
          <p:cNvPr id="31" name="図形 30" descr="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1365" y="1193800"/>
            <a:ext cx="2141855" cy="1606550"/>
          </a:xfrm>
          <a:prstGeom prst="rect">
            <a:avLst/>
          </a:prstGeom>
        </p:spPr>
      </p:pic>
      <p:pic>
        <p:nvPicPr>
          <p:cNvPr id="32" name="図形 31" descr="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730" y="2915285"/>
            <a:ext cx="2141855" cy="1606550"/>
          </a:xfrm>
          <a:prstGeom prst="rect">
            <a:avLst/>
          </a:prstGeom>
        </p:spPr>
      </p:pic>
      <p:pic>
        <p:nvPicPr>
          <p:cNvPr id="33" name="図形 32" descr="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8865" y="2916555"/>
            <a:ext cx="2141855" cy="1606550"/>
          </a:xfrm>
          <a:prstGeom prst="rect">
            <a:avLst/>
          </a:prstGeom>
        </p:spPr>
      </p:pic>
      <p:pic>
        <p:nvPicPr>
          <p:cNvPr id="34" name="図形 33" descr="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2916555"/>
            <a:ext cx="2141855" cy="1606550"/>
          </a:xfrm>
          <a:prstGeom prst="rect">
            <a:avLst/>
          </a:prstGeom>
        </p:spPr>
      </p:pic>
      <p:pic>
        <p:nvPicPr>
          <p:cNvPr id="35" name="図形 34" descr="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8505" y="4643755"/>
            <a:ext cx="5323840" cy="3993515"/>
          </a:xfrm>
          <a:prstGeom prst="rect">
            <a:avLst/>
          </a:prstGeom>
        </p:spPr>
      </p:pic>
      <p:pic>
        <p:nvPicPr>
          <p:cNvPr id="36" name="図形 35" descr="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37340" y="10425430"/>
            <a:ext cx="2141855" cy="1606550"/>
          </a:xfrm>
          <a:prstGeom prst="rect">
            <a:avLst/>
          </a:prstGeom>
        </p:spPr>
      </p:pic>
      <p:pic>
        <p:nvPicPr>
          <p:cNvPr id="37" name="コンテンツプレースホルダ 36" descr="2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6840" y="1187450"/>
            <a:ext cx="2150110" cy="1612900"/>
          </a:xfrm>
          <a:prstGeom prst="rect">
            <a:avLst/>
          </a:prstGeom>
        </p:spPr>
      </p:pic>
      <p:sp>
        <p:nvSpPr>
          <p:cNvPr id="39" name="テキストボックス 38"/>
          <p:cNvSpPr txBox="1"/>
          <p:nvPr/>
        </p:nvSpPr>
        <p:spPr>
          <a:xfrm>
            <a:off x="98425" y="467360"/>
            <a:ext cx="315341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ja-JP" altLang="en-US"/>
              <a:t>居酒屋こころ様新装完成画像</a:t>
            </a:r>
            <a:r>
              <a:rPr lang="en-US" altLang="ja-JP"/>
              <a:t>3</a:t>
            </a:r>
            <a:endParaRPr lang="en-US" altLang="ja-JP"/>
          </a:p>
        </p:txBody>
      </p:sp>
      <p:sp>
        <p:nvSpPr>
          <p:cNvPr id="12" name="楕円 11"/>
          <p:cNvSpPr/>
          <p:nvPr/>
        </p:nvSpPr>
        <p:spPr>
          <a:xfrm>
            <a:off x="188595" y="229552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13" name="テキストボックス 12"/>
          <p:cNvSpPr txBox="1"/>
          <p:nvPr/>
        </p:nvSpPr>
        <p:spPr>
          <a:xfrm>
            <a:off x="125730" y="228155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25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2" name="楕円 1"/>
          <p:cNvSpPr/>
          <p:nvPr/>
        </p:nvSpPr>
        <p:spPr>
          <a:xfrm>
            <a:off x="2411730" y="229552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3" name="テキストボックス 2"/>
          <p:cNvSpPr txBox="1"/>
          <p:nvPr/>
        </p:nvSpPr>
        <p:spPr>
          <a:xfrm>
            <a:off x="2348865" y="228155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26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4" name="楕円 3"/>
          <p:cNvSpPr/>
          <p:nvPr/>
        </p:nvSpPr>
        <p:spPr>
          <a:xfrm>
            <a:off x="4644390" y="229552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5" name="テキストボックス 4"/>
          <p:cNvSpPr txBox="1"/>
          <p:nvPr/>
        </p:nvSpPr>
        <p:spPr>
          <a:xfrm>
            <a:off x="4581525" y="228155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27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6" name="楕円 5"/>
          <p:cNvSpPr/>
          <p:nvPr/>
        </p:nvSpPr>
        <p:spPr>
          <a:xfrm>
            <a:off x="188595" y="4075430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7" name="テキストボックス 6"/>
          <p:cNvSpPr txBox="1"/>
          <p:nvPr/>
        </p:nvSpPr>
        <p:spPr>
          <a:xfrm>
            <a:off x="125730" y="4061460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28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8" name="楕円 7"/>
          <p:cNvSpPr/>
          <p:nvPr/>
        </p:nvSpPr>
        <p:spPr>
          <a:xfrm>
            <a:off x="2411730" y="401002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9" name="テキストボックス 8"/>
          <p:cNvSpPr txBox="1"/>
          <p:nvPr/>
        </p:nvSpPr>
        <p:spPr>
          <a:xfrm>
            <a:off x="2348865" y="399605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29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10" name="楕円 9"/>
          <p:cNvSpPr/>
          <p:nvPr/>
        </p:nvSpPr>
        <p:spPr>
          <a:xfrm>
            <a:off x="4643755" y="402399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11" name="テキストボックス 10"/>
          <p:cNvSpPr txBox="1"/>
          <p:nvPr/>
        </p:nvSpPr>
        <p:spPr>
          <a:xfrm>
            <a:off x="4580890" y="401002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30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sp>
        <p:nvSpPr>
          <p:cNvPr id="14" name="楕円 13"/>
          <p:cNvSpPr/>
          <p:nvPr/>
        </p:nvSpPr>
        <p:spPr>
          <a:xfrm>
            <a:off x="827405" y="8114665"/>
            <a:ext cx="432435" cy="432435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15" name="テキストボックス 14"/>
          <p:cNvSpPr txBox="1"/>
          <p:nvPr/>
        </p:nvSpPr>
        <p:spPr>
          <a:xfrm>
            <a:off x="764540" y="8100695"/>
            <a:ext cx="567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2400" b="1">
                <a:solidFill>
                  <a:schemeClr val="bg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31</a:t>
            </a:r>
            <a:endParaRPr lang="en-US" altLang="ja-JP" sz="2400" b="1">
              <a:solidFill>
                <a:schemeClr val="bg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ja-JP" altLang="en-US"/>
          </a:p>
        </p:txBody>
      </p:sp>
      <p:pic>
        <p:nvPicPr>
          <p:cNvPr id="104" name="コンテンツプレースホルダ 103"/>
          <p:cNvPicPr/>
          <p:nvPr/>
        </p:nvPicPr>
        <p:blipFill>
          <a:blip r:embed="rId1"/>
          <a:stretch>
            <a:fillRect/>
          </a:stretch>
        </p:blipFill>
        <p:spPr>
          <a:xfrm>
            <a:off x="64770" y="0"/>
            <a:ext cx="6793230" cy="91814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0" name="テキストボックス 6330"/>
          <p:cNvSpPr txBox="1"/>
          <p:nvPr/>
        </p:nvSpPr>
        <p:spPr>
          <a:xfrm>
            <a:off x="3573145" y="252095"/>
            <a:ext cx="303466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5400" b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お品書き</a:t>
            </a:r>
            <a:endParaRPr lang="ja-JP" altLang="en-US" sz="5400" b="1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cxnSp>
        <p:nvCxnSpPr>
          <p:cNvPr id="14" name="直線コネクタ 13"/>
          <p:cNvCxnSpPr/>
          <p:nvPr/>
        </p:nvCxnSpPr>
        <p:spPr>
          <a:xfrm>
            <a:off x="-1905" y="1475105"/>
            <a:ext cx="6408420" cy="0"/>
          </a:xfrm>
          <a:prstGeom prst="line">
            <a:avLst/>
          </a:prstGeom>
          <a:ln w="85725" cmpd="thinThick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68580" y="6833870"/>
            <a:ext cx="6408420" cy="0"/>
          </a:xfrm>
          <a:prstGeom prst="line">
            <a:avLst/>
          </a:prstGeom>
          <a:ln w="85725" cmpd="thinThick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コンテンツプレースホルダ 37"/>
          <p:cNvPicPr>
            <a:picLocks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020" y="1403350"/>
            <a:ext cx="6537325" cy="5796915"/>
          </a:xfrm>
          <a:prstGeom prst="rect">
            <a:avLst/>
          </a:prstGeom>
        </p:spPr>
      </p:pic>
      <p:sp>
        <p:nvSpPr>
          <p:cNvPr id="40" name="四角形 39"/>
          <p:cNvSpPr/>
          <p:nvPr/>
        </p:nvSpPr>
        <p:spPr>
          <a:xfrm>
            <a:off x="1724660" y="4211955"/>
            <a:ext cx="3312795" cy="12960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/>
          </a:p>
        </p:txBody>
      </p:sp>
      <p:sp>
        <p:nvSpPr>
          <p:cNvPr id="36" name="テキストボックス 35"/>
          <p:cNvSpPr txBox="1"/>
          <p:nvPr/>
        </p:nvSpPr>
        <p:spPr>
          <a:xfrm>
            <a:off x="1844675" y="4067810"/>
            <a:ext cx="3537585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ja-JP" altLang="en-US" sz="8800" b="1">
                <a:ln>
                  <a:solidFill>
                    <a:sysClr val="windowText" lastClr="00000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</a:rPr>
              <a:t>こころ</a:t>
            </a:r>
            <a:endParaRPr lang="ja-JP" altLang="en-US" sz="8800" b="1">
              <a:ln>
                <a:solidFill>
                  <a:sysClr val="windowText" lastClr="00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41" name="四角形 40"/>
          <p:cNvSpPr/>
          <p:nvPr/>
        </p:nvSpPr>
        <p:spPr>
          <a:xfrm>
            <a:off x="2132965" y="3300730"/>
            <a:ext cx="2807970" cy="935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/>
          </a:p>
        </p:txBody>
      </p:sp>
      <p:sp>
        <p:nvSpPr>
          <p:cNvPr id="37" name="テキストボックス 36"/>
          <p:cNvSpPr txBox="1"/>
          <p:nvPr/>
        </p:nvSpPr>
        <p:spPr>
          <a:xfrm>
            <a:off x="2419985" y="3289300"/>
            <a:ext cx="223329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ja-JP" altLang="en-US" sz="4400" b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明朝E" panose="02020800000000000000" charset="-128"/>
                <a:ea typeface="HGP明朝E" panose="02020800000000000000" charset="-128"/>
                <a:cs typeface="HGP明朝E" panose="02020800000000000000" charset="-128"/>
              </a:rPr>
              <a:t>居</a:t>
            </a:r>
            <a:r>
              <a:rPr lang="en-US" altLang="ja-JP" sz="4400" b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明朝E" panose="02020800000000000000" charset="-128"/>
                <a:ea typeface="HGP明朝E" panose="02020800000000000000" charset="-128"/>
                <a:cs typeface="HGP明朝E" panose="02020800000000000000" charset="-128"/>
              </a:rPr>
              <a:t> </a:t>
            </a:r>
            <a:r>
              <a:rPr lang="ja-JP" altLang="en-US" sz="4400" b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明朝E" panose="02020800000000000000" charset="-128"/>
                <a:ea typeface="HGP明朝E" panose="02020800000000000000" charset="-128"/>
                <a:cs typeface="HGP明朝E" panose="02020800000000000000" charset="-128"/>
              </a:rPr>
              <a:t>酒</a:t>
            </a:r>
            <a:r>
              <a:rPr lang="en-US" altLang="ja-JP" sz="4400" b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明朝E" panose="02020800000000000000" charset="-128"/>
                <a:ea typeface="HGP明朝E" panose="02020800000000000000" charset="-128"/>
                <a:cs typeface="HGP明朝E" panose="02020800000000000000" charset="-128"/>
              </a:rPr>
              <a:t> </a:t>
            </a:r>
            <a:r>
              <a:rPr lang="ja-JP" altLang="en-US" sz="4400" b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明朝E" panose="02020800000000000000" charset="-128"/>
                <a:ea typeface="HGP明朝E" panose="02020800000000000000" charset="-128"/>
                <a:cs typeface="HGP明朝E" panose="02020800000000000000" charset="-128"/>
              </a:rPr>
              <a:t>屋</a:t>
            </a:r>
            <a:endParaRPr lang="ja-JP" altLang="en-US" sz="4400" b="1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GP明朝E" panose="02020800000000000000" charset="-128"/>
              <a:ea typeface="HGP明朝E" panose="02020800000000000000" charset="-128"/>
              <a:cs typeface="HGP明朝E" panose="02020800000000000000" charset="-128"/>
            </a:endParaRPr>
          </a:p>
        </p:txBody>
      </p:sp>
      <p:pic>
        <p:nvPicPr>
          <p:cNvPr id="42" name="図形 41"/>
          <p:cNvPicPr>
            <a:picLocks noChangeAspect="1"/>
          </p:cNvPicPr>
          <p:nvPr/>
        </p:nvPicPr>
        <p:blipFill>
          <a:blip r:embed="rId3">
            <a:clrChange>
              <a:clrFrom>
                <a:srgbClr val="272121">
                  <a:alpha val="100000"/>
                </a:srgbClr>
              </a:clrFrom>
              <a:clrTo>
                <a:srgbClr val="272121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915" y="4572000"/>
            <a:ext cx="4726940" cy="3406775"/>
          </a:xfrm>
          <a:prstGeom prst="rect">
            <a:avLst/>
          </a:prstGeom>
        </p:spPr>
      </p:pic>
      <p:sp>
        <p:nvSpPr>
          <p:cNvPr id="11" name="テキストボックス 10"/>
          <p:cNvSpPr txBox="1"/>
          <p:nvPr/>
        </p:nvSpPr>
        <p:spPr>
          <a:xfrm>
            <a:off x="2132965" y="5928360"/>
            <a:ext cx="256476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ja-JP" sz="4400" b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IZAKAYA</a:t>
            </a:r>
            <a:endParaRPr lang="en-US" altLang="ja-JP" sz="4400" b="1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3" name="テキストボックス 6330"/>
          <p:cNvSpPr txBox="1"/>
          <p:nvPr/>
        </p:nvSpPr>
        <p:spPr>
          <a:xfrm>
            <a:off x="2569210" y="8244205"/>
            <a:ext cx="199707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ja-JP" sz="4000" b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MENU</a:t>
            </a:r>
            <a:endParaRPr lang="en-US" altLang="ja-JP" sz="4000" b="1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pic>
        <p:nvPicPr>
          <p:cNvPr id="29" name="コンテンツプレースホルダ 28" descr="527388656580427921"/>
          <p:cNvPicPr>
            <a:picLocks noChangeAspect="1"/>
          </p:cNvPicPr>
          <p:nvPr>
            <p:ph sz="half" idx="2"/>
          </p:nvPr>
        </p:nvPicPr>
        <p:blipFill>
          <a:blip r:embed="rId4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7305" y="6012180"/>
            <a:ext cx="1953260" cy="2748915"/>
          </a:xfrm>
          <a:prstGeom prst="rect">
            <a:avLst/>
          </a:prstGeom>
        </p:spPr>
      </p:pic>
      <p:sp>
        <p:nvSpPr>
          <p:cNvPr id="4" name="テキストボックス 6330"/>
          <p:cNvSpPr txBox="1"/>
          <p:nvPr/>
        </p:nvSpPr>
        <p:spPr>
          <a:xfrm>
            <a:off x="45720" y="7852410"/>
            <a:ext cx="1807210" cy="2139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800">
                <a:solidFill>
                  <a:schemeClr val="tx1"/>
                </a:solidFill>
                <a:latin typeface="+mj-ea"/>
                <a:ea typeface="+mj-ea"/>
                <a:cs typeface="+mj-ea"/>
              </a:rPr>
              <a:t>インスタグラムで美味しい情報掲載</a:t>
            </a:r>
            <a:r>
              <a:rPr lang="ja-JP" altLang="en-US" sz="800">
                <a:solidFill>
                  <a:schemeClr val="tx1"/>
                </a:solidFill>
                <a:latin typeface="+mj-ea"/>
                <a:ea typeface="+mj-ea"/>
                <a:cs typeface="+mj-ea"/>
              </a:rPr>
              <a:t>中</a:t>
            </a:r>
            <a:endParaRPr lang="ja-JP" altLang="en-US" sz="800">
              <a:solidFill>
                <a:schemeClr val="tx1"/>
              </a:solidFill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  <p:transition>
    <p:cover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コンテンツプレースホルダ 103"/>
          <p:cNvPicPr/>
          <p:nvPr/>
        </p:nvPicPr>
        <p:blipFill>
          <a:blip r:embed="rId1"/>
          <a:stretch>
            <a:fillRect/>
          </a:stretch>
        </p:blipFill>
        <p:spPr>
          <a:xfrm>
            <a:off x="65405" y="0"/>
            <a:ext cx="6793230" cy="92970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図形 3" descr="4957640988447214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880" y="1784350"/>
            <a:ext cx="3871595" cy="3871595"/>
          </a:xfrm>
          <a:prstGeom prst="rect">
            <a:avLst/>
          </a:prstGeom>
        </p:spPr>
      </p:pic>
      <p:pic>
        <p:nvPicPr>
          <p:cNvPr id="5" name="図形 4" descr="4957640991805276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070" y="5600065"/>
            <a:ext cx="1582420" cy="1582420"/>
          </a:xfrm>
          <a:prstGeom prst="rect">
            <a:avLst/>
          </a:prstGeom>
        </p:spPr>
      </p:pic>
      <p:pic>
        <p:nvPicPr>
          <p:cNvPr id="8" name="図形 7" descr="4957640995996959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5" y="5507990"/>
            <a:ext cx="2829560" cy="2829560"/>
          </a:xfrm>
          <a:prstGeom prst="rect">
            <a:avLst/>
          </a:prstGeom>
        </p:spPr>
      </p:pic>
      <p:pic>
        <p:nvPicPr>
          <p:cNvPr id="9" name="図形 8" descr="4957640999352404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9135" y="5652135"/>
            <a:ext cx="2296795" cy="2296795"/>
          </a:xfrm>
          <a:prstGeom prst="rect">
            <a:avLst/>
          </a:prstGeom>
        </p:spPr>
      </p:pic>
      <p:sp>
        <p:nvSpPr>
          <p:cNvPr id="29" name="テキストボックス 6330"/>
          <p:cNvSpPr txBox="1"/>
          <p:nvPr/>
        </p:nvSpPr>
        <p:spPr>
          <a:xfrm>
            <a:off x="116840" y="3022600"/>
            <a:ext cx="358775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rgbClr val="FF0000"/>
                </a:solidFill>
                <a:latin typeface="+mn-ea"/>
                <a:ea typeface="+mn-ea"/>
                <a:cs typeface="+mn-ea"/>
              </a:rPr>
              <a:t>【飲み物】</a:t>
            </a:r>
            <a:endParaRPr lang="ja-JP" altLang="en-US" sz="1600" b="1">
              <a:solidFill>
                <a:srgbClr val="FF0000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latin typeface="+mn-ea"/>
                <a:ea typeface="+mn-ea"/>
                <a:cs typeface="+mn-ea"/>
                <a:sym typeface="+mn-ea"/>
              </a:rPr>
              <a:t>生ビール　　</a:t>
            </a:r>
            <a:r>
              <a:rPr lang="en-US" altLang="ja-JP" sz="1600" b="1">
                <a:latin typeface="+mn-ea"/>
                <a:ea typeface="+mn-ea"/>
                <a:cs typeface="+mn-ea"/>
                <a:sym typeface="+mn-ea"/>
              </a:rPr>
              <a:t> </a:t>
            </a:r>
            <a:r>
              <a:rPr lang="ja-JP" altLang="en-US" sz="1600" b="1">
                <a:latin typeface="+mn-ea"/>
                <a:ea typeface="+mn-ea"/>
                <a:cs typeface="+mn-ea"/>
                <a:sym typeface="+mn-ea"/>
              </a:rPr>
              <a:t>　</a:t>
            </a:r>
            <a:r>
              <a:rPr lang="en-US" altLang="ja-JP" sz="1600" b="1">
                <a:latin typeface="+mn-ea"/>
                <a:ea typeface="+mn-ea"/>
                <a:cs typeface="+mn-ea"/>
                <a:sym typeface="+mn-ea"/>
              </a:rPr>
              <a:t>  5</a:t>
            </a:r>
            <a:r>
              <a:rPr lang="en-US" sz="1600" b="1">
                <a:latin typeface="+mn-ea"/>
                <a:ea typeface="+mn-ea"/>
                <a:cs typeface="+mn-ea"/>
                <a:sym typeface="+mn-ea"/>
              </a:rPr>
              <a:t>00</a:t>
            </a:r>
            <a:r>
              <a:rPr lang="ja-JP" altLang="en-US" sz="1600" b="1"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latin typeface="+mn-ea"/>
              <a:ea typeface="+mn-ea"/>
              <a:cs typeface="+mn-ea"/>
              <a:sym typeface="+mn-ea"/>
            </a:endParaRPr>
          </a:p>
          <a:p>
            <a:r>
              <a:rPr lang="ja-JP" altLang="en-US" sz="1600" b="1">
                <a:latin typeface="+mn-ea"/>
                <a:ea typeface="+mn-ea"/>
                <a:cs typeface="+mn-ea"/>
                <a:sym typeface="+mn-ea"/>
              </a:rPr>
              <a:t>生レモンサワー</a:t>
            </a:r>
            <a:r>
              <a:rPr lang="en-US" altLang="ja-JP" sz="1600" b="1">
                <a:latin typeface="+mn-ea"/>
                <a:ea typeface="+mn-ea"/>
                <a:cs typeface="+mn-ea"/>
                <a:sym typeface="+mn-ea"/>
              </a:rPr>
              <a:t> 600</a:t>
            </a:r>
            <a:r>
              <a:rPr lang="ja-JP" altLang="en-US" sz="1600" b="1"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latin typeface="+mn-ea"/>
              <a:ea typeface="+mn-ea"/>
              <a:cs typeface="+mn-ea"/>
              <a:sym typeface="+mn-ea"/>
            </a:endParaRPr>
          </a:p>
          <a:p>
            <a:r>
              <a:rPr lang="ja-JP" altLang="en-US" sz="1600" b="1">
                <a:latin typeface="+mn-ea"/>
                <a:ea typeface="+mn-ea"/>
                <a:cs typeface="+mn-ea"/>
                <a:sym typeface="+mn-ea"/>
              </a:rPr>
              <a:t>サワー各種　　　</a:t>
            </a:r>
            <a:r>
              <a:rPr lang="en-US" sz="1600" b="1">
                <a:latin typeface="+mn-ea"/>
                <a:ea typeface="+mn-ea"/>
                <a:cs typeface="+mn-ea"/>
                <a:sym typeface="+mn-ea"/>
              </a:rPr>
              <a:t>500</a:t>
            </a:r>
            <a:r>
              <a:rPr lang="ja-JP" altLang="en-US" sz="1600" b="1"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latin typeface="+mn-ea"/>
              <a:ea typeface="+mn-ea"/>
              <a:cs typeface="+mn-ea"/>
              <a:sym typeface="+mn-ea"/>
            </a:endParaRPr>
          </a:p>
          <a:p>
            <a:r>
              <a:rPr lang="ja-JP" altLang="en-US" sz="1600" b="1">
                <a:solidFill>
                  <a:srgbClr val="FF0000"/>
                </a:solidFill>
                <a:latin typeface="+mn-ea"/>
                <a:ea typeface="+mn-ea"/>
                <a:cs typeface="+mn-ea"/>
              </a:rPr>
              <a:t>ノンアル　　　　　</a:t>
            </a:r>
            <a:r>
              <a:rPr lang="en-US" altLang="ja-JP" sz="1600" b="1">
                <a:solidFill>
                  <a:srgbClr val="FF0000"/>
                </a:solidFill>
                <a:latin typeface="+mn-ea"/>
                <a:ea typeface="+mn-ea"/>
                <a:cs typeface="+mn-ea"/>
              </a:rPr>
              <a:t>600</a:t>
            </a:r>
            <a:r>
              <a:rPr lang="ja-JP" altLang="en-US" sz="1600" b="1">
                <a:solidFill>
                  <a:srgbClr val="FF0000"/>
                </a:solidFill>
                <a:latin typeface="+mn-ea"/>
                <a:ea typeface="+mn-ea"/>
                <a:cs typeface="+mn-ea"/>
              </a:rPr>
              <a:t>円</a:t>
            </a:r>
            <a:endParaRPr lang="ja-JP" altLang="en-US" sz="1600" b="1">
              <a:solidFill>
                <a:srgbClr val="FF0000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latin typeface="+mn-ea"/>
                <a:ea typeface="+mn-ea"/>
                <a:cs typeface="+mn-ea"/>
              </a:rPr>
              <a:t>焼酎</a:t>
            </a:r>
            <a:r>
              <a:rPr lang="en-US" altLang="ja-JP" sz="1600" b="1">
                <a:latin typeface="+mn-ea"/>
                <a:ea typeface="+mn-ea"/>
                <a:cs typeface="+mn-ea"/>
              </a:rPr>
              <a:t>(</a:t>
            </a:r>
            <a:r>
              <a:rPr lang="ja-JP" altLang="en-US" sz="1600" b="1">
                <a:latin typeface="+mn-ea"/>
                <a:ea typeface="+mn-ea"/>
                <a:cs typeface="+mn-ea"/>
              </a:rPr>
              <a:t>ボトル）　</a:t>
            </a:r>
            <a:r>
              <a:rPr lang="en-US" altLang="ja-JP" sz="1600" b="1">
                <a:latin typeface="+mn-ea"/>
                <a:ea typeface="+mn-ea"/>
                <a:cs typeface="+mn-ea"/>
              </a:rPr>
              <a:t> 2500</a:t>
            </a:r>
            <a:r>
              <a:rPr lang="ja-JP" altLang="en-US" sz="1600" b="1">
                <a:latin typeface="+mn-ea"/>
                <a:ea typeface="+mn-ea"/>
                <a:cs typeface="+mn-ea"/>
              </a:rPr>
              <a:t>円</a:t>
            </a:r>
            <a:endParaRPr lang="ja-JP" altLang="en-US" sz="1600" b="1"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latin typeface="+mn-ea"/>
                <a:ea typeface="+mn-ea"/>
                <a:cs typeface="+mn-ea"/>
              </a:rPr>
              <a:t>ふぐひれ酒　　　</a:t>
            </a:r>
            <a:r>
              <a:rPr lang="en-US" altLang="ja-JP" sz="1600" b="1">
                <a:latin typeface="+mn-ea"/>
                <a:ea typeface="+mn-ea"/>
                <a:cs typeface="+mn-ea"/>
              </a:rPr>
              <a:t>800</a:t>
            </a:r>
            <a:r>
              <a:rPr lang="ja-JP" altLang="en-US" sz="1600" b="1">
                <a:latin typeface="+mn-ea"/>
                <a:ea typeface="+mn-ea"/>
                <a:cs typeface="+mn-ea"/>
              </a:rPr>
              <a:t>円</a:t>
            </a:r>
            <a:endParaRPr lang="ja-JP" altLang="en-US" sz="1600" b="1"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latin typeface="+mn-ea"/>
                <a:ea typeface="+mn-ea"/>
                <a:cs typeface="+mn-ea"/>
              </a:rPr>
              <a:t>マッコリ</a:t>
            </a:r>
            <a:r>
              <a:rPr lang="en-US" altLang="ja-JP" sz="1600" b="1">
                <a:latin typeface="+mn-ea"/>
                <a:ea typeface="+mn-ea"/>
                <a:cs typeface="+mn-ea"/>
              </a:rPr>
              <a:t>/</a:t>
            </a:r>
            <a:r>
              <a:rPr lang="ja-JP" altLang="en-US" sz="1600" b="1">
                <a:latin typeface="+mn-ea"/>
                <a:ea typeface="+mn-ea"/>
                <a:cs typeface="+mn-ea"/>
              </a:rPr>
              <a:t>日本酒</a:t>
            </a:r>
            <a:r>
              <a:rPr lang="en-US" altLang="ja-JP" sz="1600" b="1">
                <a:latin typeface="+mn-ea"/>
                <a:ea typeface="+mn-ea"/>
                <a:cs typeface="+mn-ea"/>
              </a:rPr>
              <a:t>/</a:t>
            </a:r>
            <a:r>
              <a:rPr lang="ja-JP" altLang="en-US" sz="1600" b="1">
                <a:latin typeface="+mn-ea"/>
                <a:ea typeface="+mn-ea"/>
                <a:cs typeface="+mn-ea"/>
              </a:rPr>
              <a:t>熱燗</a:t>
            </a:r>
            <a:r>
              <a:rPr lang="en-US" altLang="ja-JP" sz="1600" b="1">
                <a:latin typeface="+mn-ea"/>
                <a:ea typeface="+mn-ea"/>
                <a:cs typeface="+mn-ea"/>
              </a:rPr>
              <a:t>/</a:t>
            </a:r>
            <a:r>
              <a:rPr lang="ja-JP" altLang="en-US" sz="1600" b="1">
                <a:latin typeface="+mn-ea"/>
                <a:ea typeface="+mn-ea"/>
                <a:cs typeface="+mn-ea"/>
              </a:rPr>
              <a:t>ウイスキー</a:t>
            </a:r>
            <a:endParaRPr lang="en-US" altLang="ja-JP" sz="1600" b="1"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latin typeface="+mn-ea"/>
                <a:ea typeface="+mn-ea"/>
                <a:cs typeface="+mn-ea"/>
              </a:rPr>
              <a:t>ソフトドリンク各種あります</a:t>
            </a:r>
            <a:endParaRPr lang="ja-JP" altLang="en-US" sz="1600" b="1">
              <a:latin typeface="+mn-ea"/>
              <a:ea typeface="+mn-ea"/>
              <a:cs typeface="+mn-ea"/>
            </a:endParaRPr>
          </a:p>
        </p:txBody>
      </p:sp>
      <p:sp>
        <p:nvSpPr>
          <p:cNvPr id="20" name="テキストボックス 6330"/>
          <p:cNvSpPr txBox="1"/>
          <p:nvPr/>
        </p:nvSpPr>
        <p:spPr>
          <a:xfrm>
            <a:off x="908685" y="251460"/>
            <a:ext cx="533781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r>
              <a:rPr lang="ja-JP" altLang="en-US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当店のおすすめ</a:t>
            </a:r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endParaRPr lang="ja-JP" altLang="en-US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ＭＳ Ｐゴシック" panose="020B0600070205080204" pitchFamily="50" charset="-128"/>
              <a:sym typeface="+mn-ea"/>
            </a:endParaRPr>
          </a:p>
        </p:txBody>
      </p:sp>
      <p:sp>
        <p:nvSpPr>
          <p:cNvPr id="26" name="テキストボックス 6330"/>
          <p:cNvSpPr txBox="1"/>
          <p:nvPr/>
        </p:nvSpPr>
        <p:spPr>
          <a:xfrm>
            <a:off x="765175" y="1298575"/>
            <a:ext cx="266382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飲み物は何にしますか</a:t>
            </a:r>
            <a:endParaRPr lang="ja-JP" altLang="en-US" sz="1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sp>
        <p:nvSpPr>
          <p:cNvPr id="6" name="テキストボックス 6330"/>
          <p:cNvSpPr txBox="1"/>
          <p:nvPr/>
        </p:nvSpPr>
        <p:spPr>
          <a:xfrm>
            <a:off x="80010" y="1883410"/>
            <a:ext cx="212280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ja-JP" sz="1600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</a:rPr>
              <a:t>※</a:t>
            </a:r>
            <a:r>
              <a:rPr lang="ja-JP" altLang="en-US" sz="1600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</a:rPr>
              <a:t>お通し</a:t>
            </a:r>
            <a:r>
              <a:rPr lang="en-US" altLang="ja-JP" sz="1600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</a:rPr>
              <a:t>500</a:t>
            </a:r>
            <a:r>
              <a:rPr lang="ja-JP" altLang="en-US" sz="1600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</a:rPr>
              <a:t>円（</a:t>
            </a:r>
            <a:r>
              <a:rPr lang="en-US" altLang="ja-JP" sz="1600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</a:rPr>
              <a:t>1</a:t>
            </a:r>
            <a:r>
              <a:rPr lang="ja-JP" altLang="en-US" sz="1600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</a:rPr>
              <a:t>品</a:t>
            </a:r>
            <a:r>
              <a:rPr lang="ja-JP" altLang="en-US" sz="1600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</a:rPr>
              <a:t>）</a:t>
            </a:r>
            <a:endParaRPr lang="ja-JP" altLang="en-US" sz="1600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pic>
        <p:nvPicPr>
          <p:cNvPr id="3" name="図形 2" descr="49576410069047740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7985" y="7197090"/>
            <a:ext cx="1627505" cy="1627505"/>
          </a:xfrm>
          <a:prstGeom prst="rect">
            <a:avLst/>
          </a:prstGeom>
        </p:spPr>
      </p:pic>
      <p:sp>
        <p:nvSpPr>
          <p:cNvPr id="7" name="テキストボックス 6330"/>
          <p:cNvSpPr txBox="1"/>
          <p:nvPr/>
        </p:nvSpPr>
        <p:spPr>
          <a:xfrm>
            <a:off x="3717290" y="1351280"/>
            <a:ext cx="2663825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000">
                <a:solidFill>
                  <a:schemeClr val="tx1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游明朝 Demibold" panose="02020600000000000000" charset="-128"/>
              </a:rPr>
              <a:t>今日もお疲れ</a:t>
            </a:r>
            <a:r>
              <a:rPr lang="ja-JP" altLang="en-US" sz="2000">
                <a:solidFill>
                  <a:schemeClr val="tx1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游明朝 Demibold" panose="02020600000000000000" charset="-128"/>
              </a:rPr>
              <a:t>生でした</a:t>
            </a:r>
            <a:endParaRPr lang="ja-JP" altLang="en-US" sz="2000">
              <a:solidFill>
                <a:schemeClr val="tx1"/>
              </a:solidFill>
              <a:latin typeface="HGP創英角ｺﾞｼｯｸUB" panose="020B0A00000000000000" charset="-128"/>
              <a:ea typeface="HGP創英角ｺﾞｼｯｸUB" panose="020B0A00000000000000" charset="-128"/>
              <a:cs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" name="タイトル 3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ja-JP" altLang="en-US"/>
          </a:p>
        </p:txBody>
      </p:sp>
      <p:pic>
        <p:nvPicPr>
          <p:cNvPr id="4" name="コンテンツプレースホルダ 103"/>
          <p:cNvPicPr/>
          <p:nvPr/>
        </p:nvPicPr>
        <p:blipFill>
          <a:blip r:embed="rId1"/>
          <a:stretch>
            <a:fillRect/>
          </a:stretch>
        </p:blipFill>
        <p:spPr>
          <a:xfrm>
            <a:off x="64770" y="-76835"/>
            <a:ext cx="6793230" cy="92970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6" name="テキストボックス 6330"/>
          <p:cNvSpPr txBox="1"/>
          <p:nvPr/>
        </p:nvSpPr>
        <p:spPr>
          <a:xfrm>
            <a:off x="157480" y="1223645"/>
            <a:ext cx="2962910" cy="255333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【お刺身】・・ハーフサイズは半額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本マグロ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     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１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000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円～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(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赤身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）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各種お刺身は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600</a:t>
            </a:r>
            <a:r>
              <a:rPr lang="ja-JP" altLang="en-US" sz="1600" b="1">
                <a:latin typeface="+mn-ea"/>
                <a:ea typeface="+mn-ea"/>
                <a:cs typeface="+mn-ea"/>
                <a:sym typeface="+mn-ea"/>
              </a:rPr>
              <a:t>円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～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アオリイカ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サーモン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カンパチ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  <a:sym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〆サバ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赤エビ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なめろう　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ご相談（おまかせ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盛合せなど）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11267" name="テキストボックス 6330"/>
          <p:cNvSpPr txBox="1"/>
          <p:nvPr/>
        </p:nvSpPr>
        <p:spPr>
          <a:xfrm>
            <a:off x="4517390" y="5357495"/>
            <a:ext cx="227139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【一品物】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冷ややっこ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 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　</a:t>
            </a:r>
            <a:r>
              <a:rPr 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300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  <a:sym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だし巻き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卵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   </a:t>
            </a:r>
            <a:r>
              <a:rPr 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500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  <a:sym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まぐろ山かけ　　</a:t>
            </a:r>
            <a:r>
              <a:rPr lang="en-US" altLang="ja-JP" sz="1600" b="1">
                <a:latin typeface="+mn-ea"/>
                <a:ea typeface="+mn-ea"/>
                <a:cs typeface="+mn-ea"/>
                <a:sym typeface="+mn-ea"/>
              </a:rPr>
              <a:t> </a:t>
            </a:r>
            <a:r>
              <a:rPr lang="en-US" sz="1600" b="1">
                <a:latin typeface="+mn-ea"/>
                <a:ea typeface="+mn-ea"/>
                <a:cs typeface="+mn-ea"/>
                <a:sym typeface="+mn-ea"/>
              </a:rPr>
              <a:t>500</a:t>
            </a:r>
            <a:r>
              <a:rPr lang="ja-JP" altLang="en-US" sz="1600" b="1">
                <a:latin typeface="+mn-ea"/>
                <a:ea typeface="+mn-ea"/>
                <a:cs typeface="+mn-ea"/>
                <a:sym typeface="+mn-ea"/>
              </a:rPr>
              <a:t>円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　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　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11268" name="テキストボックス 6330"/>
          <p:cNvSpPr txBox="1"/>
          <p:nvPr/>
        </p:nvSpPr>
        <p:spPr>
          <a:xfrm>
            <a:off x="658495" y="53340"/>
            <a:ext cx="5958205" cy="1076325"/>
          </a:xfrm>
          <a:prstGeom prst="rect">
            <a:avLst/>
          </a:prstGeom>
          <a:noFill/>
          <a:ln w="9525">
            <a:noFill/>
          </a:ln>
          <a:effectLst>
            <a:glow rad="635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anchor="t" anchorCtr="0">
            <a:spAutoFit/>
          </a:bodyPr>
          <a:p>
            <a:r>
              <a:rPr lang="ja-JP" altLang="en-US" sz="320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</a:rPr>
              <a:t>ここでしか</a:t>
            </a:r>
            <a:r>
              <a:rPr lang="ja-JP" altLang="en-US" sz="320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</a:rPr>
              <a:t>味わえない旨さ！</a:t>
            </a:r>
            <a:endParaRPr lang="ja-JP" altLang="en-US" sz="320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游明朝 Demibold" panose="02020600000000000000" charset="-128"/>
              <a:ea typeface="游明朝 Demibold" panose="02020600000000000000" charset="-128"/>
            </a:endParaRPr>
          </a:p>
          <a:p>
            <a:r>
              <a:rPr lang="ja-JP" altLang="en-US" sz="320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</a:rPr>
              <a:t>【本マグロ入荷しました】</a:t>
            </a:r>
            <a:endParaRPr lang="ja-JP" altLang="en-US" sz="320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12" name="テキストボックス 6330"/>
          <p:cNvSpPr txBox="1"/>
          <p:nvPr/>
        </p:nvSpPr>
        <p:spPr>
          <a:xfrm>
            <a:off x="157480" y="3943350"/>
            <a:ext cx="3042285" cy="13220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【焼き肉】・・・要予約お願いします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和牛タタキ　　　　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10</a:t>
            </a:r>
            <a:r>
              <a:rPr 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はらみ焼肉（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MIX)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 7</a:t>
            </a:r>
            <a:r>
              <a:rPr 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スタミナ焼肉</a:t>
            </a:r>
            <a:r>
              <a:rPr lang="ja-JP" altLang="en-US" sz="1600" b="1">
                <a:latin typeface="+mn-ea"/>
                <a:ea typeface="+mn-ea"/>
                <a:cs typeface="+mn-ea"/>
                <a:sym typeface="+mn-ea"/>
              </a:rPr>
              <a:t>（</a:t>
            </a:r>
            <a:r>
              <a:rPr lang="en-US" altLang="ja-JP" sz="1600" b="1">
                <a:latin typeface="+mn-ea"/>
                <a:ea typeface="+mn-ea"/>
                <a:cs typeface="+mn-ea"/>
                <a:sym typeface="+mn-ea"/>
              </a:rPr>
              <a:t>MIX)</a:t>
            </a:r>
            <a:r>
              <a:rPr lang="ja-JP" altLang="en-US" sz="1600" b="1">
                <a:latin typeface="+mn-ea"/>
                <a:ea typeface="+mn-ea"/>
                <a:cs typeface="+mn-ea"/>
                <a:sym typeface="+mn-ea"/>
              </a:rPr>
              <a:t>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  7</a:t>
            </a:r>
            <a:r>
              <a:rPr 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ジンギスカン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 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  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　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7</a:t>
            </a:r>
            <a:r>
              <a:rPr 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円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　　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19" name="テキストボックス 6330"/>
          <p:cNvSpPr txBox="1"/>
          <p:nvPr/>
        </p:nvSpPr>
        <p:spPr>
          <a:xfrm>
            <a:off x="124460" y="5624195"/>
            <a:ext cx="313245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【ごはん・汁物】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おにぎり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 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3</a:t>
            </a:r>
            <a:r>
              <a:rPr 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  <a:sym typeface="+mn-ea"/>
            </a:endParaRPr>
          </a:p>
          <a:p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(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鮭・すじこ・梅・きくらげ海苔）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昆布うどん・</a:t>
            </a:r>
            <a:r>
              <a:rPr lang="ja-JP" altLang="en-US" sz="1600" b="1">
                <a:latin typeface="+mn-ea"/>
                <a:ea typeface="+mn-ea"/>
                <a:cs typeface="+mn-ea"/>
                <a:sym typeface="+mn-ea"/>
              </a:rPr>
              <a:t>そば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 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 </a:t>
            </a:r>
            <a:r>
              <a:rPr 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500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21" name="図形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745" y="4716145"/>
            <a:ext cx="1737360" cy="1304290"/>
          </a:xfrm>
          <a:prstGeom prst="rect">
            <a:avLst/>
          </a:prstGeom>
        </p:spPr>
      </p:pic>
      <p:pic>
        <p:nvPicPr>
          <p:cNvPr id="26" name="図形 25" descr="IMG_34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85" y="6700520"/>
            <a:ext cx="2569845" cy="1931670"/>
          </a:xfrm>
          <a:prstGeom prst="rect">
            <a:avLst/>
          </a:prstGeom>
        </p:spPr>
      </p:pic>
      <p:pic>
        <p:nvPicPr>
          <p:cNvPr id="28" name="図形 27" descr="IMG_34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1930" y="6434455"/>
            <a:ext cx="1839595" cy="1382395"/>
          </a:xfrm>
          <a:prstGeom prst="rect">
            <a:avLst/>
          </a:prstGeom>
        </p:spPr>
      </p:pic>
      <p:pic>
        <p:nvPicPr>
          <p:cNvPr id="14" name="図形 13" descr="IMG_34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9765" y="3996055"/>
            <a:ext cx="1119505" cy="840740"/>
          </a:xfrm>
          <a:prstGeom prst="rect">
            <a:avLst/>
          </a:prstGeom>
        </p:spPr>
      </p:pic>
      <p:sp>
        <p:nvSpPr>
          <p:cNvPr id="31" name="テキストボックス 6330"/>
          <p:cNvSpPr txBox="1"/>
          <p:nvPr/>
        </p:nvSpPr>
        <p:spPr>
          <a:xfrm>
            <a:off x="3289935" y="8460105"/>
            <a:ext cx="332676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◇　四季折々の山菜あります。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 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品切れの場合はご容赦ください。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16" name="テキストボックス 6330"/>
          <p:cNvSpPr txBox="1"/>
          <p:nvPr/>
        </p:nvSpPr>
        <p:spPr>
          <a:xfrm>
            <a:off x="2708910" y="5647690"/>
            <a:ext cx="105219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</a:rPr>
              <a:t>こぶくろ　　　　　　</a:t>
            </a:r>
            <a:endParaRPr lang="ja-JP" altLang="en-US" sz="1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17" name="テキストボックス 6330"/>
          <p:cNvSpPr txBox="1"/>
          <p:nvPr/>
        </p:nvSpPr>
        <p:spPr>
          <a:xfrm>
            <a:off x="3238500" y="4030345"/>
            <a:ext cx="79756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</a:rPr>
              <a:t>焼肉　　　　　　</a:t>
            </a:r>
            <a:endParaRPr lang="ja-JP" altLang="en-US" sz="1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18" name="テキストボックス 6330"/>
          <p:cNvSpPr txBox="1"/>
          <p:nvPr/>
        </p:nvSpPr>
        <p:spPr>
          <a:xfrm>
            <a:off x="332740" y="6732270"/>
            <a:ext cx="127825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</a:rPr>
              <a:t>おにぎり　　　　　　</a:t>
            </a:r>
            <a:endParaRPr lang="ja-JP" altLang="en-US" sz="1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33" name="テキストボックス 6330"/>
          <p:cNvSpPr txBox="1"/>
          <p:nvPr/>
        </p:nvSpPr>
        <p:spPr>
          <a:xfrm>
            <a:off x="2865755" y="7462520"/>
            <a:ext cx="139065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</a:rPr>
              <a:t>昆布うどん　　　　　　</a:t>
            </a:r>
            <a:endParaRPr lang="ja-JP" altLang="en-US" sz="1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38" name="テキストボックス 6330"/>
          <p:cNvSpPr txBox="1"/>
          <p:nvPr/>
        </p:nvSpPr>
        <p:spPr>
          <a:xfrm>
            <a:off x="3256915" y="6043930"/>
            <a:ext cx="1139190" cy="2139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ja-JP" sz="8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※</a:t>
            </a:r>
            <a:r>
              <a:rPr lang="ja-JP" altLang="en-US" sz="8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画像はイメージです</a:t>
            </a:r>
            <a:endParaRPr lang="ja-JP" altLang="en-US" sz="800">
              <a:solidFill>
                <a:schemeClr val="tx1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6" name="図形 5" descr="7fd9fb128a3689ae277e324da74bb1d5 (1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7995" y="2073910"/>
            <a:ext cx="1804035" cy="1353185"/>
          </a:xfrm>
          <a:prstGeom prst="rect">
            <a:avLst/>
          </a:prstGeom>
        </p:spPr>
      </p:pic>
      <p:sp>
        <p:nvSpPr>
          <p:cNvPr id="23" name="テキストボックス 6330"/>
          <p:cNvSpPr txBox="1"/>
          <p:nvPr/>
        </p:nvSpPr>
        <p:spPr>
          <a:xfrm>
            <a:off x="1790065" y="2843530"/>
            <a:ext cx="164909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</a:rPr>
              <a:t>まぐろ・真つぶ</a:t>
            </a:r>
            <a:endParaRPr lang="ja-JP" altLang="en-US" sz="1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  <a:p>
            <a:r>
              <a:rPr lang="ja-JP" altLang="en-US" sz="1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</a:rPr>
              <a:t>　　　二点盛　　　　　　</a:t>
            </a:r>
            <a:endParaRPr lang="ja-JP" altLang="en-US" sz="1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8" name="テキストボックス 6330"/>
          <p:cNvSpPr txBox="1"/>
          <p:nvPr/>
        </p:nvSpPr>
        <p:spPr>
          <a:xfrm>
            <a:off x="2882900" y="8084820"/>
            <a:ext cx="387540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※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各種定食はプラス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200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円（ごはん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+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味噌汁）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11269" name="テキストボックス 6330"/>
          <p:cNvSpPr txBox="1"/>
          <p:nvPr/>
        </p:nvSpPr>
        <p:spPr>
          <a:xfrm>
            <a:off x="4036060" y="1153795"/>
            <a:ext cx="2789555" cy="25533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【揚げ物・焼き物】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美唄ザンギ　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 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  600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銀だら　　　　　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   700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円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～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  <a:sym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サーモン　　　　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  700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やまめ（唐揚げ）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 700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  <a:sym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めざし（２本）　　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  300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ポテトフライ　　　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 5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  <a:sym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ちょこっとピザ（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1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枚）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 200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にんにく素揚げ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   300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ぶた串（２本）　　　　</a:t>
            </a:r>
            <a:r>
              <a:rPr lang="en-US" altLang="ja-JP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 300</a:t>
            </a:r>
            <a:r>
              <a:rPr lang="ja-JP" altLang="en-US" sz="1600" b="1">
                <a:solidFill>
                  <a:schemeClr val="tx1"/>
                </a:solidFill>
                <a:latin typeface="+mn-ea"/>
                <a:ea typeface="+mn-ea"/>
                <a:cs typeface="+mn-ea"/>
              </a:rPr>
              <a:t>円</a:t>
            </a:r>
            <a:endParaRPr lang="ja-JP" altLang="en-US" sz="1600" b="1">
              <a:solidFill>
                <a:schemeClr val="tx1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15" name="図形 14" descr="IMG_444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2020" y="6405245"/>
            <a:ext cx="2026285" cy="1520190"/>
          </a:xfrm>
          <a:prstGeom prst="rect">
            <a:avLst/>
          </a:prstGeom>
        </p:spPr>
      </p:pic>
      <p:sp>
        <p:nvSpPr>
          <p:cNvPr id="25" name="テキストボックス 6330"/>
          <p:cNvSpPr txBox="1"/>
          <p:nvPr/>
        </p:nvSpPr>
        <p:spPr>
          <a:xfrm flipH="1">
            <a:off x="5085080" y="7595235"/>
            <a:ext cx="16452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だし巻きたまご　　　　　　　　　　　　　　　　　　　　　　　　　　　　　</a:t>
            </a:r>
            <a:endParaRPr lang="ja-JP" altLang="en-US" sz="1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sym typeface="+mn-ea"/>
            </a:endParaRPr>
          </a:p>
        </p:txBody>
      </p:sp>
      <p:pic>
        <p:nvPicPr>
          <p:cNvPr id="30" name="コンテンツプレースホルダ 29" descr="IMG_4450"/>
          <p:cNvPicPr>
            <a:picLocks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4653280" y="3731260"/>
            <a:ext cx="1999615" cy="1499870"/>
          </a:xfrm>
          <a:prstGeom prst="rect">
            <a:avLst/>
          </a:prstGeom>
        </p:spPr>
      </p:pic>
      <p:sp>
        <p:nvSpPr>
          <p:cNvPr id="32" name="テキストボックス 6330"/>
          <p:cNvSpPr txBox="1"/>
          <p:nvPr/>
        </p:nvSpPr>
        <p:spPr>
          <a:xfrm>
            <a:off x="4725670" y="4819015"/>
            <a:ext cx="97790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1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</a:rPr>
              <a:t>ぶた櫛　　　　　　</a:t>
            </a:r>
            <a:endParaRPr lang="ja-JP" altLang="en-US" sz="1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コンテンツプレースホルダ 103"/>
          <p:cNvPicPr/>
          <p:nvPr/>
        </p:nvPicPr>
        <p:blipFill>
          <a:blip r:embed="rId1"/>
          <a:stretch>
            <a:fillRect/>
          </a:stretch>
        </p:blipFill>
        <p:spPr>
          <a:xfrm>
            <a:off x="64770" y="-76835"/>
            <a:ext cx="6793230" cy="9220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3" name="テキストボックス 6330"/>
          <p:cNvSpPr txBox="1"/>
          <p:nvPr/>
        </p:nvSpPr>
        <p:spPr>
          <a:xfrm>
            <a:off x="332740" y="107315"/>
            <a:ext cx="538861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4400" b="1" u="sng">
                <a:solidFill>
                  <a:schemeClr val="tx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今日</a:t>
            </a:r>
            <a:r>
              <a:rPr lang="ja-JP" altLang="en-US" sz="4400" u="sng">
                <a:solidFill>
                  <a:schemeClr val="tx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もありがとう</a:t>
            </a:r>
            <a:r>
              <a:rPr lang="ja-JP" altLang="en-US" sz="4400" b="1" u="sng">
                <a:solidFill>
                  <a:schemeClr val="tx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！</a:t>
            </a:r>
            <a:endParaRPr lang="ja-JP" altLang="en-US" sz="4400" b="1" u="sng">
              <a:solidFill>
                <a:schemeClr val="tx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pic>
        <p:nvPicPr>
          <p:cNvPr id="7169" name="コンテンツプレースホルダ 4" descr="IMG_20231020133755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68" y="2771458"/>
            <a:ext cx="5967412" cy="3797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テキストボックス 6330"/>
          <p:cNvSpPr txBox="1"/>
          <p:nvPr/>
        </p:nvSpPr>
        <p:spPr>
          <a:xfrm>
            <a:off x="692468" y="2771775"/>
            <a:ext cx="57118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ja-JP" sz="2400" b="1">
                <a:solidFill>
                  <a:schemeClr val="tx1"/>
                </a:solidFill>
                <a:latin typeface="HGS行書体" panose="03000700000000000000" charset="-128"/>
                <a:ea typeface="HGS行書体" panose="03000700000000000000" charset="-128"/>
              </a:rPr>
              <a:t>↓</a:t>
            </a:r>
            <a:r>
              <a:rPr lang="ja-JP" altLang="en-US" sz="2400" b="1">
                <a:solidFill>
                  <a:schemeClr val="tx1"/>
                </a:solidFill>
                <a:latin typeface="HGS行書体" panose="03000700000000000000" charset="-128"/>
                <a:ea typeface="HGS行書体" panose="03000700000000000000" charset="-128"/>
              </a:rPr>
              <a:t>昔の美唄市街どこかわかりますか？</a:t>
            </a:r>
            <a:endParaRPr lang="ja-JP" altLang="en-US" sz="2400" b="1">
              <a:solidFill>
                <a:schemeClr val="tx1"/>
              </a:solidFill>
              <a:latin typeface="HGS行書体" panose="03000700000000000000" charset="-128"/>
              <a:ea typeface="HGS行書体" panose="03000700000000000000" charset="-128"/>
            </a:endParaRPr>
          </a:p>
        </p:txBody>
      </p:sp>
      <p:sp>
        <p:nvSpPr>
          <p:cNvPr id="2" name="テキストボックス 6330"/>
          <p:cNvSpPr txBox="1"/>
          <p:nvPr/>
        </p:nvSpPr>
        <p:spPr>
          <a:xfrm>
            <a:off x="1052830" y="971550"/>
            <a:ext cx="470662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4400" u="sng">
                <a:solidFill>
                  <a:schemeClr val="tx1"/>
                </a:solidFill>
                <a:latin typeface="HGP創英角ｺﾞｼｯｸUB" panose="020B0A00000000000000" charset="-128"/>
                <a:ea typeface="HGP創英角ｺﾞｼｯｸUB" panose="020B0A00000000000000" charset="-128"/>
              </a:rPr>
              <a:t>ご縁に感謝です！</a:t>
            </a:r>
            <a:endParaRPr lang="ja-JP" altLang="en-US" sz="4400" u="sng">
              <a:solidFill>
                <a:schemeClr val="tx1"/>
              </a:solidFill>
              <a:latin typeface="HGP創英角ｺﾞｼｯｸUB" panose="020B0A00000000000000" charset="-128"/>
              <a:ea typeface="HGP創英角ｺﾞｼｯｸUB" panose="020B0A00000000000000" charset="-128"/>
            </a:endParaRPr>
          </a:p>
        </p:txBody>
      </p:sp>
      <p:pic>
        <p:nvPicPr>
          <p:cNvPr id="101" name="図形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3429000" y="4572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図形 101"/>
          <p:cNvPicPr/>
          <p:nvPr/>
        </p:nvPicPr>
        <p:blipFill>
          <a:blip r:embed="rId4"/>
          <a:stretch>
            <a:fillRect/>
          </a:stretch>
        </p:blipFill>
        <p:spPr>
          <a:xfrm>
            <a:off x="3429000" y="4572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図形 102"/>
          <p:cNvPicPr/>
          <p:nvPr/>
        </p:nvPicPr>
        <p:blipFill>
          <a:blip r:embed="rId5"/>
          <a:stretch>
            <a:fillRect/>
          </a:stretch>
        </p:blipFill>
        <p:spPr>
          <a:xfrm>
            <a:off x="3429000" y="4572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図形 104"/>
          <p:cNvPicPr/>
          <p:nvPr/>
        </p:nvPicPr>
        <p:blipFill>
          <a:blip r:embed="rId6"/>
          <a:stretch>
            <a:fillRect/>
          </a:stretch>
        </p:blipFill>
        <p:spPr>
          <a:xfrm>
            <a:off x="3429000" y="4572000"/>
            <a:ext cx="0" cy="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テキストボックス 6330"/>
          <p:cNvSpPr txBox="1"/>
          <p:nvPr/>
        </p:nvSpPr>
        <p:spPr>
          <a:xfrm>
            <a:off x="620395" y="2114550"/>
            <a:ext cx="48895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400">
                <a:solidFill>
                  <a:srgbClr val="FF0000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ご来店スタンプ集めて</a:t>
            </a:r>
            <a:r>
              <a:rPr lang="en-US" altLang="ja-JP" sz="2400">
                <a:solidFill>
                  <a:srgbClr val="FF0000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500</a:t>
            </a:r>
            <a:r>
              <a:rPr lang="ja-JP" altLang="en-US" sz="2400">
                <a:solidFill>
                  <a:srgbClr val="FF0000"/>
                </a:solidFill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円割引！</a:t>
            </a:r>
            <a:endParaRPr lang="ja-JP" altLang="en-US" sz="2400">
              <a:solidFill>
                <a:srgbClr val="FF0000"/>
              </a:solidFill>
              <a:latin typeface="HGP創英角ｺﾞｼｯｸUB" panose="020B0A00000000000000" charset="-128"/>
              <a:ea typeface="HGP創英角ｺﾞｼｯｸUB" panose="020B0A00000000000000" charset="-128"/>
              <a:cs typeface="HGP創英角ｺﾞｼｯｸUB" panose="020B0A00000000000000" charset="-128"/>
            </a:endParaRPr>
          </a:p>
        </p:txBody>
      </p:sp>
      <p:cxnSp>
        <p:nvCxnSpPr>
          <p:cNvPr id="14" name="直線コネクタ 13"/>
          <p:cNvCxnSpPr/>
          <p:nvPr/>
        </p:nvCxnSpPr>
        <p:spPr>
          <a:xfrm>
            <a:off x="188595" y="7893050"/>
            <a:ext cx="4536440" cy="0"/>
          </a:xfrm>
          <a:prstGeom prst="line">
            <a:avLst/>
          </a:prstGeom>
          <a:ln w="85725" cmpd="thinThick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ボックス 6330"/>
          <p:cNvSpPr txBox="1"/>
          <p:nvPr/>
        </p:nvSpPr>
        <p:spPr>
          <a:xfrm>
            <a:off x="188595" y="6765925"/>
            <a:ext cx="4872990" cy="107632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p>
            <a:r>
              <a:rPr lang="ja-JP" altLang="en-US" sz="320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  <a:sym typeface="+mn-ea"/>
              </a:rPr>
              <a:t>飲み物が</a:t>
            </a:r>
            <a:r>
              <a:rPr lang="ja-JP" altLang="en-US" sz="320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  <a:sym typeface="+mn-ea"/>
              </a:rPr>
              <a:t>一杯無料！</a:t>
            </a:r>
            <a:endParaRPr lang="ja-JP" altLang="en-US" sz="3200">
              <a:ln>
                <a:noFill/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A00000000000000" charset="-128"/>
              <a:ea typeface="HGP創英角ｺﾞｼｯｸUB" panose="020B0A00000000000000" charset="-128"/>
              <a:cs typeface="HGP創英角ｺﾞｼｯｸUB" panose="020B0A00000000000000" charset="-128"/>
              <a:sym typeface="+mn-ea"/>
            </a:endParaRPr>
          </a:p>
          <a:p>
            <a:r>
              <a:rPr lang="ja-JP" altLang="en-US" sz="1600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公式</a:t>
            </a:r>
            <a:r>
              <a:rPr lang="en-US" altLang="ja-JP" sz="1600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LINE</a:t>
            </a:r>
            <a:r>
              <a:rPr lang="ja-JP" altLang="en-US" sz="1600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友だち登録で更に生ビール・生サワーなど</a:t>
            </a:r>
            <a:endParaRPr lang="ja-JP" altLang="en-US" sz="1600" noProof="1">
              <a:ln>
                <a:noFill/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A00000000000000" charset="-128"/>
              <a:ea typeface="HGP創英角ｺﾞｼｯｸUB" panose="020B0A00000000000000" charset="-128"/>
              <a:cs typeface="HGP創英角ｺﾞｼｯｸUB" panose="020B0A00000000000000" charset="-128"/>
            </a:endParaRPr>
          </a:p>
          <a:p>
            <a:r>
              <a:rPr lang="ja-JP" altLang="en-US" sz="1600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A00000000000000" charset="-128"/>
                <a:ea typeface="HGP創英角ｺﾞｼｯｸUB" panose="020B0A00000000000000" charset="-128"/>
                <a:cs typeface="HGP創英角ｺﾞｼｯｸUB" panose="020B0A00000000000000" charset="-128"/>
              </a:rPr>
              <a:t>一杯無料になります。</a:t>
            </a:r>
            <a:endParaRPr lang="ja-JP" altLang="en-US" sz="1600" noProof="1">
              <a:ln>
                <a:noFill/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A00000000000000" charset="-128"/>
              <a:ea typeface="HGP創英角ｺﾞｼｯｸUB" panose="020B0A00000000000000" charset="-128"/>
              <a:cs typeface="HGP創英角ｺﾞｼｯｸUB" panose="020B0A00000000000000" charset="-128"/>
            </a:endParaRPr>
          </a:p>
        </p:txBody>
      </p:sp>
      <p:pic>
        <p:nvPicPr>
          <p:cNvPr id="19" name="コンテンツプレースホルダ 18"/>
          <p:cNvPicPr>
            <a:picLocks noChangeAspect="1"/>
          </p:cNvPicPr>
          <p:nvPr>
            <p:ph sz="half" idx="2"/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13325" y="971550"/>
            <a:ext cx="1910715" cy="1694815"/>
          </a:xfrm>
          <a:prstGeom prst="rect">
            <a:avLst/>
          </a:prstGeom>
        </p:spPr>
      </p:pic>
      <p:sp>
        <p:nvSpPr>
          <p:cNvPr id="25" name="テキストボックス 24"/>
          <p:cNvSpPr txBox="1"/>
          <p:nvPr/>
        </p:nvSpPr>
        <p:spPr>
          <a:xfrm>
            <a:off x="5597525" y="2256155"/>
            <a:ext cx="9004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ja-JP" sz="1200" b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IZAKAYA</a:t>
            </a:r>
            <a:endParaRPr lang="en-US" altLang="ja-JP" sz="1200" b="1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3" name="図形 32" descr="IMG_4398 (1)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6365" y="8018780"/>
            <a:ext cx="1487170" cy="1075690"/>
          </a:xfrm>
          <a:prstGeom prst="rect">
            <a:avLst/>
          </a:prstGeom>
        </p:spPr>
      </p:pic>
      <p:sp>
        <p:nvSpPr>
          <p:cNvPr id="46" name="右矢印 45"/>
          <p:cNvSpPr/>
          <p:nvPr/>
        </p:nvSpPr>
        <p:spPr>
          <a:xfrm>
            <a:off x="4653280" y="6861810"/>
            <a:ext cx="576580" cy="86423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/>
          </a:p>
        </p:txBody>
      </p:sp>
      <p:pic>
        <p:nvPicPr>
          <p:cNvPr id="47" name="図形 46" descr="73B52444DE7778C8FC9DF8B447CE6D334A3C94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9235" y="6660515"/>
            <a:ext cx="1232535" cy="1232535"/>
          </a:xfrm>
          <a:prstGeom prst="rect">
            <a:avLst/>
          </a:prstGeom>
        </p:spPr>
      </p:pic>
      <p:sp>
        <p:nvSpPr>
          <p:cNvPr id="34" name="テキストボックス 6330"/>
          <p:cNvSpPr txBox="1"/>
          <p:nvPr/>
        </p:nvSpPr>
        <p:spPr>
          <a:xfrm>
            <a:off x="101600" y="7984490"/>
            <a:ext cx="5619750" cy="113728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p>
            <a:r>
              <a:rPr lang="ja-JP" altLang="en-US" sz="3200" b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居酒屋</a:t>
            </a:r>
            <a:r>
              <a:rPr lang="en-US" altLang="ja-JP" sz="3200" b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/</a:t>
            </a:r>
            <a:r>
              <a:rPr lang="ja-JP" altLang="en-US" sz="3200" b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こころ</a:t>
            </a:r>
            <a:r>
              <a:rPr lang="en-US" altLang="ja-JP" sz="3200" b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/</a:t>
            </a:r>
            <a:r>
              <a:rPr lang="en-US" altLang="ja-JP" sz="3200" b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IZAKAYA</a:t>
            </a:r>
            <a:endParaRPr lang="ja-JP" altLang="en-US" sz="3200" b="1">
              <a:ln>
                <a:noFill/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  <a:sym typeface="+mn-ea"/>
            </a:endParaRPr>
          </a:p>
          <a:p>
            <a:r>
              <a:rPr lang="ja-JP" altLang="en-US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所在地　：北海道美唄市大通り西</a:t>
            </a:r>
            <a:r>
              <a:rPr lang="en-US" altLang="ja-JP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1</a:t>
            </a:r>
            <a:r>
              <a:rPr lang="ja-JP" altLang="en-US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条南</a:t>
            </a:r>
            <a:r>
              <a:rPr lang="en-US" altLang="ja-JP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4</a:t>
            </a:r>
            <a:r>
              <a:rPr lang="ja-JP" altLang="en-US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丁目</a:t>
            </a:r>
            <a:r>
              <a:rPr lang="en-US" altLang="ja-JP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1-5</a:t>
            </a:r>
            <a:endParaRPr lang="en-US" altLang="ja-JP" sz="1200" b="1" noProof="1">
              <a:ln>
                <a:noFill/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r>
              <a:rPr lang="ja-JP" altLang="en-US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営業時間：</a:t>
            </a:r>
            <a:r>
              <a:rPr lang="en-US" altLang="ja-JP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PM18</a:t>
            </a:r>
            <a:r>
              <a:rPr lang="ja-JP" altLang="en-US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：</a:t>
            </a:r>
            <a:r>
              <a:rPr lang="en-US" altLang="ja-JP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00</a:t>
            </a:r>
            <a:r>
              <a:rPr lang="ja-JP" altLang="en-US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～</a:t>
            </a:r>
            <a:r>
              <a:rPr lang="en-US" altLang="ja-JP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PM23</a:t>
            </a:r>
            <a:r>
              <a:rPr lang="ja-JP" altLang="en-US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：</a:t>
            </a:r>
            <a:r>
              <a:rPr lang="en-US" altLang="ja-JP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00</a:t>
            </a:r>
            <a:r>
              <a:rPr lang="ja-JP" altLang="en-US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　</a:t>
            </a:r>
            <a:r>
              <a:rPr lang="en-US" altLang="ja-JP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LO PM22</a:t>
            </a:r>
            <a:r>
              <a:rPr lang="ja-JP" altLang="en-US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：</a:t>
            </a:r>
            <a:r>
              <a:rPr lang="en-US" altLang="ja-JP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30</a:t>
            </a:r>
            <a:endParaRPr lang="en-US" altLang="ja-JP" sz="1200" b="1" noProof="1">
              <a:ln>
                <a:noFill/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r>
              <a:rPr lang="ja-JP" altLang="en-US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定休日　：毎週　月曜日　火曜日　</a:t>
            </a:r>
            <a:r>
              <a:rPr lang="en-US" altLang="ja-JP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※</a:t>
            </a:r>
            <a:r>
              <a:rPr lang="ja-JP" altLang="en-US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黄色の塀が目印</a:t>
            </a:r>
            <a:r>
              <a:rPr lang="en-US" altLang="ja-JP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P</a:t>
            </a:r>
            <a:r>
              <a:rPr lang="ja-JP" altLang="en-US" sz="1200" b="1" noProof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あります</a:t>
            </a:r>
            <a:endParaRPr lang="ja-JP" altLang="en-US" sz="1200" b="1" noProof="1">
              <a:ln>
                <a:noFill/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ja-JP" altLang="en-US"/>
          </a:p>
        </p:txBody>
      </p:sp>
      <p:pic>
        <p:nvPicPr>
          <p:cNvPr id="12" name="コンテンツプレースホルダ 103"/>
          <p:cNvPicPr/>
          <p:nvPr/>
        </p:nvPicPr>
        <p:blipFill>
          <a:blip r:embed="rId1"/>
          <a:stretch>
            <a:fillRect/>
          </a:stretch>
        </p:blipFill>
        <p:spPr>
          <a:xfrm>
            <a:off x="44450" y="9525"/>
            <a:ext cx="6793230" cy="914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テキストボックス 6330"/>
          <p:cNvSpPr txBox="1"/>
          <p:nvPr/>
        </p:nvSpPr>
        <p:spPr>
          <a:xfrm>
            <a:off x="908685" y="251460"/>
            <a:ext cx="54019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r>
              <a:rPr lang="en-US" altLang="ja-JP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当店の一押し</a:t>
            </a:r>
            <a:r>
              <a:rPr lang="en-US" altLang="ja-JP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endParaRPr lang="ja-JP" altLang="en-US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ＭＳ Ｐゴシック" panose="020B0600070205080204" pitchFamily="50" charset="-128"/>
              <a:sym typeface="+mn-ea"/>
            </a:endParaRPr>
          </a:p>
        </p:txBody>
      </p:sp>
      <p:sp>
        <p:nvSpPr>
          <p:cNvPr id="9224" name="テキストボックス 6330"/>
          <p:cNvSpPr txBox="1"/>
          <p:nvPr/>
        </p:nvSpPr>
        <p:spPr>
          <a:xfrm>
            <a:off x="836930" y="1259205"/>
            <a:ext cx="26638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一押し</a:t>
            </a:r>
            <a:r>
              <a:rPr lang="en-US" altLang="ja-JP" sz="2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NO</a:t>
            </a:r>
            <a:r>
              <a:rPr lang="en-US" altLang="ja-JP" sz="28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,1</a:t>
            </a:r>
            <a:endParaRPr lang="en-US" altLang="ja-JP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pic>
        <p:nvPicPr>
          <p:cNvPr id="2" name="コンテンツプレースホルダ 1" descr="IMG_4438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1610" y="2339340"/>
            <a:ext cx="6494780" cy="5067300"/>
          </a:xfrm>
          <a:prstGeom prst="rect">
            <a:avLst/>
          </a:prstGeom>
        </p:spPr>
      </p:pic>
      <p:sp>
        <p:nvSpPr>
          <p:cNvPr id="13" name="テキストボックス 6330"/>
          <p:cNvSpPr txBox="1"/>
          <p:nvPr/>
        </p:nvSpPr>
        <p:spPr>
          <a:xfrm>
            <a:off x="233680" y="6156325"/>
            <a:ext cx="641477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手羽先唐揚げ</a:t>
            </a:r>
            <a:endParaRPr lang="ja-JP" altLang="en-US" sz="3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sym typeface="+mn-ea"/>
            </a:endParaRPr>
          </a:p>
          <a:p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一人前　</a:t>
            </a:r>
            <a:r>
              <a:rPr lang="en-US" altLang="ja-JP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600</a:t>
            </a:r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円（</a:t>
            </a:r>
            <a:r>
              <a:rPr lang="en-US" altLang="ja-JP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4</a:t>
            </a:r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本）</a:t>
            </a:r>
            <a:endParaRPr lang="ja-JP" altLang="en-US" sz="3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sym typeface="+mn-ea"/>
            </a:endParaRPr>
          </a:p>
        </p:txBody>
      </p:sp>
      <p:sp>
        <p:nvSpPr>
          <p:cNvPr id="4" name="テキストボックス 6330"/>
          <p:cNvSpPr txBox="1"/>
          <p:nvPr/>
        </p:nvSpPr>
        <p:spPr>
          <a:xfrm>
            <a:off x="3285490" y="1263015"/>
            <a:ext cx="352425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3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カラッと</a:t>
            </a:r>
            <a:r>
              <a:rPr lang="ja-JP" altLang="en-US" sz="3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極旨</a:t>
            </a:r>
            <a:endParaRPr lang="ja-JP" altLang="en-US" sz="32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pPr algn="ctr"/>
            <a:r>
              <a:rPr lang="ja-JP" altLang="en-US" sz="3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ビールに</a:t>
            </a:r>
            <a:r>
              <a:rPr lang="ja-JP" altLang="en-US" sz="3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合います</a:t>
            </a:r>
            <a:endParaRPr lang="ja-JP" altLang="en-US" sz="32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sp>
        <p:nvSpPr>
          <p:cNvPr id="5" name="テキストボックス 4"/>
          <p:cNvSpPr txBox="1"/>
          <p:nvPr/>
        </p:nvSpPr>
        <p:spPr>
          <a:xfrm>
            <a:off x="261620" y="2555875"/>
            <a:ext cx="921385" cy="314261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ja-JP" altLang="en-US" sz="4800" b="1">
                <a:solidFill>
                  <a:srgbClr val="FF0000"/>
                </a:solidFill>
                <a:latin typeface="游明朝 Demibold" panose="02020600000000000000" charset="-128"/>
                <a:ea typeface="游明朝 Demibold" panose="02020600000000000000" charset="-128"/>
              </a:rPr>
              <a:t>極旨手羽先</a:t>
            </a:r>
            <a:endParaRPr lang="ja-JP" altLang="en-US" sz="4800" b="1">
              <a:solidFill>
                <a:srgbClr val="FF0000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9" name="フッタープレースホルダ 4"/>
          <p:cNvSpPr>
            <a:spLocks noGrp="1"/>
          </p:cNvSpPr>
          <p:nvPr/>
        </p:nvSpPr>
        <p:spPr>
          <a:xfrm>
            <a:off x="3614420" y="7553325"/>
            <a:ext cx="2827655" cy="2844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05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lvl="1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685800" lvl="2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028700" lvl="3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371600" lvl="4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1714500" lvl="5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057400" lvl="6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2400300" lvl="7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2743200" lvl="8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lvl="0" fontAlgn="base"/>
            <a:r>
              <a:rPr lang="ja-JP" altLang="en-US" sz="1600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ご用意してない日もあります</a:t>
            </a:r>
            <a:endParaRPr lang="ja-JP" altLang="en-US" sz="1600" strike="noStrike" noProof="1"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6" name="テキストボックス 6330"/>
          <p:cNvSpPr txBox="1"/>
          <p:nvPr/>
        </p:nvSpPr>
        <p:spPr>
          <a:xfrm>
            <a:off x="908685" y="8229600"/>
            <a:ext cx="53784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手作りなので売切れ次第終了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本日のおすすめを</a:t>
            </a:r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ご覧ください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コンテンツプレースホルダ 10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0320" y="0"/>
            <a:ext cx="6825615" cy="91643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コンテンツプレースホルダ 5" descr="184795B1DF90B5618703030806687507456DCCD0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75" y="2411730"/>
            <a:ext cx="6571615" cy="4930775"/>
          </a:xfrm>
          <a:prstGeom prst="rect">
            <a:avLst/>
          </a:prstGeom>
        </p:spPr>
      </p:pic>
      <p:sp>
        <p:nvSpPr>
          <p:cNvPr id="20" name="テキストボックス 6330"/>
          <p:cNvSpPr txBox="1"/>
          <p:nvPr/>
        </p:nvSpPr>
        <p:spPr>
          <a:xfrm>
            <a:off x="908685" y="179705"/>
            <a:ext cx="54019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r>
              <a:rPr lang="en-US" altLang="ja-JP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当店の一押し</a:t>
            </a:r>
            <a:r>
              <a:rPr lang="en-US" altLang="ja-JP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endParaRPr lang="ja-JP" altLang="en-US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ＭＳ Ｐゴシック" panose="020B0600070205080204" pitchFamily="50" charset="-128"/>
              <a:sym typeface="+mn-ea"/>
            </a:endParaRPr>
          </a:p>
        </p:txBody>
      </p:sp>
      <p:sp>
        <p:nvSpPr>
          <p:cNvPr id="9224" name="テキストボックス 6330"/>
          <p:cNvSpPr txBox="1"/>
          <p:nvPr/>
        </p:nvSpPr>
        <p:spPr>
          <a:xfrm>
            <a:off x="2711450" y="1259205"/>
            <a:ext cx="397700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3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ごろっと</a:t>
            </a:r>
            <a:r>
              <a:rPr lang="ja-JP" altLang="en-US" sz="3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ビーフ</a:t>
            </a:r>
            <a:endParaRPr lang="ja-JP" altLang="en-US" sz="32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pPr algn="ctr"/>
            <a:r>
              <a:rPr lang="ja-JP" altLang="en-US" sz="3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辛さの中に</a:t>
            </a:r>
            <a:r>
              <a:rPr lang="ja-JP" altLang="en-US" sz="3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甘味あり</a:t>
            </a:r>
            <a:endParaRPr lang="ja-JP" altLang="en-US" sz="32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sp>
        <p:nvSpPr>
          <p:cNvPr id="13" name="テキストボックス 6330"/>
          <p:cNvSpPr txBox="1"/>
          <p:nvPr/>
        </p:nvSpPr>
        <p:spPr>
          <a:xfrm>
            <a:off x="803275" y="2483485"/>
            <a:ext cx="588518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ビーフカレー</a:t>
            </a:r>
            <a:r>
              <a:rPr lang="en-US" altLang="ja-JP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1</a:t>
            </a:r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人前　</a:t>
            </a:r>
            <a:r>
              <a:rPr lang="en-US" altLang="ja-JP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800</a:t>
            </a:r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円</a:t>
            </a:r>
            <a:endParaRPr lang="ja-JP" altLang="en-US" sz="3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sym typeface="+mn-ea"/>
            </a:endParaRPr>
          </a:p>
          <a:p>
            <a:r>
              <a:rPr lang="ja-JP" altLang="en-US" sz="18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（ライス味噌汁</a:t>
            </a:r>
            <a:r>
              <a:rPr lang="en-US" altLang="ja-JP" sz="18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+200</a:t>
            </a:r>
            <a:r>
              <a:rPr lang="ja-JP" altLang="en-US" sz="18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円</a:t>
            </a:r>
            <a:r>
              <a:rPr lang="ja-JP" altLang="en-US" sz="18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））</a:t>
            </a:r>
            <a:endParaRPr lang="ja-JP" altLang="en-US" sz="18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sym typeface="+mn-ea"/>
            </a:endParaRPr>
          </a:p>
        </p:txBody>
      </p:sp>
      <p:sp>
        <p:nvSpPr>
          <p:cNvPr id="11" name="テキストボックス 10"/>
          <p:cNvSpPr txBox="1"/>
          <p:nvPr/>
        </p:nvSpPr>
        <p:spPr>
          <a:xfrm>
            <a:off x="5648325" y="3203575"/>
            <a:ext cx="921385" cy="375285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ja-JP" altLang="en-US" sz="4800" b="1">
                <a:solidFill>
                  <a:srgbClr val="FF0000"/>
                </a:solidFill>
                <a:latin typeface="游明朝 Demibold" panose="02020600000000000000" charset="-128"/>
                <a:ea typeface="游明朝 Demibold" panose="02020600000000000000" charset="-128"/>
              </a:rPr>
              <a:t>本格風味</a:t>
            </a:r>
            <a:r>
              <a:rPr lang="ja-JP" altLang="en-US" sz="4800" b="1">
                <a:solidFill>
                  <a:srgbClr val="FF0000"/>
                </a:solidFill>
                <a:latin typeface="游明朝 Demibold" panose="02020600000000000000" charset="-128"/>
                <a:ea typeface="游明朝 Demibold" panose="02020600000000000000" charset="-128"/>
              </a:rPr>
              <a:t>です</a:t>
            </a:r>
            <a:endParaRPr lang="ja-JP" altLang="en-US" sz="4800" b="1">
              <a:solidFill>
                <a:srgbClr val="FF0000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15" name="フッタープレースホルダ 4"/>
          <p:cNvSpPr>
            <a:spLocks noGrp="1"/>
          </p:cNvSpPr>
          <p:nvPr/>
        </p:nvSpPr>
        <p:spPr>
          <a:xfrm>
            <a:off x="3614420" y="7553325"/>
            <a:ext cx="2827655" cy="2844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05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lvl="1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685800" lvl="2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028700" lvl="3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371600" lvl="4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1714500" lvl="5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057400" lvl="6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2400300" lvl="7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2743200" lvl="8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lvl="0" fontAlgn="base"/>
            <a:r>
              <a:rPr lang="ja-JP" altLang="en-US" sz="1600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ご用意してない日もあります</a:t>
            </a:r>
            <a:endParaRPr lang="ja-JP" altLang="en-US" sz="1600" strike="noStrike" noProof="1"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7" name="テキストボックス 6330"/>
          <p:cNvSpPr txBox="1"/>
          <p:nvPr/>
        </p:nvSpPr>
        <p:spPr>
          <a:xfrm>
            <a:off x="908685" y="8229600"/>
            <a:ext cx="53784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手作りなので売切れ次第終了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本日のおすすめを</a:t>
            </a:r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ご覧ください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コンテンツプレースホルダ 10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0320" y="0"/>
            <a:ext cx="6825615" cy="91643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図形 1" descr="IMG_44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95" y="2432685"/>
            <a:ext cx="6531610" cy="4899025"/>
          </a:xfrm>
          <a:prstGeom prst="rect">
            <a:avLst/>
          </a:prstGeom>
        </p:spPr>
      </p:pic>
      <p:sp>
        <p:nvSpPr>
          <p:cNvPr id="20" name="テキストボックス 6330"/>
          <p:cNvSpPr txBox="1"/>
          <p:nvPr/>
        </p:nvSpPr>
        <p:spPr>
          <a:xfrm>
            <a:off x="908685" y="179705"/>
            <a:ext cx="54019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r>
              <a:rPr lang="en-US" altLang="ja-JP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当店の一押し</a:t>
            </a:r>
            <a:r>
              <a:rPr lang="en-US" altLang="ja-JP" sz="4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 </a:t>
            </a:r>
            <a:r>
              <a:rPr lang="ja-JP" altLang="en-US" sz="2800" b="1"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◆</a:t>
            </a:r>
            <a:endParaRPr lang="ja-JP" altLang="en-US" sz="28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ＭＳ Ｐゴシック" panose="020B0600070205080204" pitchFamily="50" charset="-128"/>
              <a:sym typeface="+mn-ea"/>
            </a:endParaRPr>
          </a:p>
        </p:txBody>
      </p:sp>
      <p:sp>
        <p:nvSpPr>
          <p:cNvPr id="9224" name="テキストボックス 6330"/>
          <p:cNvSpPr txBox="1"/>
          <p:nvPr/>
        </p:nvSpPr>
        <p:spPr>
          <a:xfrm>
            <a:off x="1956435" y="1763395"/>
            <a:ext cx="495046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3200" b="1"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  <a:sym typeface="+mn-ea"/>
              </a:rPr>
              <a:t>やまめは</a:t>
            </a:r>
            <a:r>
              <a:rPr lang="ja-JP" altLang="en-US" sz="3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清流の女王</a:t>
            </a:r>
            <a:r>
              <a:rPr lang="ja-JP" altLang="en-US" sz="32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です</a:t>
            </a:r>
            <a:endParaRPr lang="ja-JP" altLang="en-US" sz="32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  <p:sp>
        <p:nvSpPr>
          <p:cNvPr id="13" name="テキストボックス 6330"/>
          <p:cNvSpPr txBox="1"/>
          <p:nvPr/>
        </p:nvSpPr>
        <p:spPr>
          <a:xfrm>
            <a:off x="1977390" y="6133465"/>
            <a:ext cx="468185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やまめ唐揚げ</a:t>
            </a:r>
            <a:endParaRPr lang="ja-JP" altLang="en-US" sz="36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sym typeface="+mn-ea"/>
            </a:endParaRPr>
          </a:p>
          <a:p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　　　一人前　</a:t>
            </a:r>
            <a:r>
              <a:rPr lang="en-US" altLang="ja-JP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700</a:t>
            </a:r>
            <a:r>
              <a:rPr lang="ja-JP" altLang="en-US" sz="3600" b="1">
                <a:solidFill>
                  <a:schemeClr val="bg1"/>
                </a:solidFill>
                <a:latin typeface="游明朝 Demibold" panose="02020600000000000000" charset="-128"/>
                <a:ea typeface="游明朝 Demibold" panose="02020600000000000000" charset="-128"/>
                <a:sym typeface="+mn-ea"/>
              </a:rPr>
              <a:t>円</a:t>
            </a:r>
            <a:endParaRPr lang="ja-JP" altLang="en-US" sz="1800" b="1">
              <a:solidFill>
                <a:schemeClr val="bg1"/>
              </a:solidFill>
              <a:latin typeface="游明朝 Demibold" panose="02020600000000000000" charset="-128"/>
              <a:ea typeface="游明朝 Demibold" panose="02020600000000000000" charset="-128"/>
              <a:sym typeface="+mn-ea"/>
            </a:endParaRPr>
          </a:p>
        </p:txBody>
      </p:sp>
      <p:sp>
        <p:nvSpPr>
          <p:cNvPr id="11" name="テキストボックス 10"/>
          <p:cNvSpPr txBox="1"/>
          <p:nvPr/>
        </p:nvSpPr>
        <p:spPr>
          <a:xfrm>
            <a:off x="260985" y="2546985"/>
            <a:ext cx="736600" cy="46697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ja-JP" altLang="en-US" sz="3600" b="1">
                <a:solidFill>
                  <a:srgbClr val="FF0000"/>
                </a:solidFill>
                <a:latin typeface="游明朝 Demibold" panose="02020600000000000000" charset="-128"/>
                <a:ea typeface="游明朝 Demibold" panose="02020600000000000000" charset="-128"/>
              </a:rPr>
              <a:t>頭から</a:t>
            </a:r>
            <a:r>
              <a:rPr lang="ja-JP" altLang="en-US" sz="3600" b="1">
                <a:solidFill>
                  <a:srgbClr val="FF0000"/>
                </a:solidFill>
                <a:latin typeface="游明朝 Demibold" panose="02020600000000000000" charset="-128"/>
                <a:ea typeface="游明朝 Demibold" panose="02020600000000000000" charset="-128"/>
              </a:rPr>
              <a:t>がぶりと美味い</a:t>
            </a:r>
            <a:endParaRPr lang="ja-JP" altLang="en-US" sz="3600" b="1">
              <a:solidFill>
                <a:srgbClr val="FF0000"/>
              </a:solidFill>
              <a:latin typeface="游明朝 Demibold" panose="02020600000000000000" charset="-128"/>
              <a:ea typeface="游明朝 Demibold" panose="02020600000000000000" charset="-128"/>
            </a:endParaRPr>
          </a:p>
        </p:txBody>
      </p:sp>
      <p:sp>
        <p:nvSpPr>
          <p:cNvPr id="15" name="フッタープレースホルダ 4"/>
          <p:cNvSpPr>
            <a:spLocks noGrp="1"/>
          </p:cNvSpPr>
          <p:nvPr/>
        </p:nvSpPr>
        <p:spPr>
          <a:xfrm>
            <a:off x="3614420" y="7553325"/>
            <a:ext cx="2827655" cy="2844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05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lvl="1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685800" lvl="2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028700" lvl="3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371600" lvl="4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1714500" lvl="5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057400" lvl="6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2400300" lvl="7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2743200" lvl="8" indent="0" algn="l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lvl="0" fontAlgn="base"/>
            <a:r>
              <a:rPr lang="ja-JP" altLang="en-US" sz="1600" strike="noStrike" noProof="1"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ご用意してない日もあります</a:t>
            </a:r>
            <a:endParaRPr lang="ja-JP" altLang="en-US" sz="1600" strike="noStrike" noProof="1"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テキストボックス 6330"/>
          <p:cNvSpPr txBox="1"/>
          <p:nvPr/>
        </p:nvSpPr>
        <p:spPr>
          <a:xfrm>
            <a:off x="908685" y="8229600"/>
            <a:ext cx="53784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手作りなので売切れ次第終了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  <a:p>
            <a:pPr algn="ctr"/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本日のおすすめを</a:t>
            </a:r>
            <a:r>
              <a:rPr lang="ja-JP" altLang="en-US" sz="2400" b="1">
                <a:solidFill>
                  <a:schemeClr val="tx1"/>
                </a:solidFill>
                <a:latin typeface="游明朝 Demibold" panose="02020600000000000000" charset="-128"/>
                <a:ea typeface="游明朝 Demibold" panose="02020600000000000000" charset="-128"/>
                <a:cs typeface="游明朝 Demibold" panose="02020600000000000000" charset="-128"/>
              </a:rPr>
              <a:t>ご覧ください</a:t>
            </a:r>
            <a:endParaRPr lang="ja-JP" altLang="en-US" sz="2400" b="1">
              <a:solidFill>
                <a:schemeClr val="tx1"/>
              </a:solidFill>
              <a:latin typeface="游明朝 Demibold" panose="02020600000000000000" charset="-128"/>
              <a:ea typeface="游明朝 Demibold" panose="02020600000000000000" charset="-128"/>
              <a:cs typeface="游明朝 Demibold" panose="0202060000000000000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7F7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AFA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2164</Words>
  <Application>WPS Presentation</Application>
  <PresentationFormat>画面に合わせる</PresentationFormat>
  <Paragraphs>352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8" baseType="lpstr">
      <vt:lpstr>Arial</vt:lpstr>
      <vt:lpstr>ＭＳ Ｐゴシック</vt:lpstr>
      <vt:lpstr>Wingdings</vt:lpstr>
      <vt:lpstr>ＭＳ Ｐゴシック</vt:lpstr>
      <vt:lpstr>游明朝 Demibold</vt:lpstr>
      <vt:lpstr>HGP明朝E</vt:lpstr>
      <vt:lpstr>HGP創英角ｺﾞｼｯｸUB</vt:lpstr>
      <vt:lpstr>HGS行書体</vt:lpstr>
      <vt:lpstr>Microsoft YaHei</vt:lpstr>
      <vt:lpstr>Arial Unicode MS</vt:lpstr>
      <vt:lpstr>Calibri</vt:lpstr>
      <vt:lpstr>ＭＳ Ｐ明朝</vt:lpstr>
      <vt:lpstr>標準デザイン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toyama</dc:creator>
  <cp:lastModifiedBy>user</cp:lastModifiedBy>
  <cp:revision>195</cp:revision>
  <dcterms:created xsi:type="dcterms:W3CDTF">2016-05-04T21:38:00Z</dcterms:created>
  <dcterms:modified xsi:type="dcterms:W3CDTF">2024-10-21T00:44:58Z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1041-11.2.0.10624</vt:lpwstr>
  </property>
  <property fmtid="{D5CDD505-2E9C-101B-9397-08002B2CF9AE}" pid="3" name="ICV">
    <vt:lpwstr>DC3CC78B31874BD6B5ECB250E877BD0A</vt:lpwstr>
  </property>
</Properties>
</file>