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9"/>
  </p:notesMasterIdLst>
  <p:sldIdLst>
    <p:sldId id="867" r:id="rId3"/>
    <p:sldId id="869" r:id="rId4"/>
    <p:sldId id="870" r:id="rId5"/>
    <p:sldId id="875" r:id="rId6"/>
    <p:sldId id="886" r:id="rId7"/>
    <p:sldId id="887" r:id="rId8"/>
    <p:sldId id="888" r:id="rId9"/>
    <p:sldId id="872" r:id="rId10"/>
    <p:sldId id="873" r:id="rId11"/>
    <p:sldId id="883" r:id="rId12"/>
    <p:sldId id="821" r:id="rId13"/>
    <p:sldId id="837" r:id="rId14"/>
    <p:sldId id="880" r:id="rId15"/>
    <p:sldId id="881" r:id="rId16"/>
    <p:sldId id="836" r:id="rId17"/>
    <p:sldId id="839" r:id="rId18"/>
    <p:sldId id="877" r:id="rId19"/>
    <p:sldId id="865" r:id="rId20"/>
    <p:sldId id="885" r:id="rId21"/>
    <p:sldId id="850" r:id="rId22"/>
    <p:sldId id="879" r:id="rId23"/>
    <p:sldId id="878" r:id="rId24"/>
    <p:sldId id="876" r:id="rId25"/>
    <p:sldId id="840" r:id="rId26"/>
    <p:sldId id="846" r:id="rId27"/>
    <p:sldId id="860" r:id="rId28"/>
    <p:sldId id="882" r:id="rId29"/>
    <p:sldId id="842" r:id="rId30"/>
    <p:sldId id="838" r:id="rId31"/>
    <p:sldId id="855" r:id="rId32"/>
    <p:sldId id="844" r:id="rId33"/>
    <p:sldId id="845" r:id="rId34"/>
    <p:sldId id="849" r:id="rId35"/>
    <p:sldId id="854" r:id="rId36"/>
    <p:sldId id="884" r:id="rId37"/>
    <p:sldId id="889"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ixKC59h3rH2rdmhDEbTlg==" hashData="B7pQFE4aOugTG5j4wr+fScLy4pC6yJrVUTJf0GKMEdMK6+JZ0qjYyT6yFYzINf2ejE6R1FAWertPsAevqRF7r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EADC"/>
    <a:srgbClr val="78CC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2" autoAdjust="0"/>
    <p:restoredTop sz="94125" autoAdjust="0"/>
  </p:normalViewPr>
  <p:slideViewPr>
    <p:cSldViewPr showGuides="1">
      <p:cViewPr varScale="1">
        <p:scale>
          <a:sx n="99" d="100"/>
          <a:sy n="99" d="100"/>
        </p:scale>
        <p:origin x="1022" y="58"/>
      </p:cViewPr>
      <p:guideLst>
        <p:guide orient="horz" pos="2160"/>
        <p:guide pos="2880"/>
      </p:guideLst>
    </p:cSldViewPr>
  </p:slideViewPr>
  <p:notesTextViewPr>
    <p:cViewPr>
      <p:scale>
        <a:sx n="1" d="1"/>
        <a:sy n="1" d="1"/>
      </p:scale>
      <p:origin x="0" y="0"/>
    </p:cViewPr>
  </p:notesTextViewPr>
  <p:sorterViewPr>
    <p:cViewPr>
      <p:scale>
        <a:sx n="100" d="100"/>
        <a:sy n="100" d="100"/>
      </p:scale>
      <p:origin x="0" y="130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9.1245224678006068E-2"/>
          <c:y val="3.6910190936649254E-2"/>
          <c:w val="0.87835331277822815"/>
          <c:h val="0.71569568671584105"/>
        </c:manualLayout>
      </c:layout>
      <c:barChart>
        <c:barDir val="col"/>
        <c:grouping val="stacked"/>
        <c:varyColors val="0"/>
        <c:ser>
          <c:idx val="0"/>
          <c:order val="0"/>
          <c:tx>
            <c:strRef>
              <c:f>Sheet1!$B$1</c:f>
              <c:strCache>
                <c:ptCount val="1"/>
                <c:pt idx="0">
                  <c:v>Tomato Ketchup</c:v>
                </c:pt>
              </c:strCache>
            </c:strRef>
          </c:tx>
          <c:spPr>
            <a:solidFill>
              <a:schemeClr val="accent3">
                <a:shade val="58000"/>
              </a:schemeClr>
            </a:solidFill>
            <a:ln>
              <a:noFill/>
            </a:ln>
            <a:effectLst/>
          </c:spPr>
          <c:invertIfNegative val="0"/>
          <c:cat>
            <c:numRef>
              <c:f>Sheet1!$A$2:$A$15</c:f>
              <c:numCache>
                <c:formatCode>General</c:formatCode>
                <c:ptCount val="14"/>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numCache>
            </c:numRef>
          </c:cat>
          <c:val>
            <c:numRef>
              <c:f>Sheet1!$B$2:$B$15</c:f>
              <c:numCache>
                <c:formatCode>General</c:formatCode>
                <c:ptCount val="14"/>
                <c:pt idx="0">
                  <c:v>795</c:v>
                </c:pt>
                <c:pt idx="1">
                  <c:v>753</c:v>
                </c:pt>
                <c:pt idx="2">
                  <c:v>707</c:v>
                </c:pt>
                <c:pt idx="3">
                  <c:v>744</c:v>
                </c:pt>
                <c:pt idx="4">
                  <c:v>774</c:v>
                </c:pt>
                <c:pt idx="5">
                  <c:v>760</c:v>
                </c:pt>
                <c:pt idx="6">
                  <c:v>797</c:v>
                </c:pt>
                <c:pt idx="7">
                  <c:v>833</c:v>
                </c:pt>
                <c:pt idx="8">
                  <c:v>907</c:v>
                </c:pt>
                <c:pt idx="9">
                  <c:v>905</c:v>
                </c:pt>
                <c:pt idx="10">
                  <c:v>926</c:v>
                </c:pt>
                <c:pt idx="11">
                  <c:v>943</c:v>
                </c:pt>
                <c:pt idx="12">
                  <c:v>954</c:v>
                </c:pt>
                <c:pt idx="13" formatCode="#,##0">
                  <c:v>1006</c:v>
                </c:pt>
              </c:numCache>
            </c:numRef>
          </c:val>
          <c:extLst>
            <c:ext xmlns:c16="http://schemas.microsoft.com/office/drawing/2014/chart" uri="{C3380CC4-5D6E-409C-BE32-E72D297353CC}">
              <c16:uniqueId val="{00000000-38ED-4A34-8447-068799276C28}"/>
            </c:ext>
          </c:extLst>
        </c:ser>
        <c:ser>
          <c:idx val="1"/>
          <c:order val="1"/>
          <c:tx>
            <c:strRef>
              <c:f>Sheet1!$C$1</c:f>
              <c:strCache>
                <c:ptCount val="1"/>
                <c:pt idx="0">
                  <c:v>Spices &amp; Culinary2</c:v>
                </c:pt>
              </c:strCache>
            </c:strRef>
          </c:tx>
          <c:spPr>
            <a:solidFill>
              <a:schemeClr val="accent3">
                <a:shade val="86000"/>
              </a:schemeClr>
            </a:solidFill>
            <a:ln>
              <a:noFill/>
            </a:ln>
            <a:effectLst/>
          </c:spPr>
          <c:invertIfNegative val="0"/>
          <c:cat>
            <c:numRef>
              <c:f>Sheet1!$A$2:$A$15</c:f>
              <c:numCache>
                <c:formatCode>General</c:formatCode>
                <c:ptCount val="14"/>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numCache>
            </c:numRef>
          </c:cat>
          <c:val>
            <c:numRef>
              <c:f>Sheet1!$C$2:$C$15</c:f>
              <c:numCache>
                <c:formatCode>General</c:formatCode>
                <c:ptCount val="14"/>
                <c:pt idx="0">
                  <c:v>563</c:v>
                </c:pt>
                <c:pt idx="1">
                  <c:v>525</c:v>
                </c:pt>
                <c:pt idx="2">
                  <c:v>486</c:v>
                </c:pt>
                <c:pt idx="3">
                  <c:v>503</c:v>
                </c:pt>
                <c:pt idx="4">
                  <c:v>515</c:v>
                </c:pt>
                <c:pt idx="5">
                  <c:v>496</c:v>
                </c:pt>
                <c:pt idx="6">
                  <c:v>510</c:v>
                </c:pt>
                <c:pt idx="7">
                  <c:v>521</c:v>
                </c:pt>
                <c:pt idx="8">
                  <c:v>554</c:v>
                </c:pt>
                <c:pt idx="9">
                  <c:v>538</c:v>
                </c:pt>
                <c:pt idx="10">
                  <c:v>535</c:v>
                </c:pt>
                <c:pt idx="11">
                  <c:v>527</c:v>
                </c:pt>
                <c:pt idx="12">
                  <c:v>514</c:v>
                </c:pt>
                <c:pt idx="13">
                  <c:v>542</c:v>
                </c:pt>
              </c:numCache>
            </c:numRef>
          </c:val>
          <c:extLst>
            <c:ext xmlns:c16="http://schemas.microsoft.com/office/drawing/2014/chart" uri="{C3380CC4-5D6E-409C-BE32-E72D297353CC}">
              <c16:uniqueId val="{00000001-38ED-4A34-8447-068799276C28}"/>
            </c:ext>
          </c:extLst>
        </c:ser>
        <c:ser>
          <c:idx val="2"/>
          <c:order val="2"/>
          <c:tx>
            <c:strRef>
              <c:f>Sheet1!$D$1</c:f>
              <c:strCache>
                <c:ptCount val="1"/>
                <c:pt idx="0">
                  <c:v>Other Sauces</c:v>
                </c:pt>
              </c:strCache>
            </c:strRef>
          </c:tx>
          <c:spPr>
            <a:solidFill>
              <a:schemeClr val="accent3">
                <a:tint val="86000"/>
              </a:schemeClr>
            </a:solidFill>
            <a:ln>
              <a:noFill/>
            </a:ln>
            <a:effectLst/>
          </c:spPr>
          <c:invertIfNegative val="0"/>
          <c:cat>
            <c:numRef>
              <c:f>Sheet1!$A$2:$A$15</c:f>
              <c:numCache>
                <c:formatCode>General</c:formatCode>
                <c:ptCount val="14"/>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numCache>
            </c:numRef>
          </c:cat>
          <c:val>
            <c:numRef>
              <c:f>Sheet1!$D$2:$D$15</c:f>
              <c:numCache>
                <c:formatCode>#,##0</c:formatCode>
                <c:ptCount val="14"/>
                <c:pt idx="0">
                  <c:v>3897</c:v>
                </c:pt>
                <c:pt idx="1">
                  <c:v>3834</c:v>
                </c:pt>
                <c:pt idx="2">
                  <c:v>3748</c:v>
                </c:pt>
                <c:pt idx="3">
                  <c:v>4103</c:v>
                </c:pt>
                <c:pt idx="4">
                  <c:v>4445</c:v>
                </c:pt>
                <c:pt idx="5">
                  <c:v>4554</c:v>
                </c:pt>
                <c:pt idx="6">
                  <c:v>4985</c:v>
                </c:pt>
                <c:pt idx="7">
                  <c:v>5439</c:v>
                </c:pt>
                <c:pt idx="8">
                  <c:v>6194</c:v>
                </c:pt>
                <c:pt idx="9">
                  <c:v>6468</c:v>
                </c:pt>
                <c:pt idx="10">
                  <c:v>6935</c:v>
                </c:pt>
                <c:pt idx="11">
                  <c:v>7410</c:v>
                </c:pt>
                <c:pt idx="12">
                  <c:v>7875</c:v>
                </c:pt>
                <c:pt idx="13">
                  <c:v>8306</c:v>
                </c:pt>
              </c:numCache>
            </c:numRef>
          </c:val>
          <c:extLst>
            <c:ext xmlns:c16="http://schemas.microsoft.com/office/drawing/2014/chart" uri="{C3380CC4-5D6E-409C-BE32-E72D297353CC}">
              <c16:uniqueId val="{00000002-38ED-4A34-8447-068799276C28}"/>
            </c:ext>
          </c:extLst>
        </c:ser>
        <c:ser>
          <c:idx val="3"/>
          <c:order val="3"/>
          <c:tx>
            <c:strRef>
              <c:f>Sheet1!$E$1</c:f>
              <c:strCache>
                <c:ptCount val="1"/>
                <c:pt idx="0">
                  <c:v>Total (USD)</c:v>
                </c:pt>
              </c:strCache>
            </c:strRef>
          </c:tx>
          <c:spPr>
            <a:solidFill>
              <a:schemeClr val="accent3">
                <a:tint val="58000"/>
              </a:schemeClr>
            </a:solidFill>
            <a:ln>
              <a:noFill/>
            </a:ln>
            <a:effectLst/>
          </c:spPr>
          <c:invertIfNegative val="0"/>
          <c:dLbls>
            <c:dLbl>
              <c:idx val="0"/>
              <c:layout>
                <c:manualLayout>
                  <c:x val="-1.7462306168401691E-3"/>
                  <c:y val="-0.1171517818947455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8ED-4A34-8447-068799276C28}"/>
                </c:ext>
              </c:extLst>
            </c:dLbl>
            <c:dLbl>
              <c:idx val="1"/>
              <c:layout>
                <c:manualLayout>
                  <c:x val="-5.2386736903446791E-3"/>
                  <c:y val="-0.1230093709894828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8ED-4A34-8447-068799276C28}"/>
                </c:ext>
              </c:extLst>
            </c:dLbl>
            <c:dLbl>
              <c:idx val="2"/>
              <c:layout>
                <c:manualLayout>
                  <c:x val="0"/>
                  <c:y val="-0.1171517818947455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8ED-4A34-8447-068799276C28}"/>
                </c:ext>
              </c:extLst>
            </c:dLbl>
            <c:dLbl>
              <c:idx val="3"/>
              <c:layout>
                <c:manualLayout>
                  <c:x val="-3.4924612336803061E-3"/>
                  <c:y val="-0.1200805764421142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8ED-4A34-8447-068799276C28}"/>
                </c:ext>
              </c:extLst>
            </c:dLbl>
            <c:dLbl>
              <c:idx val="4"/>
              <c:layout>
                <c:manualLayout>
                  <c:x val="-8.7311530842007646E-3"/>
                  <c:y val="-0.1435109328210633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8ED-4A34-8447-068799276C28}"/>
                </c:ext>
              </c:extLst>
            </c:dLbl>
            <c:dLbl>
              <c:idx val="5"/>
              <c:layout>
                <c:manualLayout>
                  <c:x val="-2.2404481263088171E-3"/>
                  <c:y val="-0.125938165536851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8ED-4A34-8447-068799276C28}"/>
                </c:ext>
              </c:extLst>
            </c:dLbl>
            <c:dLbl>
              <c:idx val="6"/>
              <c:layout>
                <c:manualLayout>
                  <c:x val="-8.7311530842007646E-3"/>
                  <c:y val="-0.1698700837473811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8ED-4A34-8447-068799276C28}"/>
                </c:ext>
              </c:extLst>
            </c:dLbl>
            <c:dLbl>
              <c:idx val="7"/>
              <c:layout>
                <c:manualLayout>
                  <c:x val="-1.5057158219317411E-2"/>
                  <c:y val="-0.1640124946526438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8ED-4A34-8447-068799276C28}"/>
                </c:ext>
              </c:extLst>
            </c:dLbl>
            <c:dLbl>
              <c:idx val="8"/>
              <c:layout>
                <c:manualLayout>
                  <c:x val="-5.2386918505204589E-3"/>
                  <c:y val="-0.1698700837473811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8ED-4A34-8447-068799276C28}"/>
                </c:ext>
              </c:extLst>
            </c:dLbl>
            <c:dLbl>
              <c:idx val="9"/>
              <c:layout>
                <c:manualLayout>
                  <c:x val="-8.7311530842007646E-3"/>
                  <c:y val="-0.1815852619368556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8ED-4A34-8447-068799276C28}"/>
                </c:ext>
              </c:extLst>
            </c:dLbl>
            <c:dLbl>
              <c:idx val="10"/>
              <c:layout>
                <c:manualLayout>
                  <c:x val="-9.7360775427468224E-3"/>
                  <c:y val="-0.1786564673894870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8ED-4A34-8447-068799276C28}"/>
                </c:ext>
              </c:extLst>
            </c:dLbl>
            <c:dLbl>
              <c:idx val="11"/>
              <c:layout>
                <c:manualLayout>
                  <c:x val="-6.9849224673606122E-3"/>
                  <c:y val="-0.2050156183158047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8ED-4A34-8447-068799276C28}"/>
                </c:ext>
              </c:extLst>
            </c:dLbl>
            <c:dLbl>
              <c:idx val="12"/>
              <c:layout>
                <c:manualLayout>
                  <c:x val="-1.746230616840153E-3"/>
                  <c:y val="-0.2108732074105421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8ED-4A34-8447-068799276C28}"/>
                </c:ext>
              </c:extLst>
            </c:dLbl>
            <c:dLbl>
              <c:idx val="13"/>
              <c:layout>
                <c:manualLayout>
                  <c:x val="1.746230616840153E-3"/>
                  <c:y val="-0.2284459746947539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8ED-4A34-8447-068799276C28}"/>
                </c:ext>
              </c:extLst>
            </c:dLbl>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eiryo UI" panose="020B0604030504040204" pitchFamily="34" charset="-128"/>
                    <a:ea typeface="Meiryo UI" panose="020B0604030504040204" pitchFamily="34"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numCache>
            </c:numRef>
          </c:cat>
          <c:val>
            <c:numRef>
              <c:f>Sheet1!$E$2:$E$15</c:f>
              <c:numCache>
                <c:formatCode>#,##0</c:formatCode>
                <c:ptCount val="14"/>
                <c:pt idx="0">
                  <c:v>5255</c:v>
                </c:pt>
                <c:pt idx="1">
                  <c:v>5112</c:v>
                </c:pt>
                <c:pt idx="2">
                  <c:v>4942</c:v>
                </c:pt>
                <c:pt idx="3">
                  <c:v>5351</c:v>
                </c:pt>
                <c:pt idx="4">
                  <c:v>5733</c:v>
                </c:pt>
                <c:pt idx="5">
                  <c:v>5810</c:v>
                </c:pt>
                <c:pt idx="6">
                  <c:v>6293</c:v>
                </c:pt>
                <c:pt idx="7">
                  <c:v>6793</c:v>
                </c:pt>
                <c:pt idx="8">
                  <c:v>7655</c:v>
                </c:pt>
                <c:pt idx="9">
                  <c:v>7911</c:v>
                </c:pt>
                <c:pt idx="10">
                  <c:v>8396</c:v>
                </c:pt>
                <c:pt idx="11">
                  <c:v>8880</c:v>
                </c:pt>
                <c:pt idx="12">
                  <c:v>9343</c:v>
                </c:pt>
                <c:pt idx="13">
                  <c:v>9855</c:v>
                </c:pt>
              </c:numCache>
            </c:numRef>
          </c:val>
          <c:extLst>
            <c:ext xmlns:c16="http://schemas.microsoft.com/office/drawing/2014/chart" uri="{C3380CC4-5D6E-409C-BE32-E72D297353CC}">
              <c16:uniqueId val="{00000011-38ED-4A34-8447-068799276C28}"/>
            </c:ext>
          </c:extLst>
        </c:ser>
        <c:dLbls>
          <c:showLegendKey val="0"/>
          <c:showVal val="0"/>
          <c:showCatName val="0"/>
          <c:showSerName val="0"/>
          <c:showPercent val="0"/>
          <c:showBubbleSize val="0"/>
        </c:dLbls>
        <c:gapWidth val="150"/>
        <c:overlap val="100"/>
        <c:axId val="163850752"/>
        <c:axId val="141212416"/>
      </c:barChart>
      <c:catAx>
        <c:axId val="163850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100" b="0" i="0" u="none" strike="noStrike" kern="1200" baseline="0">
                <a:solidFill>
                  <a:schemeClr val="tx1"/>
                </a:solidFill>
                <a:latin typeface="Meiryo UI" panose="020B0604030504040204" pitchFamily="34" charset="-128"/>
                <a:ea typeface="Meiryo UI" panose="020B0604030504040204" pitchFamily="34" charset="-128"/>
                <a:cs typeface="+mn-cs"/>
              </a:defRPr>
            </a:pPr>
            <a:endParaRPr lang="ja-JP"/>
          </a:p>
        </c:txPr>
        <c:crossAx val="141212416"/>
        <c:crosses val="autoZero"/>
        <c:auto val="1"/>
        <c:lblAlgn val="ctr"/>
        <c:lblOffset val="100"/>
        <c:noMultiLvlLbl val="0"/>
      </c:catAx>
      <c:valAx>
        <c:axId val="141212416"/>
        <c:scaling>
          <c:orientation val="minMax"/>
          <c:max val="20000"/>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ja-JP" sz="1197" b="0" i="0" u="none" strike="noStrike" kern="1200" baseline="0">
                <a:solidFill>
                  <a:schemeClr val="tx1"/>
                </a:solidFill>
                <a:latin typeface="Meiryo UI" panose="020B0604030504040204" pitchFamily="34" charset="-128"/>
                <a:ea typeface="Meiryo UI" panose="020B0604030504040204" pitchFamily="34" charset="-128"/>
                <a:cs typeface="+mn-cs"/>
              </a:defRPr>
            </a:pPr>
            <a:endParaRPr lang="ja-JP"/>
          </a:p>
        </c:txPr>
        <c:crossAx val="163850752"/>
        <c:crosses val="autoZero"/>
        <c:crossBetween val="between"/>
      </c:valAx>
      <c:spPr>
        <a:noFill/>
        <a:ln>
          <a:noFill/>
        </a:ln>
        <a:effectLst/>
      </c:spPr>
    </c:plotArea>
    <c:legend>
      <c:legendPos val="r"/>
      <c:layout>
        <c:manualLayout>
          <c:xMode val="edge"/>
          <c:yMode val="edge"/>
          <c:x val="8.7752075951956929E-2"/>
          <c:y val="0.845287696410843"/>
          <c:w val="0.8720846198607195"/>
          <c:h val="0.11777167163831466"/>
        </c:manualLayout>
      </c:layout>
      <c:overlay val="0"/>
      <c:spPr>
        <a:noFill/>
        <a:ln>
          <a:noFill/>
        </a:ln>
        <a:effectLst/>
      </c:spPr>
      <c:txPr>
        <a:bodyPr rot="0" spcFirstLastPara="1" vertOverflow="ellipsis" vert="horz" wrap="square" anchor="ctr" anchorCtr="1"/>
        <a:lstStyle/>
        <a:p>
          <a:pPr>
            <a:defRPr lang="ja-JP" sz="1197" b="0" i="0" u="none" strike="noStrike" kern="1200" baseline="0">
              <a:solidFill>
                <a:schemeClr val="tx1"/>
              </a:solidFill>
              <a:latin typeface="Meiryo UI" panose="020B0604030504040204" pitchFamily="34" charset="-128"/>
              <a:ea typeface="Meiryo UI" panose="020B0604030504040204" pitchFamily="34"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Meiryo UI" panose="020B0604030504040204" pitchFamily="34" charset="-128"/>
          <a:ea typeface="Meiryo UI" panose="020B0604030504040204" pitchFamily="34"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046630262167131E-2"/>
          <c:y val="3.3046119274517262E-2"/>
          <c:w val="0.92137664022558219"/>
          <c:h val="0.74553065212925662"/>
        </c:manualLayout>
      </c:layout>
      <c:barChart>
        <c:barDir val="col"/>
        <c:grouping val="clustered"/>
        <c:varyColors val="0"/>
        <c:ser>
          <c:idx val="0"/>
          <c:order val="0"/>
          <c:tx>
            <c:strRef>
              <c:f>Sheet1!$B$1</c:f>
              <c:strCache>
                <c:ptCount val="1"/>
                <c:pt idx="0">
                  <c:v>2020</c:v>
                </c:pt>
              </c:strCache>
            </c:strRef>
          </c:tx>
          <c:invertIfNegative val="0"/>
          <c:cat>
            <c:strRef>
              <c:f>Sheet1!$A$2:$A$25</c:f>
              <c:strCache>
                <c:ptCount val="24"/>
                <c:pt idx="0">
                  <c:v>PT. Indofood Sukses Makmur Tbk</c:v>
                </c:pt>
                <c:pt idx="1">
                  <c:v>PT. Indofood CBP </c:v>
                </c:pt>
                <c:pt idx="2">
                  <c:v>PT. Unilever Indonesia Tbk</c:v>
                </c:pt>
                <c:pt idx="3">
                  <c:v>PT Nestlé Indonesia</c:v>
                </c:pt>
                <c:pt idx="4">
                  <c:v>PT. Heinz Abc Indonesia</c:v>
                </c:pt>
                <c:pt idx="5">
                  <c:v>PT. Mariza Rasa Murni</c:v>
                </c:pt>
                <c:pt idx="6">
                  <c:v>PT. Ajinomoto Indonesia</c:v>
                </c:pt>
                <c:pt idx="7">
                  <c:v>PT. Miwon Indonesia</c:v>
                </c:pt>
                <c:pt idx="8">
                  <c:v>PT. Anugrah Setia Lestari</c:v>
                </c:pt>
                <c:pt idx="9">
                  <c:v>PT. Artha Karya Utama</c:v>
                </c:pt>
                <c:pt idx="10">
                  <c:v>PT. Bahtera Wiraniaga Internusa</c:v>
                </c:pt>
                <c:pt idx="11">
                  <c:v>PT. Sukanda Djaya (Lee Kum Kee)</c:v>
                </c:pt>
                <c:pt idx="12">
                  <c:v>PT. Sriwijaya Alam Segar</c:v>
                </c:pt>
                <c:pt idx="13">
                  <c:v>PT. Mitratama Rasa Sejati</c:v>
                </c:pt>
                <c:pt idx="14">
                  <c:v>PT. Lasalle Food</c:v>
                </c:pt>
                <c:pt idx="15">
                  <c:v>CV. Subur Jaya Abadi</c:v>
                </c:pt>
                <c:pt idx="16">
                  <c:v>PT. Aneka Boga Nusantara</c:v>
                </c:pt>
                <c:pt idx="17">
                  <c:v>CV. Niki Harum</c:v>
                </c:pt>
                <c:pt idx="18">
                  <c:v>PT. Finindo Foods Indonesia</c:v>
                </c:pt>
                <c:pt idx="19">
                  <c:v>Kecap "Tin Tin"</c:v>
                </c:pt>
                <c:pt idx="20">
                  <c:v>PT. Sarico Food</c:v>
                </c:pt>
                <c:pt idx="21">
                  <c:v>Pabrik Saos Jempol Jaya</c:v>
                </c:pt>
                <c:pt idx="22">
                  <c:v>PT. Alam Aneka Aroma</c:v>
                </c:pt>
                <c:pt idx="23">
                  <c:v>Kecap Cap Jago (Kecap cap jago Cibenda)</c:v>
                </c:pt>
              </c:strCache>
            </c:strRef>
          </c:cat>
          <c:val>
            <c:numRef>
              <c:f>Sheet1!$B$2:$B$25</c:f>
              <c:numCache>
                <c:formatCode>#,##0</c:formatCode>
                <c:ptCount val="24"/>
                <c:pt idx="0" formatCode="_-* #,##0_-;\-* #,##0_-;_-* &quot;-&quot;??_-;_-@_-">
                  <c:v>57</c:v>
                </c:pt>
                <c:pt idx="1">
                  <c:v>32</c:v>
                </c:pt>
                <c:pt idx="2">
                  <c:v>29</c:v>
                </c:pt>
                <c:pt idx="3">
                  <c:v>10</c:v>
                </c:pt>
                <c:pt idx="4">
                  <c:v>6</c:v>
                </c:pt>
                <c:pt idx="5">
                  <c:v>5</c:v>
                </c:pt>
                <c:pt idx="6">
                  <c:v>3</c:v>
                </c:pt>
                <c:pt idx="7">
                  <c:v>3</c:v>
                </c:pt>
                <c:pt idx="8">
                  <c:v>2</c:v>
                </c:pt>
                <c:pt idx="9">
                  <c:v>2</c:v>
                </c:pt>
                <c:pt idx="10">
                  <c:v>2</c:v>
                </c:pt>
                <c:pt idx="11">
                  <c:v>1</c:v>
                </c:pt>
                <c:pt idx="12">
                  <c:v>1</c:v>
                </c:pt>
                <c:pt idx="13">
                  <c:v>1</c:v>
                </c:pt>
                <c:pt idx="14">
                  <c:v>1</c:v>
                </c:pt>
                <c:pt idx="15">
                  <c:v>1</c:v>
                </c:pt>
                <c:pt idx="16">
                  <c:v>1</c:v>
                </c:pt>
                <c:pt idx="17">
                  <c:v>1</c:v>
                </c:pt>
                <c:pt idx="18">
                  <c:v>1</c:v>
                </c:pt>
                <c:pt idx="19">
                  <c:v>1</c:v>
                </c:pt>
                <c:pt idx="20">
                  <c:v>0</c:v>
                </c:pt>
                <c:pt idx="21">
                  <c:v>0</c:v>
                </c:pt>
                <c:pt idx="22">
                  <c:v>0</c:v>
                </c:pt>
                <c:pt idx="23">
                  <c:v>0</c:v>
                </c:pt>
              </c:numCache>
            </c:numRef>
          </c:val>
          <c:extLst>
            <c:ext xmlns:c16="http://schemas.microsoft.com/office/drawing/2014/chart" uri="{C3380CC4-5D6E-409C-BE32-E72D297353CC}">
              <c16:uniqueId val="{00000000-07FA-4E61-896A-8E281754968A}"/>
            </c:ext>
          </c:extLst>
        </c:ser>
        <c:dLbls>
          <c:showLegendKey val="0"/>
          <c:showVal val="0"/>
          <c:showCatName val="0"/>
          <c:showSerName val="0"/>
          <c:showPercent val="0"/>
          <c:showBubbleSize val="0"/>
        </c:dLbls>
        <c:gapWidth val="20"/>
        <c:axId val="191071744"/>
        <c:axId val="141210112"/>
      </c:barChart>
      <c:catAx>
        <c:axId val="191071744"/>
        <c:scaling>
          <c:orientation val="minMax"/>
        </c:scaling>
        <c:delete val="0"/>
        <c:axPos val="b"/>
        <c:numFmt formatCode="General" sourceLinked="0"/>
        <c:majorTickMark val="out"/>
        <c:minorTickMark val="none"/>
        <c:tickLblPos val="nextTo"/>
        <c:crossAx val="141210112"/>
        <c:crosses val="autoZero"/>
        <c:auto val="1"/>
        <c:lblAlgn val="ctr"/>
        <c:lblOffset val="100"/>
        <c:noMultiLvlLbl val="0"/>
      </c:catAx>
      <c:valAx>
        <c:axId val="141210112"/>
        <c:scaling>
          <c:orientation val="minMax"/>
          <c:max val="30"/>
        </c:scaling>
        <c:delete val="0"/>
        <c:axPos val="l"/>
        <c:numFmt formatCode="_-* #,##0_-;\-* #,##0_-;_-* &quot;-&quot;??_-;_-@_-" sourceLinked="1"/>
        <c:majorTickMark val="out"/>
        <c:minorTickMark val="none"/>
        <c:tickLblPos val="nextTo"/>
        <c:crossAx val="191071744"/>
        <c:crosses val="autoZero"/>
        <c:crossBetween val="between"/>
      </c:valAx>
    </c:plotArea>
    <c:legend>
      <c:legendPos val="r"/>
      <c:layout>
        <c:manualLayout>
          <c:xMode val="edge"/>
          <c:yMode val="edge"/>
          <c:x val="0.90143054813816403"/>
          <c:y val="0.19906129210381002"/>
          <c:w val="6.5753488692763068E-2"/>
          <c:h val="5.8545602957770157E-2"/>
        </c:manualLayout>
      </c:layout>
      <c:overlay val="0"/>
    </c:legend>
    <c:plotVisOnly val="1"/>
    <c:dispBlanksAs val="gap"/>
    <c:showDLblsOverMax val="0"/>
  </c:chart>
  <c:txPr>
    <a:bodyPr/>
    <a:lstStyle/>
    <a:p>
      <a:pPr>
        <a:defRPr sz="1050">
          <a:latin typeface="Meiryo UI" panose="020B0604030504040204" pitchFamily="34" charset="-128"/>
          <a:ea typeface="Meiryo UI" panose="020B0604030504040204" pitchFamily="34" charset="-128"/>
        </a:defRPr>
      </a:pPr>
      <a:endParaRPr lang="ja-JP"/>
    </a:p>
  </c:txPr>
  <c:externalData r:id="rId1">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5A0A01-C818-4501-A4A1-72FB312984E3}" type="datetimeFigureOut">
              <a:rPr lang="en-US" smtClean="0"/>
              <a:t>1/23/2022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D46D10-78BC-4D36-8565-3E1E155E5454}" type="slidenum">
              <a:rPr lang="en-US" smtClean="0"/>
              <a:t>‹#›</a:t>
            </a:fld>
            <a:endParaRPr lang="en-US"/>
          </a:p>
        </p:txBody>
      </p:sp>
    </p:spTree>
    <p:extLst>
      <p:ext uri="{BB962C8B-B14F-4D97-AF65-F5344CB8AC3E}">
        <p14:creationId xmlns:p14="http://schemas.microsoft.com/office/powerpoint/2010/main" val="2633542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a:lstStyle>
            <a:lvl1pPr defTabSz="877888" eaLnBrk="0" hangingPunct="0">
              <a:defRPr>
                <a:solidFill>
                  <a:schemeClr val="tx1"/>
                </a:solidFill>
                <a:latin typeface="Arial" panose="020B0604020202020204" pitchFamily="34" charset="0"/>
                <a:cs typeface="Arial" panose="020B0604020202020204" pitchFamily="34" charset="0"/>
              </a:defRPr>
            </a:lvl1pPr>
            <a:lvl2pPr marL="742950" indent="-285750" defTabSz="877888" eaLnBrk="0" hangingPunct="0">
              <a:defRPr>
                <a:solidFill>
                  <a:schemeClr val="tx1"/>
                </a:solidFill>
                <a:latin typeface="Arial" panose="020B0604020202020204" pitchFamily="34" charset="0"/>
                <a:cs typeface="Arial" panose="020B0604020202020204" pitchFamily="34" charset="0"/>
              </a:defRPr>
            </a:lvl2pPr>
            <a:lvl3pPr marL="1143000" indent="-228600" defTabSz="877888" eaLnBrk="0" hangingPunct="0">
              <a:defRPr>
                <a:solidFill>
                  <a:schemeClr val="tx1"/>
                </a:solidFill>
                <a:latin typeface="Arial" panose="020B0604020202020204" pitchFamily="34" charset="0"/>
                <a:cs typeface="Arial" panose="020B0604020202020204" pitchFamily="34" charset="0"/>
              </a:defRPr>
            </a:lvl3pPr>
            <a:lvl4pPr marL="1600200" indent="-228600" defTabSz="877888" eaLnBrk="0" hangingPunct="0">
              <a:defRPr>
                <a:solidFill>
                  <a:schemeClr val="tx1"/>
                </a:solidFill>
                <a:latin typeface="Arial" panose="020B0604020202020204" pitchFamily="34" charset="0"/>
                <a:cs typeface="Arial" panose="020B0604020202020204" pitchFamily="34" charset="0"/>
              </a:defRPr>
            </a:lvl4pPr>
            <a:lvl5pPr marL="2057400" indent="-228600" defTabSz="877888" eaLnBrk="0" hangingPunct="0">
              <a:defRPr>
                <a:solidFill>
                  <a:schemeClr val="tx1"/>
                </a:solidFill>
                <a:latin typeface="Arial" panose="020B0604020202020204" pitchFamily="34" charset="0"/>
                <a:cs typeface="Arial" panose="020B0604020202020204" pitchFamily="34" charset="0"/>
              </a:defRPr>
            </a:lvl5pPr>
            <a:lvl6pPr marL="25146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843B01-2154-4BF7-92C6-76BED33E534B}" type="slidenum">
              <a:rPr lang="en-US" altLang="zh-TW">
                <a:latin typeface="Calibri" panose="020F0502020204030204" pitchFamily="34" charset="0"/>
              </a:rPr>
              <a:pPr eaLnBrk="1" hangingPunct="1"/>
              <a:t>1</a:t>
            </a:fld>
            <a:endParaRPr lang="en-US" altLang="zh-TW">
              <a:latin typeface="Calibri" panose="020F0502020204030204" pitchFamily="34" charset="0"/>
            </a:endParaRPr>
          </a:p>
        </p:txBody>
      </p:sp>
      <p:sp>
        <p:nvSpPr>
          <p:cNvPr id="51203"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a:p>
        </p:txBody>
      </p:sp>
    </p:spTree>
    <p:extLst>
      <p:ext uri="{BB962C8B-B14F-4D97-AF65-F5344CB8AC3E}">
        <p14:creationId xmlns:p14="http://schemas.microsoft.com/office/powerpoint/2010/main" val="2330180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a:lstStyle>
            <a:lvl1pPr defTabSz="877888" eaLnBrk="0" hangingPunct="0">
              <a:defRPr>
                <a:solidFill>
                  <a:schemeClr val="tx1"/>
                </a:solidFill>
                <a:latin typeface="Arial" panose="020B0604020202020204" pitchFamily="34" charset="0"/>
                <a:cs typeface="Arial" panose="020B0604020202020204" pitchFamily="34" charset="0"/>
              </a:defRPr>
            </a:lvl1pPr>
            <a:lvl2pPr marL="742950" indent="-285750" defTabSz="877888" eaLnBrk="0" hangingPunct="0">
              <a:defRPr>
                <a:solidFill>
                  <a:schemeClr val="tx1"/>
                </a:solidFill>
                <a:latin typeface="Arial" panose="020B0604020202020204" pitchFamily="34" charset="0"/>
                <a:cs typeface="Arial" panose="020B0604020202020204" pitchFamily="34" charset="0"/>
              </a:defRPr>
            </a:lvl2pPr>
            <a:lvl3pPr marL="1143000" indent="-228600" defTabSz="877888" eaLnBrk="0" hangingPunct="0">
              <a:defRPr>
                <a:solidFill>
                  <a:schemeClr val="tx1"/>
                </a:solidFill>
                <a:latin typeface="Arial" panose="020B0604020202020204" pitchFamily="34" charset="0"/>
                <a:cs typeface="Arial" panose="020B0604020202020204" pitchFamily="34" charset="0"/>
              </a:defRPr>
            </a:lvl3pPr>
            <a:lvl4pPr marL="1600200" indent="-228600" defTabSz="877888" eaLnBrk="0" hangingPunct="0">
              <a:defRPr>
                <a:solidFill>
                  <a:schemeClr val="tx1"/>
                </a:solidFill>
                <a:latin typeface="Arial" panose="020B0604020202020204" pitchFamily="34" charset="0"/>
                <a:cs typeface="Arial" panose="020B0604020202020204" pitchFamily="34" charset="0"/>
              </a:defRPr>
            </a:lvl4pPr>
            <a:lvl5pPr marL="2057400" indent="-228600" defTabSz="877888" eaLnBrk="0" hangingPunct="0">
              <a:defRPr>
                <a:solidFill>
                  <a:schemeClr val="tx1"/>
                </a:solidFill>
                <a:latin typeface="Arial" panose="020B0604020202020204" pitchFamily="34" charset="0"/>
                <a:cs typeface="Arial" panose="020B0604020202020204" pitchFamily="34" charset="0"/>
              </a:defRPr>
            </a:lvl5pPr>
            <a:lvl6pPr marL="25146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843B01-2154-4BF7-92C6-76BED33E534B}" type="slidenum">
              <a:rPr lang="en-US" altLang="zh-TW">
                <a:latin typeface="Calibri" panose="020F0502020204030204" pitchFamily="34" charset="0"/>
              </a:rPr>
              <a:pPr eaLnBrk="1" hangingPunct="1"/>
              <a:t>10</a:t>
            </a:fld>
            <a:endParaRPr lang="en-US" altLang="zh-TW">
              <a:latin typeface="Calibri" panose="020F0502020204030204" pitchFamily="34" charset="0"/>
            </a:endParaRPr>
          </a:p>
        </p:txBody>
      </p:sp>
      <p:sp>
        <p:nvSpPr>
          <p:cNvPr id="51203"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a:p>
        </p:txBody>
      </p:sp>
    </p:spTree>
    <p:extLst>
      <p:ext uri="{BB962C8B-B14F-4D97-AF65-F5344CB8AC3E}">
        <p14:creationId xmlns:p14="http://schemas.microsoft.com/office/powerpoint/2010/main" val="2250749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11</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373407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12</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1708035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13</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1108325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14</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1123437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15</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1530912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16</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3453554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17</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3077609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18</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3551333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19</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1297353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kumimoji="1" sz="1200">
                <a:solidFill>
                  <a:schemeClr val="tx1"/>
                </a:solidFill>
                <a:latin typeface="Times New Roman" pitchFamily="18" charset="0"/>
                <a:ea typeface="ＭＳ Ｐゴシック" charset="-128"/>
              </a:defRPr>
            </a:lvl1pPr>
            <a:lvl2pPr marL="742950" indent="-285750" defTabSz="919163">
              <a:defRPr kumimoji="1" sz="1200">
                <a:solidFill>
                  <a:schemeClr val="tx1"/>
                </a:solidFill>
                <a:latin typeface="Times New Roman" pitchFamily="18" charset="0"/>
                <a:ea typeface="ＭＳ Ｐゴシック" charset="-128"/>
              </a:defRPr>
            </a:lvl2pPr>
            <a:lvl3pPr marL="1143000" indent="-228600" defTabSz="919163">
              <a:defRPr kumimoji="1" sz="1200">
                <a:solidFill>
                  <a:schemeClr val="tx1"/>
                </a:solidFill>
                <a:latin typeface="Times New Roman" pitchFamily="18" charset="0"/>
                <a:ea typeface="ＭＳ Ｐゴシック" charset="-128"/>
              </a:defRPr>
            </a:lvl3pPr>
            <a:lvl4pPr marL="1600200" indent="-228600" defTabSz="919163">
              <a:defRPr kumimoji="1" sz="1200">
                <a:solidFill>
                  <a:schemeClr val="tx1"/>
                </a:solidFill>
                <a:latin typeface="Times New Roman" pitchFamily="18" charset="0"/>
                <a:ea typeface="ＭＳ Ｐゴシック" charset="-128"/>
              </a:defRPr>
            </a:lvl4pPr>
            <a:lvl5pPr marL="2057400" indent="-228600" defTabSz="919163">
              <a:defRPr kumimoji="1" sz="1200">
                <a:solidFill>
                  <a:schemeClr val="tx1"/>
                </a:solidFill>
                <a:latin typeface="Times New Roman" pitchFamily="18" charset="0"/>
                <a:ea typeface="ＭＳ Ｐゴシック" charset="-128"/>
              </a:defRPr>
            </a:lvl5pPr>
            <a:lvl6pPr marL="2514600" indent="-228600" defTabSz="919163" eaLnBrk="0" fontAlgn="base" hangingPunct="0">
              <a:spcBef>
                <a:spcPct val="30000"/>
              </a:spcBef>
              <a:spcAft>
                <a:spcPct val="0"/>
              </a:spcAft>
              <a:defRPr kumimoji="1" sz="1200">
                <a:solidFill>
                  <a:schemeClr val="tx1"/>
                </a:solidFill>
                <a:latin typeface="Times New Roman" pitchFamily="18" charset="0"/>
                <a:ea typeface="ＭＳ Ｐゴシック" charset="-128"/>
              </a:defRPr>
            </a:lvl6pPr>
            <a:lvl7pPr marL="2971800" indent="-228600" defTabSz="919163" eaLnBrk="0" fontAlgn="base" hangingPunct="0">
              <a:spcBef>
                <a:spcPct val="30000"/>
              </a:spcBef>
              <a:spcAft>
                <a:spcPct val="0"/>
              </a:spcAft>
              <a:defRPr kumimoji="1" sz="1200">
                <a:solidFill>
                  <a:schemeClr val="tx1"/>
                </a:solidFill>
                <a:latin typeface="Times New Roman" pitchFamily="18" charset="0"/>
                <a:ea typeface="ＭＳ Ｐゴシック" charset="-128"/>
              </a:defRPr>
            </a:lvl7pPr>
            <a:lvl8pPr marL="3429000" indent="-228600" defTabSz="919163" eaLnBrk="0" fontAlgn="base" hangingPunct="0">
              <a:spcBef>
                <a:spcPct val="30000"/>
              </a:spcBef>
              <a:spcAft>
                <a:spcPct val="0"/>
              </a:spcAft>
              <a:defRPr kumimoji="1" sz="1200">
                <a:solidFill>
                  <a:schemeClr val="tx1"/>
                </a:solidFill>
                <a:latin typeface="Times New Roman" pitchFamily="18" charset="0"/>
                <a:ea typeface="ＭＳ Ｐゴシック" charset="-128"/>
              </a:defRPr>
            </a:lvl8pPr>
            <a:lvl9pPr marL="3886200" indent="-228600" defTabSz="919163" eaLnBrk="0" fontAlgn="base" hangingPunct="0">
              <a:spcBef>
                <a:spcPct val="30000"/>
              </a:spcBef>
              <a:spcAft>
                <a:spcPct val="0"/>
              </a:spcAft>
              <a:defRPr kumimoji="1" sz="1200">
                <a:solidFill>
                  <a:schemeClr val="tx1"/>
                </a:solidFill>
                <a:latin typeface="Times New Roman" pitchFamily="18" charset="0"/>
                <a:ea typeface="ＭＳ Ｐゴシック" charset="-128"/>
              </a:defRPr>
            </a:lvl9pPr>
          </a:lstStyle>
          <a:p>
            <a:fld id="{22E47B24-1CC6-4891-A12E-6088428FC066}" type="slidenum">
              <a:rPr lang="en-US" altLang="zh-TW" sz="1300">
                <a:solidFill>
                  <a:prstClr val="black"/>
                </a:solidFill>
                <a:latin typeface="Tahoma" pitchFamily="34" charset="0"/>
                <a:ea typeface="PMingLiU" pitchFamily="18" charset="-120"/>
              </a:rPr>
              <a:pPr/>
              <a:t>2</a:t>
            </a:fld>
            <a:endParaRPr lang="en-US" altLang="zh-TW" sz="1300">
              <a:solidFill>
                <a:prstClr val="black"/>
              </a:solidFill>
              <a:latin typeface="Tahoma" pitchFamily="34" charset="0"/>
              <a:ea typeface="PMingLiU" pitchFamily="18" charset="-120"/>
            </a:endParaRPr>
          </a:p>
        </p:txBody>
      </p:sp>
      <p:sp>
        <p:nvSpPr>
          <p:cNvPr id="62467" name="Rectangle 2"/>
          <p:cNvSpPr>
            <a:spLocks noGrp="1" noRot="1" noChangeAspect="1" noChangeArrowheads="1" noTextEdit="1"/>
          </p:cNvSpPr>
          <p:nvPr>
            <p:ph type="sldImg"/>
          </p:nvPr>
        </p:nvSpPr>
        <p:spPr>
          <a:xfrm>
            <a:off x="1147763" y="687388"/>
            <a:ext cx="4567237" cy="3425825"/>
          </a:xfrm>
          <a:ln/>
        </p:spPr>
      </p:sp>
      <p:sp>
        <p:nvSpPr>
          <p:cNvPr id="62468" name="Rectangle 3"/>
          <p:cNvSpPr>
            <a:spLocks noGrp="1" noChangeArrowheads="1"/>
          </p:cNvSpPr>
          <p:nvPr>
            <p:ph type="body" idx="1"/>
          </p:nvPr>
        </p:nvSpPr>
        <p:spPr>
          <a:xfrm>
            <a:off x="913228" y="4343436"/>
            <a:ext cx="5031546" cy="411268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a:ea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20</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4038766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21</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1741771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22</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2167784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23</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3541152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24</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15203379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25</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20352912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26</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2732307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27</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23647536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28</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3014752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29</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2572144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kumimoji="1" sz="1200">
                <a:solidFill>
                  <a:schemeClr val="tx1"/>
                </a:solidFill>
                <a:latin typeface="Times New Roman" pitchFamily="18" charset="0"/>
                <a:ea typeface="ＭＳ Ｐゴシック" charset="-128"/>
              </a:defRPr>
            </a:lvl1pPr>
            <a:lvl2pPr marL="742950" indent="-285750" defTabSz="919163">
              <a:defRPr kumimoji="1" sz="1200">
                <a:solidFill>
                  <a:schemeClr val="tx1"/>
                </a:solidFill>
                <a:latin typeface="Times New Roman" pitchFamily="18" charset="0"/>
                <a:ea typeface="ＭＳ Ｐゴシック" charset="-128"/>
              </a:defRPr>
            </a:lvl2pPr>
            <a:lvl3pPr marL="1143000" indent="-228600" defTabSz="919163">
              <a:defRPr kumimoji="1" sz="1200">
                <a:solidFill>
                  <a:schemeClr val="tx1"/>
                </a:solidFill>
                <a:latin typeface="Times New Roman" pitchFamily="18" charset="0"/>
                <a:ea typeface="ＭＳ Ｐゴシック" charset="-128"/>
              </a:defRPr>
            </a:lvl3pPr>
            <a:lvl4pPr marL="1600200" indent="-228600" defTabSz="919163">
              <a:defRPr kumimoji="1" sz="1200">
                <a:solidFill>
                  <a:schemeClr val="tx1"/>
                </a:solidFill>
                <a:latin typeface="Times New Roman" pitchFamily="18" charset="0"/>
                <a:ea typeface="ＭＳ Ｐゴシック" charset="-128"/>
              </a:defRPr>
            </a:lvl4pPr>
            <a:lvl5pPr marL="2057400" indent="-228600" defTabSz="919163">
              <a:defRPr kumimoji="1" sz="1200">
                <a:solidFill>
                  <a:schemeClr val="tx1"/>
                </a:solidFill>
                <a:latin typeface="Times New Roman" pitchFamily="18" charset="0"/>
                <a:ea typeface="ＭＳ Ｐゴシック" charset="-128"/>
              </a:defRPr>
            </a:lvl5pPr>
            <a:lvl6pPr marL="2514600" indent="-228600" defTabSz="919163" eaLnBrk="0" fontAlgn="base" hangingPunct="0">
              <a:spcBef>
                <a:spcPct val="30000"/>
              </a:spcBef>
              <a:spcAft>
                <a:spcPct val="0"/>
              </a:spcAft>
              <a:defRPr kumimoji="1" sz="1200">
                <a:solidFill>
                  <a:schemeClr val="tx1"/>
                </a:solidFill>
                <a:latin typeface="Times New Roman" pitchFamily="18" charset="0"/>
                <a:ea typeface="ＭＳ Ｐゴシック" charset="-128"/>
              </a:defRPr>
            </a:lvl6pPr>
            <a:lvl7pPr marL="2971800" indent="-228600" defTabSz="919163" eaLnBrk="0" fontAlgn="base" hangingPunct="0">
              <a:spcBef>
                <a:spcPct val="30000"/>
              </a:spcBef>
              <a:spcAft>
                <a:spcPct val="0"/>
              </a:spcAft>
              <a:defRPr kumimoji="1" sz="1200">
                <a:solidFill>
                  <a:schemeClr val="tx1"/>
                </a:solidFill>
                <a:latin typeface="Times New Roman" pitchFamily="18" charset="0"/>
                <a:ea typeface="ＭＳ Ｐゴシック" charset="-128"/>
              </a:defRPr>
            </a:lvl7pPr>
            <a:lvl8pPr marL="3429000" indent="-228600" defTabSz="919163" eaLnBrk="0" fontAlgn="base" hangingPunct="0">
              <a:spcBef>
                <a:spcPct val="30000"/>
              </a:spcBef>
              <a:spcAft>
                <a:spcPct val="0"/>
              </a:spcAft>
              <a:defRPr kumimoji="1" sz="1200">
                <a:solidFill>
                  <a:schemeClr val="tx1"/>
                </a:solidFill>
                <a:latin typeface="Times New Roman" pitchFamily="18" charset="0"/>
                <a:ea typeface="ＭＳ Ｐゴシック" charset="-128"/>
              </a:defRPr>
            </a:lvl8pPr>
            <a:lvl9pPr marL="3886200" indent="-228600" defTabSz="919163" eaLnBrk="0" fontAlgn="base" hangingPunct="0">
              <a:spcBef>
                <a:spcPct val="30000"/>
              </a:spcBef>
              <a:spcAft>
                <a:spcPct val="0"/>
              </a:spcAft>
              <a:defRPr kumimoji="1" sz="1200">
                <a:solidFill>
                  <a:schemeClr val="tx1"/>
                </a:solidFill>
                <a:latin typeface="Times New Roman" pitchFamily="18" charset="0"/>
                <a:ea typeface="ＭＳ Ｐゴシック" charset="-128"/>
              </a:defRPr>
            </a:lvl9pPr>
          </a:lstStyle>
          <a:p>
            <a:fld id="{22E47B24-1CC6-4891-A12E-6088428FC066}" type="slidenum">
              <a:rPr lang="en-US" altLang="zh-TW" sz="1300">
                <a:solidFill>
                  <a:prstClr val="black"/>
                </a:solidFill>
                <a:latin typeface="Tahoma" pitchFamily="34" charset="0"/>
                <a:ea typeface="PMingLiU" pitchFamily="18" charset="-120"/>
              </a:rPr>
              <a:pPr/>
              <a:t>3</a:t>
            </a:fld>
            <a:endParaRPr lang="en-US" altLang="zh-TW" sz="1300">
              <a:solidFill>
                <a:prstClr val="black"/>
              </a:solidFill>
              <a:latin typeface="Tahoma" pitchFamily="34" charset="0"/>
              <a:ea typeface="PMingLiU" pitchFamily="18" charset="-120"/>
            </a:endParaRPr>
          </a:p>
        </p:txBody>
      </p:sp>
      <p:sp>
        <p:nvSpPr>
          <p:cNvPr id="62467" name="Rectangle 2"/>
          <p:cNvSpPr>
            <a:spLocks noGrp="1" noRot="1" noChangeAspect="1" noChangeArrowheads="1" noTextEdit="1"/>
          </p:cNvSpPr>
          <p:nvPr>
            <p:ph type="sldImg"/>
          </p:nvPr>
        </p:nvSpPr>
        <p:spPr>
          <a:xfrm>
            <a:off x="1147763" y="687388"/>
            <a:ext cx="4567237" cy="3425825"/>
          </a:xfrm>
          <a:ln/>
        </p:spPr>
      </p:sp>
      <p:sp>
        <p:nvSpPr>
          <p:cNvPr id="62468" name="Rectangle 3"/>
          <p:cNvSpPr>
            <a:spLocks noGrp="1" noChangeArrowheads="1"/>
          </p:cNvSpPr>
          <p:nvPr>
            <p:ph type="body" idx="1"/>
          </p:nvPr>
        </p:nvSpPr>
        <p:spPr>
          <a:xfrm>
            <a:off x="913228" y="4343436"/>
            <a:ext cx="5031546" cy="411268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a:ea typeface="ＭＳ Ｐゴシック" charset="-128"/>
            </a:endParaRPr>
          </a:p>
        </p:txBody>
      </p:sp>
      <p:sp>
        <p:nvSpPr>
          <p:cNvPr id="2" name="Footer Placeholder 1">
            <a:extLst>
              <a:ext uri="{FF2B5EF4-FFF2-40B4-BE49-F238E27FC236}">
                <a16:creationId xmlns:a16="http://schemas.microsoft.com/office/drawing/2014/main" id="{93073434-BC9A-44FC-BA86-50D274262773}"/>
              </a:ext>
            </a:extLst>
          </p:cNvPr>
          <p:cNvSpPr>
            <a:spLocks noGrp="1"/>
          </p:cNvSpPr>
          <p:nvPr>
            <p:ph type="ftr" sz="quarter" idx="4"/>
          </p:nvPr>
        </p:nvSpPr>
        <p:spPr/>
        <p:txBody>
          <a:bodyPr/>
          <a:lstStyle/>
          <a:p>
            <a:endParaRPr kumimoji="1" lang="ja-JP"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30</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3822478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31</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22897699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32</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28674484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33</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23334151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34</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30508200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solidFill>
                  <a:prstClr val="black"/>
                </a:solidFill>
              </a:rPr>
              <a:pPr/>
              <a:t>35</a:t>
            </a:fld>
            <a:endParaRPr lang="id-ID">
              <a:solidFill>
                <a:prstClr val="black"/>
              </a:solidFill>
            </a:endParaRPr>
          </a:p>
        </p:txBody>
      </p:sp>
      <p:sp>
        <p:nvSpPr>
          <p:cNvPr id="6" name="フッター プレースホルダー 5"/>
          <p:cNvSpPr>
            <a:spLocks noGrp="1"/>
          </p:cNvSpPr>
          <p:nvPr>
            <p:ph type="ftr" sz="quarter" idx="11"/>
          </p:nvPr>
        </p:nvSpPr>
        <p:spPr/>
        <p:txBody>
          <a:bodyPr/>
          <a:lstStyle/>
          <a:p>
            <a:r>
              <a:rPr lang="id-ID">
                <a:solidFill>
                  <a:prstClr val="black"/>
                </a:solidFill>
              </a:rPr>
              <a:t>PT ANDALAN GLOBAL SARANA</a:t>
            </a:r>
          </a:p>
        </p:txBody>
      </p:sp>
    </p:spTree>
    <p:extLst>
      <p:ext uri="{BB962C8B-B14F-4D97-AF65-F5344CB8AC3E}">
        <p14:creationId xmlns:p14="http://schemas.microsoft.com/office/powerpoint/2010/main" val="4731490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t>36</a:t>
            </a:fld>
            <a:endParaRPr lang="id-ID"/>
          </a:p>
        </p:txBody>
      </p:sp>
      <p:sp>
        <p:nvSpPr>
          <p:cNvPr id="6" name="フッター プレースホルダー 5"/>
          <p:cNvSpPr>
            <a:spLocks noGrp="1"/>
          </p:cNvSpPr>
          <p:nvPr>
            <p:ph type="ftr" sz="quarter" idx="11"/>
          </p:nvPr>
        </p:nvSpPr>
        <p:spPr/>
        <p:txBody>
          <a:bodyPr/>
          <a:lstStyle/>
          <a:p>
            <a:r>
              <a:rPr lang="id-ID"/>
              <a:t>PT ANDALAN GLOBAL SARANA</a:t>
            </a:r>
          </a:p>
        </p:txBody>
      </p:sp>
    </p:spTree>
    <p:extLst>
      <p:ext uri="{BB962C8B-B14F-4D97-AF65-F5344CB8AC3E}">
        <p14:creationId xmlns:p14="http://schemas.microsoft.com/office/powerpoint/2010/main" val="1481842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a:lstStyle>
            <a:lvl1pPr defTabSz="877888" eaLnBrk="0" hangingPunct="0">
              <a:defRPr>
                <a:solidFill>
                  <a:schemeClr val="tx1"/>
                </a:solidFill>
                <a:latin typeface="Arial" panose="020B0604020202020204" pitchFamily="34" charset="0"/>
                <a:cs typeface="Arial" panose="020B0604020202020204" pitchFamily="34" charset="0"/>
              </a:defRPr>
            </a:lvl1pPr>
            <a:lvl2pPr marL="742950" indent="-285750" defTabSz="877888" eaLnBrk="0" hangingPunct="0">
              <a:defRPr>
                <a:solidFill>
                  <a:schemeClr val="tx1"/>
                </a:solidFill>
                <a:latin typeface="Arial" panose="020B0604020202020204" pitchFamily="34" charset="0"/>
                <a:cs typeface="Arial" panose="020B0604020202020204" pitchFamily="34" charset="0"/>
              </a:defRPr>
            </a:lvl2pPr>
            <a:lvl3pPr marL="1143000" indent="-228600" defTabSz="877888" eaLnBrk="0" hangingPunct="0">
              <a:defRPr>
                <a:solidFill>
                  <a:schemeClr val="tx1"/>
                </a:solidFill>
                <a:latin typeface="Arial" panose="020B0604020202020204" pitchFamily="34" charset="0"/>
                <a:cs typeface="Arial" panose="020B0604020202020204" pitchFamily="34" charset="0"/>
              </a:defRPr>
            </a:lvl3pPr>
            <a:lvl4pPr marL="1600200" indent="-228600" defTabSz="877888" eaLnBrk="0" hangingPunct="0">
              <a:defRPr>
                <a:solidFill>
                  <a:schemeClr val="tx1"/>
                </a:solidFill>
                <a:latin typeface="Arial" panose="020B0604020202020204" pitchFamily="34" charset="0"/>
                <a:cs typeface="Arial" panose="020B0604020202020204" pitchFamily="34" charset="0"/>
              </a:defRPr>
            </a:lvl4pPr>
            <a:lvl5pPr marL="2057400" indent="-228600" defTabSz="877888" eaLnBrk="0" hangingPunct="0">
              <a:defRPr>
                <a:solidFill>
                  <a:schemeClr val="tx1"/>
                </a:solidFill>
                <a:latin typeface="Arial" panose="020B0604020202020204" pitchFamily="34" charset="0"/>
                <a:cs typeface="Arial" panose="020B0604020202020204" pitchFamily="34" charset="0"/>
              </a:defRPr>
            </a:lvl5pPr>
            <a:lvl6pPr marL="25146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843B01-2154-4BF7-92C6-76BED33E534B}" type="slidenum">
              <a:rPr lang="en-US" altLang="zh-TW">
                <a:latin typeface="Calibri" panose="020F0502020204030204" pitchFamily="34" charset="0"/>
              </a:rPr>
              <a:pPr eaLnBrk="1" hangingPunct="1"/>
              <a:t>4</a:t>
            </a:fld>
            <a:endParaRPr lang="en-US" altLang="zh-TW">
              <a:latin typeface="Calibri" panose="020F0502020204030204" pitchFamily="34" charset="0"/>
            </a:endParaRPr>
          </a:p>
        </p:txBody>
      </p:sp>
      <p:sp>
        <p:nvSpPr>
          <p:cNvPr id="51203"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a:p>
        </p:txBody>
      </p:sp>
    </p:spTree>
    <p:extLst>
      <p:ext uri="{BB962C8B-B14F-4D97-AF65-F5344CB8AC3E}">
        <p14:creationId xmlns:p14="http://schemas.microsoft.com/office/powerpoint/2010/main" val="2497350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E601033-35BC-4E2F-9BB8-C0553B3CC53F}" type="slidenum">
              <a:rPr lang="id-ID" smtClean="0"/>
              <a:t>5</a:t>
            </a:fld>
            <a:endParaRPr lang="id-ID"/>
          </a:p>
        </p:txBody>
      </p:sp>
      <p:sp>
        <p:nvSpPr>
          <p:cNvPr id="6" name="フッター プレースホルダー 5"/>
          <p:cNvSpPr>
            <a:spLocks noGrp="1"/>
          </p:cNvSpPr>
          <p:nvPr>
            <p:ph type="ftr" sz="quarter" idx="11"/>
          </p:nvPr>
        </p:nvSpPr>
        <p:spPr/>
        <p:txBody>
          <a:bodyPr/>
          <a:lstStyle/>
          <a:p>
            <a:r>
              <a:rPr lang="id-ID"/>
              <a:t>PT ANDALAN GLOBAL SARANA</a:t>
            </a:r>
          </a:p>
        </p:txBody>
      </p:sp>
    </p:spTree>
    <p:extLst>
      <p:ext uri="{BB962C8B-B14F-4D97-AF65-F5344CB8AC3E}">
        <p14:creationId xmlns:p14="http://schemas.microsoft.com/office/powerpoint/2010/main" val="1859407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a:lstStyle>
            <a:lvl1pPr defTabSz="877888" eaLnBrk="0" hangingPunct="0">
              <a:defRPr>
                <a:solidFill>
                  <a:schemeClr val="tx1"/>
                </a:solidFill>
                <a:latin typeface="Arial" panose="020B0604020202020204" pitchFamily="34" charset="0"/>
                <a:cs typeface="Arial" panose="020B0604020202020204" pitchFamily="34" charset="0"/>
              </a:defRPr>
            </a:lvl1pPr>
            <a:lvl2pPr marL="742950" indent="-285750" defTabSz="877888" eaLnBrk="0" hangingPunct="0">
              <a:defRPr>
                <a:solidFill>
                  <a:schemeClr val="tx1"/>
                </a:solidFill>
                <a:latin typeface="Arial" panose="020B0604020202020204" pitchFamily="34" charset="0"/>
                <a:cs typeface="Arial" panose="020B0604020202020204" pitchFamily="34" charset="0"/>
              </a:defRPr>
            </a:lvl2pPr>
            <a:lvl3pPr marL="1143000" indent="-228600" defTabSz="877888" eaLnBrk="0" hangingPunct="0">
              <a:defRPr>
                <a:solidFill>
                  <a:schemeClr val="tx1"/>
                </a:solidFill>
                <a:latin typeface="Arial" panose="020B0604020202020204" pitchFamily="34" charset="0"/>
                <a:cs typeface="Arial" panose="020B0604020202020204" pitchFamily="34" charset="0"/>
              </a:defRPr>
            </a:lvl3pPr>
            <a:lvl4pPr marL="1600200" indent="-228600" defTabSz="877888" eaLnBrk="0" hangingPunct="0">
              <a:defRPr>
                <a:solidFill>
                  <a:schemeClr val="tx1"/>
                </a:solidFill>
                <a:latin typeface="Arial" panose="020B0604020202020204" pitchFamily="34" charset="0"/>
                <a:cs typeface="Arial" panose="020B0604020202020204" pitchFamily="34" charset="0"/>
              </a:defRPr>
            </a:lvl4pPr>
            <a:lvl5pPr marL="2057400" indent="-228600" defTabSz="877888" eaLnBrk="0" hangingPunct="0">
              <a:defRPr>
                <a:solidFill>
                  <a:schemeClr val="tx1"/>
                </a:solidFill>
                <a:latin typeface="Arial" panose="020B0604020202020204" pitchFamily="34" charset="0"/>
                <a:cs typeface="Arial" panose="020B0604020202020204" pitchFamily="34" charset="0"/>
              </a:defRPr>
            </a:lvl5pPr>
            <a:lvl6pPr marL="25146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843B01-2154-4BF7-92C6-76BED33E534B}" type="slidenum">
              <a:rPr lang="en-US" altLang="zh-TW">
                <a:latin typeface="Calibri" panose="020F0502020204030204" pitchFamily="34" charset="0"/>
              </a:rPr>
              <a:pPr eaLnBrk="1" hangingPunct="1"/>
              <a:t>6</a:t>
            </a:fld>
            <a:endParaRPr lang="en-US" altLang="zh-TW">
              <a:latin typeface="Calibri" panose="020F0502020204030204" pitchFamily="34" charset="0"/>
            </a:endParaRPr>
          </a:p>
        </p:txBody>
      </p:sp>
      <p:sp>
        <p:nvSpPr>
          <p:cNvPr id="51203"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a:p>
        </p:txBody>
      </p:sp>
    </p:spTree>
    <p:extLst>
      <p:ext uri="{BB962C8B-B14F-4D97-AF65-F5344CB8AC3E}">
        <p14:creationId xmlns:p14="http://schemas.microsoft.com/office/powerpoint/2010/main" val="3817985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a:lstStyle>
            <a:lvl1pPr defTabSz="877888" eaLnBrk="0" hangingPunct="0">
              <a:defRPr>
                <a:solidFill>
                  <a:schemeClr val="tx1"/>
                </a:solidFill>
                <a:latin typeface="Arial" panose="020B0604020202020204" pitchFamily="34" charset="0"/>
                <a:cs typeface="Arial" panose="020B0604020202020204" pitchFamily="34" charset="0"/>
              </a:defRPr>
            </a:lvl1pPr>
            <a:lvl2pPr marL="742950" indent="-285750" defTabSz="877888" eaLnBrk="0" hangingPunct="0">
              <a:defRPr>
                <a:solidFill>
                  <a:schemeClr val="tx1"/>
                </a:solidFill>
                <a:latin typeface="Arial" panose="020B0604020202020204" pitchFamily="34" charset="0"/>
                <a:cs typeface="Arial" panose="020B0604020202020204" pitchFamily="34" charset="0"/>
              </a:defRPr>
            </a:lvl2pPr>
            <a:lvl3pPr marL="1143000" indent="-228600" defTabSz="877888" eaLnBrk="0" hangingPunct="0">
              <a:defRPr>
                <a:solidFill>
                  <a:schemeClr val="tx1"/>
                </a:solidFill>
                <a:latin typeface="Arial" panose="020B0604020202020204" pitchFamily="34" charset="0"/>
                <a:cs typeface="Arial" panose="020B0604020202020204" pitchFamily="34" charset="0"/>
              </a:defRPr>
            </a:lvl3pPr>
            <a:lvl4pPr marL="1600200" indent="-228600" defTabSz="877888" eaLnBrk="0" hangingPunct="0">
              <a:defRPr>
                <a:solidFill>
                  <a:schemeClr val="tx1"/>
                </a:solidFill>
                <a:latin typeface="Arial" panose="020B0604020202020204" pitchFamily="34" charset="0"/>
                <a:cs typeface="Arial" panose="020B0604020202020204" pitchFamily="34" charset="0"/>
              </a:defRPr>
            </a:lvl4pPr>
            <a:lvl5pPr marL="2057400" indent="-228600" defTabSz="877888" eaLnBrk="0" hangingPunct="0">
              <a:defRPr>
                <a:solidFill>
                  <a:schemeClr val="tx1"/>
                </a:solidFill>
                <a:latin typeface="Arial" panose="020B0604020202020204" pitchFamily="34" charset="0"/>
                <a:cs typeface="Arial" panose="020B0604020202020204" pitchFamily="34" charset="0"/>
              </a:defRPr>
            </a:lvl5pPr>
            <a:lvl6pPr marL="25146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843B01-2154-4BF7-92C6-76BED33E534B}" type="slidenum">
              <a:rPr lang="en-US" altLang="zh-TW">
                <a:latin typeface="Calibri" panose="020F0502020204030204" pitchFamily="34" charset="0"/>
              </a:rPr>
              <a:pPr eaLnBrk="1" hangingPunct="1"/>
              <a:t>7</a:t>
            </a:fld>
            <a:endParaRPr lang="en-US" altLang="zh-TW">
              <a:latin typeface="Calibri" panose="020F0502020204030204" pitchFamily="34" charset="0"/>
            </a:endParaRPr>
          </a:p>
        </p:txBody>
      </p:sp>
      <p:sp>
        <p:nvSpPr>
          <p:cNvPr id="51203"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a:p>
        </p:txBody>
      </p:sp>
    </p:spTree>
    <p:extLst>
      <p:ext uri="{BB962C8B-B14F-4D97-AF65-F5344CB8AC3E}">
        <p14:creationId xmlns:p14="http://schemas.microsoft.com/office/powerpoint/2010/main" val="3817985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a:lstStyle>
            <a:lvl1pPr defTabSz="877888" eaLnBrk="0" hangingPunct="0">
              <a:defRPr>
                <a:solidFill>
                  <a:schemeClr val="tx1"/>
                </a:solidFill>
                <a:latin typeface="Arial" panose="020B0604020202020204" pitchFamily="34" charset="0"/>
                <a:cs typeface="Arial" panose="020B0604020202020204" pitchFamily="34" charset="0"/>
              </a:defRPr>
            </a:lvl1pPr>
            <a:lvl2pPr marL="742950" indent="-285750" defTabSz="877888" eaLnBrk="0" hangingPunct="0">
              <a:defRPr>
                <a:solidFill>
                  <a:schemeClr val="tx1"/>
                </a:solidFill>
                <a:latin typeface="Arial" panose="020B0604020202020204" pitchFamily="34" charset="0"/>
                <a:cs typeface="Arial" panose="020B0604020202020204" pitchFamily="34" charset="0"/>
              </a:defRPr>
            </a:lvl2pPr>
            <a:lvl3pPr marL="1143000" indent="-228600" defTabSz="877888" eaLnBrk="0" hangingPunct="0">
              <a:defRPr>
                <a:solidFill>
                  <a:schemeClr val="tx1"/>
                </a:solidFill>
                <a:latin typeface="Arial" panose="020B0604020202020204" pitchFamily="34" charset="0"/>
                <a:cs typeface="Arial" panose="020B0604020202020204" pitchFamily="34" charset="0"/>
              </a:defRPr>
            </a:lvl3pPr>
            <a:lvl4pPr marL="1600200" indent="-228600" defTabSz="877888" eaLnBrk="0" hangingPunct="0">
              <a:defRPr>
                <a:solidFill>
                  <a:schemeClr val="tx1"/>
                </a:solidFill>
                <a:latin typeface="Arial" panose="020B0604020202020204" pitchFamily="34" charset="0"/>
                <a:cs typeface="Arial" panose="020B0604020202020204" pitchFamily="34" charset="0"/>
              </a:defRPr>
            </a:lvl4pPr>
            <a:lvl5pPr marL="2057400" indent="-228600" defTabSz="877888" eaLnBrk="0" hangingPunct="0">
              <a:defRPr>
                <a:solidFill>
                  <a:schemeClr val="tx1"/>
                </a:solidFill>
                <a:latin typeface="Arial" panose="020B0604020202020204" pitchFamily="34" charset="0"/>
                <a:cs typeface="Arial" panose="020B0604020202020204" pitchFamily="34" charset="0"/>
              </a:defRPr>
            </a:lvl5pPr>
            <a:lvl6pPr marL="25146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843B01-2154-4BF7-92C6-76BED33E534B}" type="slidenum">
              <a:rPr lang="en-US" altLang="zh-TW">
                <a:latin typeface="Calibri" panose="020F0502020204030204" pitchFamily="34" charset="0"/>
              </a:rPr>
              <a:pPr eaLnBrk="1" hangingPunct="1"/>
              <a:t>8</a:t>
            </a:fld>
            <a:endParaRPr lang="en-US" altLang="zh-TW">
              <a:latin typeface="Calibri" panose="020F0502020204030204" pitchFamily="34" charset="0"/>
            </a:endParaRPr>
          </a:p>
        </p:txBody>
      </p:sp>
      <p:sp>
        <p:nvSpPr>
          <p:cNvPr id="51203"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a:p>
        </p:txBody>
      </p:sp>
    </p:spTree>
    <p:extLst>
      <p:ext uri="{BB962C8B-B14F-4D97-AF65-F5344CB8AC3E}">
        <p14:creationId xmlns:p14="http://schemas.microsoft.com/office/powerpoint/2010/main" val="4264873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a:lstStyle>
            <a:lvl1pPr defTabSz="877888" eaLnBrk="0" hangingPunct="0">
              <a:defRPr>
                <a:solidFill>
                  <a:schemeClr val="tx1"/>
                </a:solidFill>
                <a:latin typeface="Arial" panose="020B0604020202020204" pitchFamily="34" charset="0"/>
                <a:cs typeface="Arial" panose="020B0604020202020204" pitchFamily="34" charset="0"/>
              </a:defRPr>
            </a:lvl1pPr>
            <a:lvl2pPr marL="742950" indent="-285750" defTabSz="877888" eaLnBrk="0" hangingPunct="0">
              <a:defRPr>
                <a:solidFill>
                  <a:schemeClr val="tx1"/>
                </a:solidFill>
                <a:latin typeface="Arial" panose="020B0604020202020204" pitchFamily="34" charset="0"/>
                <a:cs typeface="Arial" panose="020B0604020202020204" pitchFamily="34" charset="0"/>
              </a:defRPr>
            </a:lvl2pPr>
            <a:lvl3pPr marL="1143000" indent="-228600" defTabSz="877888" eaLnBrk="0" hangingPunct="0">
              <a:defRPr>
                <a:solidFill>
                  <a:schemeClr val="tx1"/>
                </a:solidFill>
                <a:latin typeface="Arial" panose="020B0604020202020204" pitchFamily="34" charset="0"/>
                <a:cs typeface="Arial" panose="020B0604020202020204" pitchFamily="34" charset="0"/>
              </a:defRPr>
            </a:lvl3pPr>
            <a:lvl4pPr marL="1600200" indent="-228600" defTabSz="877888" eaLnBrk="0" hangingPunct="0">
              <a:defRPr>
                <a:solidFill>
                  <a:schemeClr val="tx1"/>
                </a:solidFill>
                <a:latin typeface="Arial" panose="020B0604020202020204" pitchFamily="34" charset="0"/>
                <a:cs typeface="Arial" panose="020B0604020202020204" pitchFamily="34" charset="0"/>
              </a:defRPr>
            </a:lvl4pPr>
            <a:lvl5pPr marL="2057400" indent="-228600" defTabSz="877888" eaLnBrk="0" hangingPunct="0">
              <a:defRPr>
                <a:solidFill>
                  <a:schemeClr val="tx1"/>
                </a:solidFill>
                <a:latin typeface="Arial" panose="020B0604020202020204" pitchFamily="34" charset="0"/>
                <a:cs typeface="Arial" panose="020B0604020202020204" pitchFamily="34" charset="0"/>
              </a:defRPr>
            </a:lvl5pPr>
            <a:lvl6pPr marL="25146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778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7843B01-2154-4BF7-92C6-76BED33E534B}" type="slidenum">
              <a:rPr lang="en-US" altLang="zh-TW">
                <a:latin typeface="Calibri" panose="020F0502020204030204" pitchFamily="34" charset="0"/>
              </a:rPr>
              <a:pPr eaLnBrk="1" hangingPunct="1"/>
              <a:t>9</a:t>
            </a:fld>
            <a:endParaRPr lang="en-US" altLang="zh-TW">
              <a:latin typeface="Calibri" panose="020F0502020204030204" pitchFamily="34" charset="0"/>
            </a:endParaRPr>
          </a:p>
        </p:txBody>
      </p:sp>
      <p:sp>
        <p:nvSpPr>
          <p:cNvPr id="51203"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a:p>
        </p:txBody>
      </p:sp>
    </p:spTree>
    <p:extLst>
      <p:ext uri="{BB962C8B-B14F-4D97-AF65-F5344CB8AC3E}">
        <p14:creationId xmlns:p14="http://schemas.microsoft.com/office/powerpoint/2010/main" val="3531581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コンテンツ プレースホルダー 2"/>
          <p:cNvSpPr>
            <a:spLocks noGrp="1"/>
          </p:cNvSpPr>
          <p:nvPr>
            <p:ph idx="1"/>
          </p:nvPr>
        </p:nvSpPr>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0866576F-27D7-4E52-AF28-DF29E3D5D152}" type="datetime1">
              <a:rPr lang="zh-CN" altLang="en-US" smtClean="0"/>
              <a:t>2022/1/23</a:t>
            </a:fld>
            <a:endParaRPr lang="zh-CN" altLang="en-US"/>
          </a:p>
        </p:txBody>
      </p:sp>
      <p:sp>
        <p:nvSpPr>
          <p:cNvPr id="5" name="フッター プレースホルダー 4"/>
          <p:cNvSpPr>
            <a:spLocks noGrp="1"/>
          </p:cNvSpPr>
          <p:nvPr>
            <p:ph type="ftr" sz="quarter" idx="11"/>
          </p:nvPr>
        </p:nvSpPr>
        <p:spPr/>
        <p:txBody>
          <a:bodyPr/>
          <a:lstStyle/>
          <a:p>
            <a:endParaRPr lang="zh-CN" altLang="en-US"/>
          </a:p>
        </p:txBody>
      </p:sp>
      <p:sp>
        <p:nvSpPr>
          <p:cNvPr id="6" name="スライド番号プレースホルダー 5"/>
          <p:cNvSpPr>
            <a:spLocks noGrp="1"/>
          </p:cNvSpPr>
          <p:nvPr>
            <p:ph type="sldNum" sz="quarter" idx="12"/>
          </p:nvPr>
        </p:nvSpPr>
        <p:spPr/>
        <p:txBody>
          <a:bodyPr/>
          <a:lstStyle/>
          <a:p>
            <a:fld id="{3AE4485B-25B2-4AC7-AF5B-E93524538AFF}" type="slidenum">
              <a:rPr lang="zh-CN" altLang="en-US" smtClean="0"/>
              <a:t>‹#›</a:t>
            </a:fld>
            <a:endParaRPr lang="zh-CN" altLang="en-US"/>
          </a:p>
        </p:txBody>
      </p:sp>
    </p:spTree>
    <p:extLst>
      <p:ext uri="{BB962C8B-B14F-4D97-AF65-F5344CB8AC3E}">
        <p14:creationId xmlns:p14="http://schemas.microsoft.com/office/powerpoint/2010/main" val="3304648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endParaRPr 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endParaRPr lang="en-US"/>
          </a:p>
        </p:txBody>
      </p:sp>
      <p:sp>
        <p:nvSpPr>
          <p:cNvPr id="4" name="日付プレースホルダ 3"/>
          <p:cNvSpPr>
            <a:spLocks noGrp="1"/>
          </p:cNvSpPr>
          <p:nvPr>
            <p:ph type="dt" sz="half" idx="10"/>
          </p:nvPr>
        </p:nvSpPr>
        <p:spPr/>
        <p:txBody>
          <a:bodyPr/>
          <a:lstStyle>
            <a:lvl1pPr>
              <a:defRPr/>
            </a:lvl1pPr>
          </a:lstStyle>
          <a:p>
            <a:fld id="{6205CB8F-9A03-40A8-B728-7DF64C520384}" type="datetimeFigureOut">
              <a:rPr lang="en-US" altLang="ja-JP"/>
              <a:pPr/>
              <a:t>1/23/2022</a:t>
            </a:fld>
            <a:endParaRPr lang="en-US" altLang="ja-JP"/>
          </a:p>
        </p:txBody>
      </p:sp>
      <p:sp>
        <p:nvSpPr>
          <p:cNvPr id="5" name="フッター プレースホルダ 4"/>
          <p:cNvSpPr>
            <a:spLocks noGrp="1"/>
          </p:cNvSpPr>
          <p:nvPr>
            <p:ph type="ftr" sz="quarter" idx="11"/>
          </p:nvPr>
        </p:nvSpPr>
        <p:spPr/>
        <p:txBody>
          <a:bodyPr/>
          <a:lstStyle>
            <a:lvl1pPr>
              <a:defRPr/>
            </a:lvl1pPr>
          </a:lstStyle>
          <a:p>
            <a:pPr>
              <a:defRPr/>
            </a:pPr>
            <a:endParaRPr lang="en-US"/>
          </a:p>
        </p:txBody>
      </p:sp>
      <p:sp>
        <p:nvSpPr>
          <p:cNvPr id="6" name="スライド番号プレースホルダ 5"/>
          <p:cNvSpPr>
            <a:spLocks noGrp="1"/>
          </p:cNvSpPr>
          <p:nvPr>
            <p:ph type="sldNum" sz="quarter" idx="12"/>
          </p:nvPr>
        </p:nvSpPr>
        <p:spPr/>
        <p:txBody>
          <a:bodyPr/>
          <a:lstStyle>
            <a:lvl1pPr>
              <a:defRPr/>
            </a:lvl1pPr>
          </a:lstStyle>
          <a:p>
            <a:fld id="{D2815EC7-535A-496F-9A72-047462D8B939}" type="slidenum">
              <a:rPr lang="en-US" altLang="ja-JP"/>
              <a:pPr/>
              <a:t>‹#›</a:t>
            </a:fld>
            <a:endParaRPr lang="en-US" altLang="ja-JP"/>
          </a:p>
        </p:txBody>
      </p:sp>
    </p:spTree>
    <p:extLst>
      <p:ext uri="{BB962C8B-B14F-4D97-AF65-F5344CB8AC3E}">
        <p14:creationId xmlns:p14="http://schemas.microsoft.com/office/powerpoint/2010/main" val="17003614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573012-00EE-4778-9832-BABF6C1F1812}" type="datetimeFigureOut">
              <a:rPr lang="en-US" smtClean="0"/>
              <a:t>1/23/2022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355A1-19F3-41E8-AAA7-1A90409AFE22}" type="slidenum">
              <a:rPr lang="en-US" smtClean="0"/>
              <a:t>‹#›</a:t>
            </a:fld>
            <a:endParaRPr lang="en-US"/>
          </a:p>
        </p:txBody>
      </p:sp>
    </p:spTree>
    <p:extLst>
      <p:ext uri="{BB962C8B-B14F-4D97-AF65-F5344CB8AC3E}">
        <p14:creationId xmlns:p14="http://schemas.microsoft.com/office/powerpoint/2010/main" val="496222086"/>
      </p:ext>
    </p:extLst>
  </p:cSld>
  <p:clrMap bg1="lt1" tx1="dk1" bg2="lt2" tx2="dk2" accent1="accent1" accent2="accent2" accent3="accent3" accent4="accent4" accent5="accent5" accent6="accent6" hlink="hlink" folHlink="folHlink"/>
  <p:sldLayoutIdLst>
    <p:sldLayoutId id="2147483651" r:id="rId1"/>
    <p:sldLayoutId id="2147483652" r:id="rId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23.png"/><Relationship Id="rId7"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58.jpeg"/><Relationship Id="rId4" Type="http://schemas.openxmlformats.org/officeDocument/2006/relationships/image" Target="../media/image57.png"/></Relationships>
</file>

<file path=ppt/slides/_rels/slide14.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71.png"/><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4.png"/><Relationship Id="rId7" Type="http://schemas.openxmlformats.org/officeDocument/2006/relationships/image" Target="../media/image7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6.png"/><Relationship Id="rId7" Type="http://schemas.openxmlformats.org/officeDocument/2006/relationships/image" Target="../media/image8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87.png"/><Relationship Id="rId4" Type="http://schemas.openxmlformats.org/officeDocument/2006/relationships/image" Target="../media/image86.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7.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94.png"/><Relationship Id="rId5" Type="http://schemas.openxmlformats.org/officeDocument/2006/relationships/image" Target="../media/image93.jpeg"/><Relationship Id="rId4" Type="http://schemas.openxmlformats.org/officeDocument/2006/relationships/image" Target="../media/image92.jpeg"/></Relationships>
</file>

<file path=ppt/slides/_rels/slide2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96.jpe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9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jpeg"/></Relationships>
</file>

<file path=ppt/slides/_rels/slide3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105.png"/><Relationship Id="rId4" Type="http://schemas.openxmlformats.org/officeDocument/2006/relationships/image" Target="../media/image104.png"/></Relationships>
</file>

<file path=ppt/slides/_rels/slide3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107.png"/></Relationships>
</file>

<file path=ppt/slides/_rels/slide3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10.png"/><Relationship Id="rId5" Type="http://schemas.openxmlformats.org/officeDocument/2006/relationships/image" Target="../media/image43.jpeg"/><Relationship Id="rId4" Type="http://schemas.openxmlformats.org/officeDocument/2006/relationships/image" Target="../media/image109.jpeg"/></Relationships>
</file>

<file path=ppt/slides/_rels/slide35.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jpeg"/><Relationship Id="rId7" Type="http://schemas.openxmlformats.org/officeDocument/2006/relationships/image" Target="../media/image115.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14.png"/><Relationship Id="rId11" Type="http://schemas.openxmlformats.org/officeDocument/2006/relationships/image" Target="../media/image119.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image" Target="../media/image112.png"/><Relationship Id="rId9" Type="http://schemas.openxmlformats.org/officeDocument/2006/relationships/image" Target="../media/image11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chart" Target="../charts/chart2.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jpeg"/><Relationship Id="rId2" Type="http://schemas.openxmlformats.org/officeDocument/2006/relationships/notesSlide" Target="../notesSlides/notesSlide5.xml"/><Relationship Id="rId16" Type="http://schemas.openxmlformats.org/officeDocument/2006/relationships/image" Target="../media/image18.jpeg"/><Relationship Id="rId20"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jpe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jpeg"/><Relationship Id="rId10" Type="http://schemas.openxmlformats.org/officeDocument/2006/relationships/image" Target="../media/image12.jpe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8.png"/><Relationship Id="rId3" Type="http://schemas.openxmlformats.org/officeDocument/2006/relationships/image" Target="../media/image23.png"/><Relationship Id="rId7" Type="http://schemas.openxmlformats.org/officeDocument/2006/relationships/image" Target="../media/image7.png"/><Relationship Id="rId12" Type="http://schemas.openxmlformats.org/officeDocument/2006/relationships/image" Target="../media/image34.png"/><Relationship Id="rId17" Type="http://schemas.openxmlformats.org/officeDocument/2006/relationships/image" Target="../media/image37.jpeg"/><Relationship Id="rId2" Type="http://schemas.openxmlformats.org/officeDocument/2006/relationships/notesSlide" Target="../notesSlides/notesSlide6.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24.png"/><Relationship Id="rId5" Type="http://schemas.openxmlformats.org/officeDocument/2006/relationships/image" Target="../media/image15.png"/><Relationship Id="rId15" Type="http://schemas.openxmlformats.org/officeDocument/2006/relationships/image" Target="../media/image36.png"/><Relationship Id="rId10" Type="http://schemas.openxmlformats.org/officeDocument/2006/relationships/image" Target="../media/image33.jpg"/><Relationship Id="rId4" Type="http://schemas.openxmlformats.org/officeDocument/2006/relationships/image" Target="../media/image6.png"/><Relationship Id="rId9" Type="http://schemas.openxmlformats.org/officeDocument/2006/relationships/image" Target="../media/image16.png"/><Relationship Id="rId1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29.png"/><Relationship Id="rId3" Type="http://schemas.openxmlformats.org/officeDocument/2006/relationships/image" Target="../media/image38.png"/><Relationship Id="rId7" Type="http://schemas.openxmlformats.org/officeDocument/2006/relationships/image" Target="../media/image34.png"/><Relationship Id="rId12"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42.jpeg"/><Relationship Id="rId5" Type="http://schemas.openxmlformats.org/officeDocument/2006/relationships/image" Target="../media/image13.png"/><Relationship Id="rId10" Type="http://schemas.openxmlformats.org/officeDocument/2006/relationships/image" Target="../media/image14.png"/><Relationship Id="rId4" Type="http://schemas.openxmlformats.org/officeDocument/2006/relationships/image" Target="../media/image39.png"/><Relationship Id="rId9" Type="http://schemas.openxmlformats.org/officeDocument/2006/relationships/image" Target="../media/image41.jpeg"/><Relationship Id="rId14" Type="http://schemas.openxmlformats.org/officeDocument/2006/relationships/image" Target="../media/image43.jpeg"/></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21"/>
          <p:cNvSpPr txBox="1">
            <a:spLocks noChangeArrowheads="1"/>
          </p:cNvSpPr>
          <p:nvPr/>
        </p:nvSpPr>
        <p:spPr bwMode="auto">
          <a:xfrm>
            <a:off x="4572000" y="6581001"/>
            <a:ext cx="4572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schemeClr val="bg1"/>
                </a:solidFill>
                <a:latin typeface="Tahoma" panose="020B0604030504040204" pitchFamily="34" charset="0"/>
                <a:ea typeface="PMingLiU" panose="02020500000000000000" pitchFamily="18" charset="-120"/>
              </a:rPr>
              <a:t>www.asean-j.net</a:t>
            </a:r>
          </a:p>
        </p:txBody>
      </p:sp>
      <p:sp>
        <p:nvSpPr>
          <p:cNvPr id="25604"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schemeClr val="bg1"/>
                </a:solidFill>
                <a:latin typeface="Tahoma" panose="020B0604030504040204" pitchFamily="34" charset="0"/>
                <a:ea typeface="PMingLiU" panose="02020500000000000000" pitchFamily="18" charset="-120"/>
              </a:rPr>
              <a:t>ASEAN JAPAN CONSULTING </a:t>
            </a:r>
          </a:p>
        </p:txBody>
      </p:sp>
      <p:sp>
        <p:nvSpPr>
          <p:cNvPr id="25606" name="正方形/長方形 6"/>
          <p:cNvSpPr>
            <a:spLocks noChangeArrowheads="1"/>
          </p:cNvSpPr>
          <p:nvPr/>
        </p:nvSpPr>
        <p:spPr bwMode="auto">
          <a:xfrm>
            <a:off x="304800" y="1143000"/>
            <a:ext cx="8458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ja-JP" altLang="en-US" dirty="0"/>
              <a:t>　　　　　　</a:t>
            </a:r>
            <a:endParaRPr lang="en-US" altLang="ja-JP" dirty="0"/>
          </a:p>
        </p:txBody>
      </p:sp>
      <p:cxnSp>
        <p:nvCxnSpPr>
          <p:cNvPr id="6" name="直線コネクタ 28"/>
          <p:cNvCxnSpPr>
            <a:cxnSpLocks noChangeShapeType="1"/>
          </p:cNvCxnSpPr>
          <p:nvPr/>
        </p:nvCxnSpPr>
        <p:spPr bwMode="auto">
          <a:xfrm>
            <a:off x="306323" y="3402035"/>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7" name="直線コネクタ 29"/>
          <p:cNvCxnSpPr>
            <a:cxnSpLocks noChangeShapeType="1"/>
          </p:cNvCxnSpPr>
          <p:nvPr/>
        </p:nvCxnSpPr>
        <p:spPr bwMode="auto">
          <a:xfrm>
            <a:off x="715905" y="3466978"/>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8" name="Text Box 1042"/>
          <p:cNvSpPr txBox="1">
            <a:spLocks noChangeArrowheads="1"/>
          </p:cNvSpPr>
          <p:nvPr/>
        </p:nvSpPr>
        <p:spPr bwMode="auto">
          <a:xfrm>
            <a:off x="197767" y="2947047"/>
            <a:ext cx="8748465"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kumimoji="1" sz="1200" b="1">
                <a:solidFill>
                  <a:schemeClr val="tx1"/>
                </a:solidFill>
                <a:latin typeface="Times New Roman" pitchFamily="18" charset="0"/>
                <a:ea typeface="ＭＳ ゴシック" pitchFamily="49" charset="-128"/>
              </a:defRPr>
            </a:lvl1pPr>
            <a:lvl2pPr marL="742950" indent="-285750" eaLnBrk="0" hangingPunct="0">
              <a:defRPr kumimoji="1" sz="1200" b="1">
                <a:solidFill>
                  <a:schemeClr val="tx1"/>
                </a:solidFill>
                <a:latin typeface="Times New Roman" pitchFamily="18" charset="0"/>
                <a:ea typeface="ＭＳ ゴシック" pitchFamily="49" charset="-128"/>
              </a:defRPr>
            </a:lvl2pPr>
            <a:lvl3pPr marL="1143000" indent="-228600" eaLnBrk="0" hangingPunct="0">
              <a:defRPr kumimoji="1" sz="1200" b="1">
                <a:solidFill>
                  <a:schemeClr val="tx1"/>
                </a:solidFill>
                <a:latin typeface="Times New Roman" pitchFamily="18" charset="0"/>
                <a:ea typeface="ＭＳ ゴシック" pitchFamily="49" charset="-128"/>
              </a:defRPr>
            </a:lvl3pPr>
            <a:lvl4pPr marL="1600200" indent="-228600" eaLnBrk="0" hangingPunct="0">
              <a:defRPr kumimoji="1" sz="1200" b="1">
                <a:solidFill>
                  <a:schemeClr val="tx1"/>
                </a:solidFill>
                <a:latin typeface="Times New Roman" pitchFamily="18" charset="0"/>
                <a:ea typeface="ＭＳ ゴシック" pitchFamily="49" charset="-128"/>
              </a:defRPr>
            </a:lvl4pPr>
            <a:lvl5pPr marL="2057400" indent="-228600" eaLnBrk="0" hangingPunct="0">
              <a:defRPr kumimoji="1" sz="1200" b="1">
                <a:solidFill>
                  <a:schemeClr val="tx1"/>
                </a:solidFill>
                <a:latin typeface="Times New Roman" pitchFamily="18" charset="0"/>
                <a:ea typeface="ＭＳ ゴシック" pitchFamily="49" charset="-128"/>
              </a:defRPr>
            </a:lvl5pPr>
            <a:lvl6pPr marL="2514600" indent="-228600" algn="ctr" eaLnBrk="0" fontAlgn="base" hangingPunct="0">
              <a:spcBef>
                <a:spcPct val="0"/>
              </a:spcBef>
              <a:spcAft>
                <a:spcPct val="0"/>
              </a:spcAft>
              <a:defRPr kumimoji="1" sz="1200" b="1">
                <a:solidFill>
                  <a:schemeClr val="tx1"/>
                </a:solidFill>
                <a:latin typeface="Times New Roman" pitchFamily="18" charset="0"/>
                <a:ea typeface="ＭＳ ゴシック" pitchFamily="49" charset="-128"/>
              </a:defRPr>
            </a:lvl6pPr>
            <a:lvl7pPr marL="2971800" indent="-228600" algn="ctr" eaLnBrk="0" fontAlgn="base" hangingPunct="0">
              <a:spcBef>
                <a:spcPct val="0"/>
              </a:spcBef>
              <a:spcAft>
                <a:spcPct val="0"/>
              </a:spcAft>
              <a:defRPr kumimoji="1" sz="1200" b="1">
                <a:solidFill>
                  <a:schemeClr val="tx1"/>
                </a:solidFill>
                <a:latin typeface="Times New Roman" pitchFamily="18" charset="0"/>
                <a:ea typeface="ＭＳ ゴシック" pitchFamily="49" charset="-128"/>
              </a:defRPr>
            </a:lvl7pPr>
            <a:lvl8pPr marL="3429000" indent="-228600" algn="ctr" eaLnBrk="0" fontAlgn="base" hangingPunct="0">
              <a:spcBef>
                <a:spcPct val="0"/>
              </a:spcBef>
              <a:spcAft>
                <a:spcPct val="0"/>
              </a:spcAft>
              <a:defRPr kumimoji="1" sz="1200" b="1">
                <a:solidFill>
                  <a:schemeClr val="tx1"/>
                </a:solidFill>
                <a:latin typeface="Times New Roman" pitchFamily="18" charset="0"/>
                <a:ea typeface="ＭＳ ゴシック" pitchFamily="49" charset="-128"/>
              </a:defRPr>
            </a:lvl8pPr>
            <a:lvl9pPr marL="3886200" indent="-228600" algn="ctr" eaLnBrk="0" fontAlgn="base" hangingPunct="0">
              <a:spcBef>
                <a:spcPct val="0"/>
              </a:spcBef>
              <a:spcAft>
                <a:spcPct val="0"/>
              </a:spcAft>
              <a:defRPr kumimoji="1" sz="1200" b="1">
                <a:solidFill>
                  <a:schemeClr val="tx1"/>
                </a:solidFill>
                <a:latin typeface="Times New Roman" pitchFamily="18" charset="0"/>
                <a:ea typeface="ＭＳ ゴシック" pitchFamily="49" charset="-128"/>
              </a:defRPr>
            </a:lvl9pPr>
          </a:lstStyle>
          <a:p>
            <a:pPr algn="ctr" eaLnBrk="1" hangingPunct="1"/>
            <a:r>
              <a:rPr lang="ja-JP" altLang="en-US" sz="2400" dirty="0">
                <a:latin typeface="Meiryo UI" panose="020B0604030504040204" pitchFamily="50" charset="-128"/>
                <a:ea typeface="Meiryo UI" panose="020B0604030504040204" pitchFamily="50" charset="-128"/>
                <a:cs typeface="Meiryo UI" panose="020B0604030504040204" pitchFamily="50" charset="-128"/>
              </a:rPr>
              <a:t>インドネシアにおける調味料メーカー調査プロジェクト</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Text Box 1042"/>
          <p:cNvSpPr txBox="1">
            <a:spLocks noChangeArrowheads="1"/>
          </p:cNvSpPr>
          <p:nvPr/>
        </p:nvSpPr>
        <p:spPr bwMode="auto">
          <a:xfrm>
            <a:off x="197766" y="3511638"/>
            <a:ext cx="8748465" cy="3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eaLnBrk="0" hangingPunct="0">
              <a:defRPr kumimoji="1" sz="1200" b="1">
                <a:solidFill>
                  <a:schemeClr val="tx1"/>
                </a:solidFill>
                <a:latin typeface="Times New Roman" pitchFamily="18" charset="0"/>
                <a:ea typeface="ＭＳ ゴシック" pitchFamily="49" charset="-128"/>
              </a:defRPr>
            </a:lvl1pPr>
            <a:lvl2pPr marL="742950" indent="-285750" eaLnBrk="0" hangingPunct="0">
              <a:defRPr kumimoji="1" sz="1200" b="1">
                <a:solidFill>
                  <a:schemeClr val="tx1"/>
                </a:solidFill>
                <a:latin typeface="Times New Roman" pitchFamily="18" charset="0"/>
                <a:ea typeface="ＭＳ ゴシック" pitchFamily="49" charset="-128"/>
              </a:defRPr>
            </a:lvl2pPr>
            <a:lvl3pPr marL="1143000" indent="-228600" eaLnBrk="0" hangingPunct="0">
              <a:defRPr kumimoji="1" sz="1200" b="1">
                <a:solidFill>
                  <a:schemeClr val="tx1"/>
                </a:solidFill>
                <a:latin typeface="Times New Roman" pitchFamily="18" charset="0"/>
                <a:ea typeface="ＭＳ ゴシック" pitchFamily="49" charset="-128"/>
              </a:defRPr>
            </a:lvl3pPr>
            <a:lvl4pPr marL="1600200" indent="-228600" eaLnBrk="0" hangingPunct="0">
              <a:defRPr kumimoji="1" sz="1200" b="1">
                <a:solidFill>
                  <a:schemeClr val="tx1"/>
                </a:solidFill>
                <a:latin typeface="Times New Roman" pitchFamily="18" charset="0"/>
                <a:ea typeface="ＭＳ ゴシック" pitchFamily="49" charset="-128"/>
              </a:defRPr>
            </a:lvl4pPr>
            <a:lvl5pPr marL="2057400" indent="-228600" eaLnBrk="0" hangingPunct="0">
              <a:defRPr kumimoji="1" sz="1200" b="1">
                <a:solidFill>
                  <a:schemeClr val="tx1"/>
                </a:solidFill>
                <a:latin typeface="Times New Roman" pitchFamily="18" charset="0"/>
                <a:ea typeface="ＭＳ ゴシック" pitchFamily="49" charset="-128"/>
              </a:defRPr>
            </a:lvl5pPr>
            <a:lvl6pPr marL="2514600" indent="-228600" algn="ctr" eaLnBrk="0" fontAlgn="base" hangingPunct="0">
              <a:spcBef>
                <a:spcPct val="0"/>
              </a:spcBef>
              <a:spcAft>
                <a:spcPct val="0"/>
              </a:spcAft>
              <a:defRPr kumimoji="1" sz="1200" b="1">
                <a:solidFill>
                  <a:schemeClr val="tx1"/>
                </a:solidFill>
                <a:latin typeface="Times New Roman" pitchFamily="18" charset="0"/>
                <a:ea typeface="ＭＳ ゴシック" pitchFamily="49" charset="-128"/>
              </a:defRPr>
            </a:lvl6pPr>
            <a:lvl7pPr marL="2971800" indent="-228600" algn="ctr" eaLnBrk="0" fontAlgn="base" hangingPunct="0">
              <a:spcBef>
                <a:spcPct val="0"/>
              </a:spcBef>
              <a:spcAft>
                <a:spcPct val="0"/>
              </a:spcAft>
              <a:defRPr kumimoji="1" sz="1200" b="1">
                <a:solidFill>
                  <a:schemeClr val="tx1"/>
                </a:solidFill>
                <a:latin typeface="Times New Roman" pitchFamily="18" charset="0"/>
                <a:ea typeface="ＭＳ ゴシック" pitchFamily="49" charset="-128"/>
              </a:defRPr>
            </a:lvl7pPr>
            <a:lvl8pPr marL="3429000" indent="-228600" algn="ctr" eaLnBrk="0" fontAlgn="base" hangingPunct="0">
              <a:spcBef>
                <a:spcPct val="0"/>
              </a:spcBef>
              <a:spcAft>
                <a:spcPct val="0"/>
              </a:spcAft>
              <a:defRPr kumimoji="1" sz="1200" b="1">
                <a:solidFill>
                  <a:schemeClr val="tx1"/>
                </a:solidFill>
                <a:latin typeface="Times New Roman" pitchFamily="18" charset="0"/>
                <a:ea typeface="ＭＳ ゴシック" pitchFamily="49" charset="-128"/>
              </a:defRPr>
            </a:lvl8pPr>
            <a:lvl9pPr marL="3886200" indent="-228600" algn="ctr" eaLnBrk="0" fontAlgn="base" hangingPunct="0">
              <a:spcBef>
                <a:spcPct val="0"/>
              </a:spcBef>
              <a:spcAft>
                <a:spcPct val="0"/>
              </a:spcAft>
              <a:defRPr kumimoji="1" sz="1200" b="1">
                <a:solidFill>
                  <a:schemeClr val="tx1"/>
                </a:solidFill>
                <a:latin typeface="Times New Roman" pitchFamily="18" charset="0"/>
                <a:ea typeface="ＭＳ ゴシック" pitchFamily="49" charset="-128"/>
              </a:defRPr>
            </a:lvl9pPr>
          </a:lstStyle>
          <a:p>
            <a:pPr algn="ctr" eaLnBrk="1" hangingPunct="1"/>
            <a:r>
              <a:rPr lang="ja-JP" altLang="en-US" sz="1800" dirty="0">
                <a:latin typeface="Meiryo UI" panose="020B0604030504040204" pitchFamily="50" charset="-128"/>
                <a:ea typeface="Meiryo UI" panose="020B0604030504040204" pitchFamily="50" charset="-128"/>
                <a:cs typeface="Meiryo UI" panose="020B0604030504040204" pitchFamily="50" charset="-128"/>
              </a:rPr>
              <a:t>調査報告書</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936580369"/>
      </p:ext>
    </p:extLst>
  </p:cSld>
  <p:clrMapOvr>
    <a:masterClrMapping/>
  </p:clrMapOvr>
  <p:transition>
    <p:checke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
          <p:cNvSpPr>
            <a:spLocks noChangeArrowheads="1"/>
          </p:cNvSpPr>
          <p:nvPr/>
        </p:nvSpPr>
        <p:spPr bwMode="auto">
          <a:xfrm>
            <a:off x="323528" y="272200"/>
            <a:ext cx="8311983"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インドネシアの調味料市場レポート</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Text Box 35">
            <a:extLst>
              <a:ext uri="{FF2B5EF4-FFF2-40B4-BE49-F238E27FC236}">
                <a16:creationId xmlns:a16="http://schemas.microsoft.com/office/drawing/2014/main" id="{7C3C0C73-5D8C-4CE5-A86A-E84E0969981D}"/>
              </a:ext>
            </a:extLst>
          </p:cNvPr>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20" name="Text Box 21">
            <a:extLst>
              <a:ext uri="{FF2B5EF4-FFF2-40B4-BE49-F238E27FC236}">
                <a16:creationId xmlns:a16="http://schemas.microsoft.com/office/drawing/2014/main" id="{0F8E73F7-0127-452F-8389-CE899CD71B56}"/>
              </a:ext>
            </a:extLst>
          </p:cNvPr>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cxnSp>
        <p:nvCxnSpPr>
          <p:cNvPr id="21" name="直線コネクタ 28">
            <a:extLst>
              <a:ext uri="{FF2B5EF4-FFF2-40B4-BE49-F238E27FC236}">
                <a16:creationId xmlns:a16="http://schemas.microsoft.com/office/drawing/2014/main" id="{C33AE705-0C41-481F-A5D2-361BB6702FC4}"/>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22" name="直線コネクタ 29">
            <a:extLst>
              <a:ext uri="{FF2B5EF4-FFF2-40B4-BE49-F238E27FC236}">
                <a16:creationId xmlns:a16="http://schemas.microsoft.com/office/drawing/2014/main" id="{BF2B4ED2-B65F-4731-9ECB-6B506D69A9C0}"/>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24" name="テキスト ボックス 23">
            <a:extLst>
              <a:ext uri="{FF2B5EF4-FFF2-40B4-BE49-F238E27FC236}">
                <a16:creationId xmlns:a16="http://schemas.microsoft.com/office/drawing/2014/main" id="{16DD09C7-178B-4F95-911D-A1AEC71F0D9D}"/>
              </a:ext>
            </a:extLst>
          </p:cNvPr>
          <p:cNvSpPr txBox="1"/>
          <p:nvPr/>
        </p:nvSpPr>
        <p:spPr>
          <a:xfrm>
            <a:off x="4501511" y="823831"/>
            <a:ext cx="4596492" cy="1361783"/>
          </a:xfrm>
          <a:prstGeom prst="rect">
            <a:avLst/>
          </a:prstGeom>
          <a:noFill/>
        </p:spPr>
        <p:txBody>
          <a:bodyPr wrap="square">
            <a:spAutoFit/>
          </a:bodyPr>
          <a:lstStyle/>
          <a:p>
            <a:pPr>
              <a:lnSpc>
                <a:spcPct val="107000"/>
              </a:lnSpc>
              <a:spcAft>
                <a:spcPts val="800"/>
              </a:spcAft>
            </a:pPr>
            <a:r>
              <a:rPr lang="en-US" altLang="ja-JP" sz="1200" dirty="0" err="1">
                <a:latin typeface="Meiryo UI" panose="020B0604030504040204" pitchFamily="50" charset="-128"/>
                <a:ea typeface="Meiryo UI" panose="020B0604030504040204" pitchFamily="50" charset="-128"/>
                <a:cs typeface="Cordia New" panose="020B0304020202020204" pitchFamily="34" charset="-34"/>
              </a:rPr>
              <a:t>Daesang</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は</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1973</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年に</a:t>
            </a:r>
            <a:r>
              <a:rPr lang="en-US" altLang="ja-JP" sz="1200" dirty="0" err="1">
                <a:latin typeface="Meiryo UI" panose="020B0604030504040204" pitchFamily="50" charset="-128"/>
                <a:ea typeface="Meiryo UI" panose="020B0604030504040204" pitchFamily="50" charset="-128"/>
                <a:cs typeface="Cordia New" panose="020B0304020202020204" pitchFamily="34" charset="-34"/>
              </a:rPr>
              <a:t>PT.Miwon</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 Indonesia</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を設立し、韓国企業としては初めて海外に工場を輸出した。その後、インドネシア市場での食品やスターチシロップに事業を拡大してきた。</a:t>
            </a:r>
          </a:p>
          <a:p>
            <a:pPr>
              <a:lnSpc>
                <a:spcPct val="107000"/>
              </a:lnSpc>
              <a:spcAft>
                <a:spcPts val="800"/>
              </a:spcAft>
            </a:pPr>
            <a:r>
              <a:rPr lang="ja-JP" altLang="en-US" sz="1200" dirty="0">
                <a:latin typeface="Meiryo UI" panose="020B0604030504040204" pitchFamily="50" charset="-128"/>
                <a:ea typeface="Meiryo UI" panose="020B0604030504040204" pitchFamily="50" charset="-128"/>
                <a:cs typeface="Cordia New" panose="020B0304020202020204" pitchFamily="34" charset="-34"/>
              </a:rPr>
              <a:t>今後は、新たな成長エンジンの開発による事業の多角化を図るとともに、食品販売の強化やインドネシアの主要物流センターの拡張など、着実に事業を拡大していく予定である。</a:t>
            </a:r>
          </a:p>
        </p:txBody>
      </p:sp>
      <p:sp>
        <p:nvSpPr>
          <p:cNvPr id="27" name="テキスト ボックス 26">
            <a:extLst>
              <a:ext uri="{FF2B5EF4-FFF2-40B4-BE49-F238E27FC236}">
                <a16:creationId xmlns:a16="http://schemas.microsoft.com/office/drawing/2014/main" id="{30D33DB7-708F-4A7E-8671-942FA2959E10}"/>
              </a:ext>
            </a:extLst>
          </p:cNvPr>
          <p:cNvSpPr txBox="1"/>
          <p:nvPr/>
        </p:nvSpPr>
        <p:spPr>
          <a:xfrm>
            <a:off x="418002" y="6372617"/>
            <a:ext cx="8546486" cy="584775"/>
          </a:xfrm>
          <a:prstGeom prst="rect">
            <a:avLst/>
          </a:prstGeom>
          <a:noFill/>
        </p:spPr>
        <p:txBody>
          <a:bodyPr wrap="square">
            <a:spAutoFit/>
          </a:bodyPr>
          <a:lstStyle/>
          <a:p>
            <a:r>
              <a:rPr lang="ja-JP" altLang="en-US" sz="800" dirty="0">
                <a:latin typeface="Meiryo UI" panose="020B0604030504040204" pitchFamily="50" charset="-128"/>
                <a:ea typeface="Meiryo UI" panose="020B0604030504040204" pitchFamily="50" charset="-128"/>
              </a:rPr>
              <a:t>引用先：</a:t>
            </a:r>
            <a:r>
              <a:rPr lang="en-US" altLang="ja-JP" sz="800" dirty="0">
                <a:latin typeface="Meiryo UI" panose="020B0604030504040204" pitchFamily="50" charset="-128"/>
                <a:ea typeface="Meiryo UI" panose="020B0604030504040204" pitchFamily="50" charset="-128"/>
              </a:rPr>
              <a:t>https://www.daesang.com/en/company/network/global.jsp, https://www.kedglobal.com/newsView/ked202102180002</a:t>
            </a:r>
          </a:p>
          <a:p>
            <a:r>
              <a:rPr lang="en-US" altLang="ja-JP" sz="800" dirty="0">
                <a:latin typeface="Meiryo UI" panose="020B0604030504040204" pitchFamily="50" charset="-128"/>
                <a:ea typeface="Meiryo UI" panose="020B0604030504040204" pitchFamily="50" charset="-128"/>
              </a:rPr>
              <a:t>https://www.daesang.com/en/company/network/global.jsp#indonesia01 , http://www.businesskorea.co.kr/news/articleView.html?idxno=60666</a:t>
            </a:r>
          </a:p>
          <a:p>
            <a:r>
              <a:rPr lang="en-US" altLang="ja-JP" sz="800" dirty="0">
                <a:latin typeface="Meiryo UI" panose="020B0604030504040204" pitchFamily="50" charset="-128"/>
                <a:ea typeface="Meiryo UI" panose="020B0604030504040204" pitchFamily="50" charset="-128"/>
              </a:rPr>
              <a:t>https://m.koreatimes.co.kr/pages/article.asp?newsIdx=304273</a:t>
            </a:r>
          </a:p>
          <a:p>
            <a:endParaRPr lang="ja-JP" altLang="en-US" sz="8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79AFB2F-A781-4A30-8AA0-AFD22227F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848" y="823831"/>
            <a:ext cx="1529864" cy="398536"/>
          </a:xfrm>
          <a:prstGeom prst="rect">
            <a:avLst/>
          </a:prstGeom>
        </p:spPr>
      </p:pic>
      <p:sp>
        <p:nvSpPr>
          <p:cNvPr id="12" name="テキスト ボックス 11">
            <a:extLst>
              <a:ext uri="{FF2B5EF4-FFF2-40B4-BE49-F238E27FC236}">
                <a16:creationId xmlns:a16="http://schemas.microsoft.com/office/drawing/2014/main" id="{108E357A-45C0-4CA6-AC64-E8E847C5EED5}"/>
              </a:ext>
            </a:extLst>
          </p:cNvPr>
          <p:cNvSpPr txBox="1"/>
          <p:nvPr/>
        </p:nvSpPr>
        <p:spPr>
          <a:xfrm>
            <a:off x="323528" y="1300763"/>
            <a:ext cx="3888432" cy="5078313"/>
          </a:xfrm>
          <a:prstGeom prst="rect">
            <a:avLst/>
          </a:prstGeom>
          <a:noFill/>
        </p:spPr>
        <p:txBody>
          <a:bodyPr wrap="square">
            <a:spAutoFit/>
          </a:bodyPr>
          <a:lstStyle/>
          <a:p>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月　韓国に本拠を置く</a:t>
            </a:r>
            <a:r>
              <a:rPr lang="en-US" altLang="ja-JP" sz="1200" dirty="0" err="1">
                <a:latin typeface="Meiryo UI" panose="020B0604030504040204" pitchFamily="50" charset="-128"/>
                <a:ea typeface="Meiryo UI" panose="020B0604030504040204" pitchFamily="50" charset="-128"/>
              </a:rPr>
              <a:t>DaesangCorp</a:t>
            </a:r>
            <a:r>
              <a:rPr lang="ja-JP" altLang="en-US" sz="1200" dirty="0">
                <a:latin typeface="Meiryo UI" panose="020B0604030504040204" pitchFamily="50" charset="-128"/>
                <a:ea typeface="Meiryo UI" panose="020B0604030504040204" pitchFamily="50" charset="-128"/>
              </a:rPr>
              <a:t>は、将来の成長のため、イスラム教徒のコミュニティを活用する戦略の一環として、インドネシアへの投資を強化することを計画している。</a:t>
            </a:r>
          </a:p>
          <a:p>
            <a:r>
              <a:rPr lang="ja-JP" altLang="en-US" sz="1200" dirty="0">
                <a:latin typeface="Meiryo UI" panose="020B0604030504040204" pitchFamily="50" charset="-128"/>
                <a:ea typeface="Meiryo UI" panose="020B0604030504040204" pitchFamily="50" charset="-128"/>
              </a:rPr>
              <a:t>インドネシアを拠点とする売上を今後</a:t>
            </a:r>
            <a:r>
              <a:rPr lang="en-US" altLang="ja-JP" sz="1200" dirty="0">
                <a:latin typeface="Meiryo UI" panose="020B0604030504040204" pitchFamily="50" charset="-128"/>
                <a:ea typeface="Meiryo UI" panose="020B0604030504040204" pitchFamily="50" charset="-128"/>
              </a:rPr>
              <a:t>10</a:t>
            </a:r>
            <a:r>
              <a:rPr lang="ja-JP" altLang="en-US" sz="1200" dirty="0">
                <a:latin typeface="Meiryo UI" panose="020B0604030504040204" pitchFamily="50" charset="-128"/>
                <a:ea typeface="Meiryo UI" panose="020B0604030504040204" pitchFamily="50" charset="-128"/>
              </a:rPr>
              <a:t>年間で</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兆ウォン</a:t>
            </a:r>
            <a:r>
              <a:rPr lang="en-US" altLang="ja-JP" sz="1200" dirty="0">
                <a:latin typeface="Meiryo UI" panose="020B0604030504040204" pitchFamily="50" charset="-128"/>
                <a:ea typeface="Meiryo UI" panose="020B0604030504040204" pitchFamily="50" charset="-128"/>
              </a:rPr>
              <a:t>(9</a:t>
            </a:r>
            <a:r>
              <a:rPr lang="ja-JP" altLang="en-US" sz="1200" dirty="0">
                <a:latin typeface="Meiryo UI" panose="020B0604030504040204" pitchFamily="50" charset="-128"/>
                <a:ea typeface="Meiryo UI" panose="020B0604030504040204" pitchFamily="50" charset="-128"/>
              </a:rPr>
              <a:t>億ドル</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へ増加させる目標</a:t>
            </a:r>
            <a:r>
              <a:rPr lang="ja-JP" altLang="en-US" sz="1200" u="sng" strike="sngStrike" dirty="0">
                <a:solidFill>
                  <a:srgbClr val="FF0000"/>
                </a:solidFill>
                <a:latin typeface="Meiryo UI" panose="020B0604030504040204" pitchFamily="50" charset="-128"/>
                <a:ea typeface="Meiryo UI" panose="020B0604030504040204" pitchFamily="50" charset="-128"/>
              </a:rPr>
              <a:t>を目指す</a:t>
            </a:r>
            <a:r>
              <a:rPr lang="ja-JP" altLang="en-US" sz="1200" dirty="0">
                <a:latin typeface="Meiryo UI" panose="020B0604030504040204" pitchFamily="50" charset="-128"/>
                <a:ea typeface="Meiryo UI" panose="020B0604030504040204" pitchFamily="50" charset="-128"/>
              </a:rPr>
              <a:t>。</a:t>
            </a:r>
            <a:r>
              <a:rPr lang="en-US" altLang="ja-JP" sz="1200" dirty="0" err="1">
                <a:latin typeface="Meiryo UI" panose="020B0604030504040204" pitchFamily="50" charset="-128"/>
                <a:ea typeface="Meiryo UI" panose="020B0604030504040204" pitchFamily="50" charset="-128"/>
              </a:rPr>
              <a:t>Daesang</a:t>
            </a:r>
            <a:r>
              <a:rPr lang="ja-JP" altLang="en-US" sz="1200" dirty="0">
                <a:latin typeface="Meiryo UI" panose="020B0604030504040204" pitchFamily="50" charset="-128"/>
                <a:ea typeface="Meiryo UI" panose="020B0604030504040204" pitchFamily="50" charset="-128"/>
              </a:rPr>
              <a:t>は家庭用食品ブランド</a:t>
            </a:r>
            <a:r>
              <a:rPr lang="en-US" altLang="ja-JP" sz="1200" dirty="0" err="1">
                <a:latin typeface="Meiryo UI" panose="020B0604030504040204" pitchFamily="50" charset="-128"/>
                <a:ea typeface="Meiryo UI" panose="020B0604030504040204" pitchFamily="50" charset="-128"/>
              </a:rPr>
              <a:t>Jonggajip</a:t>
            </a:r>
            <a:r>
              <a:rPr lang="ja-JP" altLang="en-US" sz="1200" dirty="0">
                <a:latin typeface="Meiryo UI" panose="020B0604030504040204" pitchFamily="50" charset="-128"/>
                <a:ea typeface="Meiryo UI" panose="020B0604030504040204" pitchFamily="50" charset="-128"/>
              </a:rPr>
              <a:t>と</a:t>
            </a:r>
            <a:r>
              <a:rPr lang="en-US" altLang="ja-JP" sz="1200" dirty="0" err="1">
                <a:latin typeface="Meiryo UI" panose="020B0604030504040204" pitchFamily="50" charset="-128"/>
                <a:ea typeface="Meiryo UI" panose="020B0604030504040204" pitchFamily="50" charset="-128"/>
              </a:rPr>
              <a:t>Chungjungwon</a:t>
            </a:r>
            <a:r>
              <a:rPr lang="ja-JP" altLang="en-US" sz="1200" dirty="0">
                <a:latin typeface="Meiryo UI" panose="020B0604030504040204" pitchFamily="50" charset="-128"/>
                <a:ea typeface="Meiryo UI" panose="020B0604030504040204" pitchFamily="50" charset="-128"/>
              </a:rPr>
              <a:t>の韓国風ソースや</a:t>
            </a:r>
            <a:r>
              <a:rPr lang="en-US" altLang="ja-JP" sz="1200" dirty="0">
                <a:latin typeface="Meiryo UI" panose="020B0604030504040204" pitchFamily="50" charset="-128"/>
                <a:ea typeface="Meiryo UI" panose="020B0604030504040204" pitchFamily="50" charset="-128"/>
              </a:rPr>
              <a:t>MSG</a:t>
            </a:r>
            <a:r>
              <a:rPr lang="ja-JP" altLang="en-US" sz="1200" dirty="0">
                <a:latin typeface="Meiryo UI" panose="020B0604030504040204" pitchFamily="50" charset="-128"/>
                <a:ea typeface="Meiryo UI" panose="020B0604030504040204" pitchFamily="50" charset="-128"/>
              </a:rPr>
              <a:t>調味料を販売している。</a:t>
            </a:r>
          </a:p>
          <a:p>
            <a:endParaRPr lang="ja-JP" altLang="en-US"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インドネシアを拠点とする売上高は全体の</a:t>
            </a:r>
            <a:r>
              <a:rPr lang="en-US" altLang="ja-JP" sz="1200" dirty="0">
                <a:latin typeface="Meiryo UI" panose="020B0604030504040204" pitchFamily="50" charset="-128"/>
                <a:ea typeface="Meiryo UI" panose="020B0604030504040204" pitchFamily="50" charset="-128"/>
              </a:rPr>
              <a:t>11</a:t>
            </a:r>
            <a:r>
              <a:rPr lang="ja-JP" altLang="en-US" sz="1200" dirty="0">
                <a:latin typeface="Meiryo UI" panose="020B0604030504040204" pitchFamily="50" charset="-128"/>
                <a:ea typeface="Meiryo UI" panose="020B0604030504040204" pitchFamily="50" charset="-128"/>
              </a:rPr>
              <a:t>％で、約</a:t>
            </a:r>
            <a:r>
              <a:rPr lang="en-US" altLang="ja-JP" sz="1200" dirty="0">
                <a:latin typeface="Meiryo UI" panose="020B0604030504040204" pitchFamily="50" charset="-128"/>
                <a:ea typeface="Meiryo UI" panose="020B0604030504040204" pitchFamily="50" charset="-128"/>
              </a:rPr>
              <a:t>3694</a:t>
            </a:r>
            <a:r>
              <a:rPr lang="ja-JP" altLang="en-US" sz="1200" dirty="0">
                <a:latin typeface="Meiryo UI" panose="020B0604030504040204" pitchFamily="50" charset="-128"/>
                <a:ea typeface="Meiryo UI" panose="020B0604030504040204" pitchFamily="50" charset="-128"/>
              </a:rPr>
              <a:t>億ウォン</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億</a:t>
            </a:r>
            <a:r>
              <a:rPr lang="en-US" altLang="ja-JP" sz="1200" dirty="0">
                <a:latin typeface="Meiryo UI" panose="020B0604030504040204" pitchFamily="50" charset="-128"/>
                <a:ea typeface="Meiryo UI" panose="020B0604030504040204" pitchFamily="50" charset="-128"/>
              </a:rPr>
              <a:t>1200</a:t>
            </a:r>
            <a:r>
              <a:rPr lang="ja-JP" altLang="en-US" sz="1200" dirty="0">
                <a:latin typeface="Meiryo UI" panose="020B0604030504040204" pitchFamily="50" charset="-128"/>
                <a:ea typeface="Meiryo UI" panose="020B0604030504040204" pitchFamily="50" charset="-128"/>
              </a:rPr>
              <a:t>万</a:t>
            </a:r>
            <a:r>
              <a:rPr lang="en-US" altLang="ja-JP" sz="1200" dirty="0">
                <a:latin typeface="Meiryo UI" panose="020B0604030504040204" pitchFamily="50" charset="-128"/>
                <a:ea typeface="Meiryo UI" panose="020B0604030504040204" pitchFamily="50" charset="-128"/>
              </a:rPr>
              <a:t>US</a:t>
            </a:r>
            <a:r>
              <a:rPr lang="ja-JP" altLang="en-US" sz="1200" dirty="0">
                <a:latin typeface="Meiryo UI" panose="020B0604030504040204" pitchFamily="50" charset="-128"/>
                <a:ea typeface="Meiryo UI" panose="020B0604030504040204" pitchFamily="50" charset="-128"/>
              </a:rPr>
              <a:t>ドル</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を占めた。</a:t>
            </a:r>
            <a:endParaRPr lang="th-TH"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en-US" altLang="ja-JP" sz="1200" dirty="0">
                <a:latin typeface="Meiryo UI" panose="020B0604030504040204" pitchFamily="50" charset="-128"/>
                <a:ea typeface="Meiryo UI" panose="020B0604030504040204" pitchFamily="50" charset="-128"/>
              </a:rPr>
              <a:t>1973</a:t>
            </a:r>
            <a:r>
              <a:rPr lang="ja-JP" altLang="en-US" sz="1200" dirty="0">
                <a:latin typeface="Meiryo UI" panose="020B0604030504040204" pitchFamily="50" charset="-128"/>
                <a:ea typeface="Meiryo UI" panose="020B0604030504040204" pitchFamily="50" charset="-128"/>
              </a:rPr>
              <a:t>年に韓国で初めて工場を輸出し、インドネシアに</a:t>
            </a:r>
            <a:r>
              <a:rPr lang="en-US" altLang="ja-JP" sz="1200" dirty="0" err="1">
                <a:latin typeface="Meiryo UI" panose="020B0604030504040204" pitchFamily="50" charset="-128"/>
                <a:ea typeface="Meiryo UI" panose="020B0604030504040204" pitchFamily="50" charset="-128"/>
              </a:rPr>
              <a:t>PT.Miwon</a:t>
            </a:r>
            <a:r>
              <a:rPr lang="en-US" altLang="ja-JP" sz="1200" dirty="0">
                <a:latin typeface="Meiryo UI" panose="020B0604030504040204" pitchFamily="50" charset="-128"/>
                <a:ea typeface="Meiryo UI" panose="020B0604030504040204" pitchFamily="50" charset="-128"/>
              </a:rPr>
              <a:t> Indonesia</a:t>
            </a:r>
            <a:r>
              <a:rPr lang="ja-JP" altLang="en-US" sz="1200" dirty="0">
                <a:latin typeface="Meiryo UI" panose="020B0604030504040204" pitchFamily="50" charset="-128"/>
                <a:ea typeface="Meiryo UI" panose="020B0604030504040204" pitchFamily="50" charset="-128"/>
              </a:rPr>
              <a:t>を設立したほか、日本、米国、香港、その他の地域にも継続的にトレッドコアを設立するなど、グローバル化をリードしてきた</a:t>
            </a:r>
            <a:r>
              <a:rPr lang="ja-JP" altLang="en-US" sz="1200" dirty="0">
                <a:solidFill>
                  <a:srgbClr val="FF0000"/>
                </a:solidFill>
                <a:latin typeface="Meiryo UI" panose="020B0604030504040204" pitchFamily="50" charset="-128"/>
                <a:ea typeface="Meiryo UI" panose="020B0604030504040204" pitchFamily="50" charset="-128"/>
              </a:rPr>
              <a:t>大三工業</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ンドネシアには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つの子会社がある。</a:t>
            </a:r>
            <a:endParaRPr lang="en-US" altLang="ja-JP" sz="1200" dirty="0">
              <a:latin typeface="Meiryo UI" panose="020B0604030504040204" pitchFamily="50" charset="-128"/>
              <a:ea typeface="Meiryo UI" panose="020B0604030504040204" pitchFamily="50" charset="-128"/>
            </a:endParaRPr>
          </a:p>
          <a:p>
            <a:r>
              <a:rPr lang="en-US" altLang="ja-JP" sz="1200" dirty="0">
                <a:latin typeface="Meiryo UI" panose="020B0604030504040204" pitchFamily="50" charset="-128"/>
                <a:ea typeface="Meiryo UI" panose="020B0604030504040204" pitchFamily="50" charset="-128"/>
              </a:rPr>
              <a:t>1. PT. </a:t>
            </a:r>
            <a:r>
              <a:rPr lang="en-US" altLang="ja-JP" sz="1200" dirty="0" err="1">
                <a:latin typeface="Meiryo UI" panose="020B0604030504040204" pitchFamily="50" charset="-128"/>
                <a:ea typeface="Meiryo UI" panose="020B0604030504040204" pitchFamily="50" charset="-128"/>
              </a:rPr>
              <a:t>Miwon</a:t>
            </a:r>
            <a:r>
              <a:rPr lang="en-US" altLang="ja-JP" sz="1200" dirty="0">
                <a:latin typeface="Meiryo UI" panose="020B0604030504040204" pitchFamily="50" charset="-128"/>
                <a:ea typeface="Meiryo UI" panose="020B0604030504040204" pitchFamily="50" charset="-128"/>
              </a:rPr>
              <a:t> Indonesia</a:t>
            </a:r>
          </a:p>
          <a:p>
            <a:r>
              <a:rPr lang="en-US" altLang="ja-JP" sz="1200" dirty="0">
                <a:latin typeface="Meiryo UI" panose="020B0604030504040204" pitchFamily="50" charset="-128"/>
                <a:ea typeface="Meiryo UI" panose="020B0604030504040204" pitchFamily="50" charset="-128"/>
              </a:rPr>
              <a:t>2. PT. </a:t>
            </a:r>
            <a:r>
              <a:rPr lang="en-US" altLang="ja-JP" sz="1200" dirty="0" err="1">
                <a:latin typeface="Meiryo UI" panose="020B0604030504040204" pitchFamily="50" charset="-128"/>
                <a:ea typeface="Meiryo UI" panose="020B0604030504040204" pitchFamily="50" charset="-128"/>
              </a:rPr>
              <a:t>Jico</a:t>
            </a:r>
            <a:r>
              <a:rPr lang="en-US" altLang="ja-JP" sz="1200" dirty="0">
                <a:latin typeface="Meiryo UI" panose="020B0604030504040204" pitchFamily="50" charset="-128"/>
                <a:ea typeface="Meiryo UI" panose="020B0604030504040204" pitchFamily="50" charset="-128"/>
              </a:rPr>
              <a:t> Agung</a:t>
            </a:r>
          </a:p>
          <a:p>
            <a:r>
              <a:rPr lang="en-US" altLang="ja-JP" sz="1200" dirty="0">
                <a:latin typeface="Meiryo UI" panose="020B0604030504040204" pitchFamily="50" charset="-128"/>
                <a:ea typeface="Meiryo UI" panose="020B0604030504040204" pitchFamily="50" charset="-128"/>
              </a:rPr>
              <a:t>3. PT. Aneka Boga </a:t>
            </a:r>
            <a:r>
              <a:rPr lang="en-US" altLang="ja-JP" sz="1200" dirty="0" err="1">
                <a:latin typeface="Meiryo UI" panose="020B0604030504040204" pitchFamily="50" charset="-128"/>
                <a:ea typeface="Meiryo UI" panose="020B0604030504040204" pitchFamily="50" charset="-128"/>
              </a:rPr>
              <a:t>Nusantrara</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en-US" altLang="ja-JP" sz="1200" dirty="0" err="1">
                <a:latin typeface="Meiryo UI" panose="020B0604030504040204" pitchFamily="50" charset="-128"/>
                <a:ea typeface="Meiryo UI" panose="020B0604030504040204" pitchFamily="50" charset="-128"/>
                <a:cs typeface="Cordia New" panose="020B0304020202020204" pitchFamily="34" charset="-34"/>
              </a:rPr>
              <a:t>Daesang</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は</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2</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月</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17</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日、今後</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10</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年以内にインドネシアでの売上高を</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1</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兆ウォン増やすと発表した。 インドネシアでの売上高は、</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2020</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年に</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3,464</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億ウォンから</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7</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％増の</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3,697</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億ウォンに</a:t>
            </a:r>
            <a:r>
              <a:rPr lang="ja-JP" altLang="en-US" sz="1200" dirty="0">
                <a:solidFill>
                  <a:srgbClr val="FF0000"/>
                </a:solidFill>
                <a:latin typeface="Meiryo UI" panose="020B0604030504040204" pitchFamily="50" charset="-128"/>
                <a:ea typeface="Meiryo UI" panose="020B0604030504040204" pitchFamily="50" charset="-128"/>
                <a:cs typeface="Cordia New" panose="020B0304020202020204" pitchFamily="34" charset="-34"/>
              </a:rPr>
              <a:t>達した 同社</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は、</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2030</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年に売上高</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1</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兆</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4,000</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億ウォンを達成し、インドネシアの総合食品企業としてトップ</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10</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に入り、東南アジアの代表的な素材企業になるための各事業分野の青写真を提示した。</a:t>
            </a:r>
            <a:endParaRPr lang="en-US" altLang="ja-JP" sz="1200" dirty="0">
              <a:latin typeface="Meiryo UI" panose="020B0604030504040204" pitchFamily="50" charset="-128"/>
              <a:ea typeface="Meiryo UI" panose="020B0604030504040204" pitchFamily="50" charset="-128"/>
            </a:endParaRPr>
          </a:p>
        </p:txBody>
      </p:sp>
      <p:pic>
        <p:nvPicPr>
          <p:cNvPr id="1026" name="Picture 2" descr="Lim Jung-bae CEO ของ Daesang Corporation พูดระหว่างงานการกุศลที่จัดขึ้นที่ใจกลางกรุงโซลในไฟล์รูปภาพ 2019 นี้  ไฟล์ไทม์เกาหลี">
            <a:extLst>
              <a:ext uri="{FF2B5EF4-FFF2-40B4-BE49-F238E27FC236}">
                <a16:creationId xmlns:a16="http://schemas.microsoft.com/office/drawing/2014/main" id="{C60989BD-095E-49FA-AFA4-80784E9764C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4677"/>
          <a:stretch/>
        </p:blipFill>
        <p:spPr bwMode="auto">
          <a:xfrm>
            <a:off x="5236053" y="2246784"/>
            <a:ext cx="3127407" cy="3918520"/>
          </a:xfrm>
          <a:prstGeom prst="rect">
            <a:avLst/>
          </a:prstGeom>
          <a:noFill/>
          <a:extLst>
            <a:ext uri="{909E8E84-426E-40DD-AFC4-6F175D3DCCD1}">
              <a14:hiddenFill xmlns:a14="http://schemas.microsoft.com/office/drawing/2010/main">
                <a:solidFill>
                  <a:srgbClr val="FFFFFF"/>
                </a:solidFill>
              </a14:hiddenFill>
            </a:ext>
          </a:extLst>
        </p:spPr>
      </p:pic>
      <p:sp>
        <p:nvSpPr>
          <p:cNvPr id="13" name="角丸四角形吹き出し 12"/>
          <p:cNvSpPr/>
          <p:nvPr/>
        </p:nvSpPr>
        <p:spPr>
          <a:xfrm>
            <a:off x="251520" y="2492895"/>
            <a:ext cx="4125819" cy="743815"/>
          </a:xfrm>
          <a:prstGeom prst="wedgeRoundRectCallout">
            <a:avLst>
              <a:gd name="adj1" fmla="val -7133"/>
              <a:gd name="adj2" fmla="val 12721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bg1"/>
                </a:solidFill>
              </a:rPr>
              <a:t>大象（デサン）株式会社　</a:t>
            </a:r>
            <a:r>
              <a:rPr lang="en-US" altLang="ja-JP" dirty="0">
                <a:latin typeface="Meiryo UI" panose="020B0604030504040204" pitchFamily="50" charset="-128"/>
                <a:ea typeface="Meiryo UI" panose="020B0604030504040204" pitchFamily="50" charset="-128"/>
              </a:rPr>
              <a:t> </a:t>
            </a:r>
            <a:r>
              <a:rPr lang="en-US" altLang="ja-JP" dirty="0" err="1">
                <a:latin typeface="Meiryo UI" panose="020B0604030504040204" pitchFamily="50" charset="-128"/>
                <a:ea typeface="Meiryo UI" panose="020B0604030504040204" pitchFamily="50" charset="-128"/>
              </a:rPr>
              <a:t>DaesangCorp</a:t>
            </a:r>
            <a:endParaRPr kumimoji="1" lang="en-US" altLang="ja-JP" dirty="0">
              <a:solidFill>
                <a:schemeClr val="bg1"/>
              </a:solidFill>
            </a:endParaRPr>
          </a:p>
          <a:p>
            <a:r>
              <a:rPr kumimoji="1" lang="en-US" altLang="ja-JP" dirty="0">
                <a:solidFill>
                  <a:schemeClr val="bg1"/>
                </a:solidFill>
              </a:rPr>
              <a:t>https://www.daesang.co.jp/company/</a:t>
            </a:r>
            <a:endParaRPr kumimoji="1" lang="ja-JP" altLang="en-US" dirty="0">
              <a:solidFill>
                <a:schemeClr val="bg1"/>
              </a:solidFill>
            </a:endParaRPr>
          </a:p>
        </p:txBody>
      </p:sp>
    </p:spTree>
    <p:extLst>
      <p:ext uri="{BB962C8B-B14F-4D97-AF65-F5344CB8AC3E}">
        <p14:creationId xmlns:p14="http://schemas.microsoft.com/office/powerpoint/2010/main" val="1384725380"/>
      </p:ext>
    </p:extLst>
  </p:cSld>
  <p:clrMapOvr>
    <a:masterClrMapping/>
  </p:clrMapOvr>
  <p:transition>
    <p:checke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3099897045"/>
              </p:ext>
            </p:extLst>
          </p:nvPr>
        </p:nvGraphicFramePr>
        <p:xfrm>
          <a:off x="418002" y="764706"/>
          <a:ext cx="8417908" cy="5620989"/>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4125">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Indofood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Sukses</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Makmur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Tbk</a:t>
                      </a:r>
                      <a:r>
                        <a:rPr lang="ja-JP" altLang="en-US"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(INDF)</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https://www.indofood.com/company/indofood-at-a-glance</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71287">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Sudirman Plaza, Indofood Tower, 27th Floor Jl.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Jend</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Sudirman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Kav</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76-78 South Jakarta DKI Jakarta 12190</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2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+62 21 57958822</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 corporate.secretary@indofood.co.id</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211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1990</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90,570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https://on.ft.com/3CBaj4J</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61755">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Mr. Manuel V. Pangilinan</a:t>
                      </a: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3931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a:t>
                      </a:r>
                      <a:r>
                        <a:rPr lang="en-US" altLang="ja-JP" sz="1200" b="0" dirty="0">
                          <a:solidFill>
                            <a:schemeClr val="tx1"/>
                          </a:solidFill>
                          <a:latin typeface="Meiryo UI" pitchFamily="50" charset="-128"/>
                          <a:ea typeface="Meiryo UI" pitchFamily="50" charset="-128"/>
                          <a:cs typeface="Meiryo UI" pitchFamily="50" charset="-128"/>
                        </a:rPr>
                        <a:t>81</a:t>
                      </a:r>
                      <a:r>
                        <a:rPr lang="ja-JP" altLang="en-US" sz="1200" b="0" dirty="0">
                          <a:solidFill>
                            <a:schemeClr val="tx1"/>
                          </a:solidFill>
                          <a:latin typeface="Meiryo UI" pitchFamily="50" charset="-128"/>
                          <a:ea typeface="Meiryo UI" pitchFamily="50" charset="-128"/>
                          <a:cs typeface="Meiryo UI" pitchFamily="50" charset="-128"/>
                        </a:rPr>
                        <a:t>兆</a:t>
                      </a:r>
                      <a:r>
                        <a:rPr lang="en-US" altLang="ja-JP" sz="1200" b="0" dirty="0">
                          <a:solidFill>
                            <a:schemeClr val="tx1"/>
                          </a:solidFill>
                          <a:latin typeface="Meiryo UI" pitchFamily="50" charset="-128"/>
                          <a:ea typeface="Meiryo UI" pitchFamily="50" charset="-128"/>
                          <a:cs typeface="Meiryo UI" pitchFamily="50" charset="-128"/>
                        </a:rPr>
                        <a:t>7314</a:t>
                      </a:r>
                      <a:r>
                        <a:rPr lang="ja-JP" altLang="en-US" sz="1200" b="0" dirty="0">
                          <a:solidFill>
                            <a:schemeClr val="tx1"/>
                          </a:solidFill>
                          <a:latin typeface="Meiryo UI" pitchFamily="50" charset="-128"/>
                          <a:ea typeface="Meiryo UI" pitchFamily="50" charset="-128"/>
                          <a:cs typeface="Meiryo UI" pitchFamily="50" charset="-128"/>
                        </a:rPr>
                        <a:t>億ルピア　　　　</a:t>
                      </a:r>
                      <a:r>
                        <a:rPr lang="en-US" altLang="ja-JP" sz="1200" b="1" dirty="0">
                          <a:solidFill>
                            <a:schemeClr val="tx1"/>
                          </a:solidFill>
                          <a:latin typeface="Meiryo UI" pitchFamily="50" charset="-128"/>
                          <a:ea typeface="Meiryo UI" pitchFamily="50" charset="-128"/>
                          <a:cs typeface="Meiryo UI" pitchFamily="50" charset="-128"/>
                        </a:rPr>
                        <a:t>57</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0755</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　</a:t>
                      </a:r>
                      <a:endParaRPr lang="en-US" altLang="ja-JP" sz="1200" b="1"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b="0" dirty="0">
                          <a:solidFill>
                            <a:schemeClr val="tx1"/>
                          </a:solidFill>
                          <a:latin typeface="Meiryo UI" pitchFamily="50" charset="-128"/>
                          <a:ea typeface="Meiryo UI" pitchFamily="50" charset="-128"/>
                          <a:cs typeface="Meiryo UI" pitchFamily="50" charset="-128"/>
                        </a:rPr>
                        <a:t>引用</a:t>
                      </a:r>
                      <a:r>
                        <a:rPr lang="en-US" altLang="ja-JP" sz="800" b="0" dirty="0">
                          <a:solidFill>
                            <a:schemeClr val="tx1"/>
                          </a:solidFill>
                          <a:latin typeface="Meiryo UI" pitchFamily="50" charset="-128"/>
                          <a:ea typeface="Meiryo UI" pitchFamily="50" charset="-128"/>
                          <a:cs typeface="Meiryo UI" pitchFamily="50" charset="-128"/>
                        </a:rPr>
                        <a:t>:</a:t>
                      </a:r>
                      <a:r>
                        <a:rPr lang="en-US" altLang="ja-JP" sz="800" b="0" dirty="0">
                          <a:solidFill>
                            <a:schemeClr val="tx1"/>
                          </a:solidFill>
                          <a:latin typeface="Meiryo UI" panose="020B0604030504040204" pitchFamily="34" charset="-128"/>
                          <a:ea typeface="Meiryo UI" panose="020B0604030504040204" pitchFamily="34" charset="-128"/>
                        </a:rPr>
                        <a:t>https://markets.ft.com/data/equities/</a:t>
                      </a:r>
                      <a:r>
                        <a:rPr lang="en-US" altLang="ja-JP" sz="800" b="0" dirty="0" err="1">
                          <a:solidFill>
                            <a:schemeClr val="tx1"/>
                          </a:solidFill>
                          <a:latin typeface="Meiryo UI" panose="020B0604030504040204" pitchFamily="34" charset="-128"/>
                          <a:ea typeface="Meiryo UI" panose="020B0604030504040204" pitchFamily="34" charset="-128"/>
                        </a:rPr>
                        <a:t>tearsheet</a:t>
                      </a:r>
                      <a:r>
                        <a:rPr lang="en-US" altLang="ja-JP" sz="800" b="0" dirty="0">
                          <a:solidFill>
                            <a:schemeClr val="tx1"/>
                          </a:solidFill>
                          <a:latin typeface="Meiryo UI" panose="020B0604030504040204" pitchFamily="34" charset="-128"/>
                          <a:ea typeface="Meiryo UI" panose="020B0604030504040204" pitchFamily="34" charset="-128"/>
                        </a:rPr>
                        <a:t>/</a:t>
                      </a:r>
                      <a:r>
                        <a:rPr lang="en-US" altLang="ja-JP" sz="800" b="0" dirty="0" err="1">
                          <a:solidFill>
                            <a:schemeClr val="tx1"/>
                          </a:solidFill>
                          <a:latin typeface="Meiryo UI" panose="020B0604030504040204" pitchFamily="34" charset="-128"/>
                          <a:ea typeface="Meiryo UI" panose="020B0604030504040204" pitchFamily="34" charset="-128"/>
                        </a:rPr>
                        <a:t>financials?s</a:t>
                      </a:r>
                      <a:r>
                        <a:rPr lang="en-US" altLang="ja-JP" sz="800" b="0" dirty="0">
                          <a:solidFill>
                            <a:schemeClr val="tx1"/>
                          </a:solidFill>
                          <a:latin typeface="Meiryo UI" panose="020B0604030504040204" pitchFamily="34" charset="-128"/>
                          <a:ea typeface="Meiryo UI" panose="020B0604030504040204" pitchFamily="34" charset="-128"/>
                        </a:rPr>
                        <a:t>=INDF:JKT</a:t>
                      </a: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7986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チリソース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Soy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ソイソース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Selected Natural Herbs &amp; Spices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天然ハーブ、香辛料</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67063">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58283">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Sambal Indofood</a:t>
                      </a:r>
                      <a:endParaRPr kumimoji="0"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2 Sambal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Rumahan</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3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Kecap</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Manis Indofood</a:t>
                      </a:r>
                    </a:p>
                    <a:p>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4 </a:t>
                      </a:r>
                      <a:r>
                        <a:rPr kumimoji="1" lang="en-US" altLang="ja-JP" sz="1100" baseline="0" dirty="0" err="1">
                          <a:latin typeface="Meiryo UI" panose="020B0604030504040204" pitchFamily="34" charset="-128"/>
                          <a:ea typeface="Meiryo UI" panose="020B0604030504040204" pitchFamily="34" charset="-128"/>
                          <a:cs typeface="Meiryo UI" panose="020B0604030504040204" pitchFamily="50" charset="-128"/>
                        </a:rPr>
                        <a:t>Bumbu</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aseline="0" dirty="0" err="1">
                          <a:latin typeface="Meiryo UI" panose="020B0604030504040204" pitchFamily="34" charset="-128"/>
                          <a:ea typeface="Meiryo UI" panose="020B0604030504040204" pitchFamily="34" charset="-128"/>
                          <a:cs typeface="Meiryo UI" panose="020B0604030504040204" pitchFamily="50" charset="-128"/>
                        </a:rPr>
                        <a:t>Spesial</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 Indofood</a:t>
                      </a:r>
                    </a:p>
                    <a:p>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5 Indofood </a:t>
                      </a:r>
                      <a:r>
                        <a:rPr kumimoji="1" lang="en-US" altLang="ja-JP" sz="1100" baseline="0" dirty="0" err="1">
                          <a:latin typeface="Meiryo UI" panose="020B0604030504040204" pitchFamily="34" charset="-128"/>
                          <a:ea typeface="Meiryo UI" panose="020B0604030504040204" pitchFamily="34" charset="-128"/>
                          <a:cs typeface="Meiryo UI" panose="020B0604030504040204" pitchFamily="50" charset="-128"/>
                        </a:rPr>
                        <a:t>Bumbu</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aseline="0" dirty="0" err="1">
                          <a:latin typeface="Meiryo UI" panose="020B0604030504040204" pitchFamily="34" charset="-128"/>
                          <a:ea typeface="Meiryo UI" panose="020B0604030504040204" pitchFamily="34" charset="-128"/>
                          <a:cs typeface="Meiryo UI" panose="020B0604030504040204" pitchFamily="50" charset="-128"/>
                        </a:rPr>
                        <a:t>Racik</a:t>
                      </a:r>
                      <a:endPar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796558">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1"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インドフード・</a:t>
                      </a:r>
                      <a:r>
                        <a:rPr kumimoji="1" lang="en-US" altLang="ja-JP" sz="1100" b="1" strike="sngStrike" dirty="0" err="1">
                          <a:solidFill>
                            <a:srgbClr val="FF0000"/>
                          </a:solidFill>
                          <a:latin typeface="Meiryo UI" panose="020B0604030504040204" pitchFamily="34" charset="-128"/>
                          <a:ea typeface="Meiryo UI" panose="020B0604030504040204" pitchFamily="34" charset="-128"/>
                          <a:cs typeface="Meiryo UI" panose="020B0604030504040204" pitchFamily="50" charset="-128"/>
                        </a:rPr>
                        <a:t>Sukses</a:t>
                      </a:r>
                      <a:r>
                        <a:rPr kumimoji="1" lang="en-US" altLang="ja-JP" sz="1100" b="1"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 Makmur </a:t>
                      </a:r>
                      <a:r>
                        <a:rPr kumimoji="1" lang="en-US" altLang="ja-JP" sz="1100" b="1" strike="sngStrike" dirty="0" err="1">
                          <a:solidFill>
                            <a:srgbClr val="FF0000"/>
                          </a:solidFill>
                          <a:latin typeface="Meiryo UI" panose="020B0604030504040204" pitchFamily="34" charset="-128"/>
                          <a:ea typeface="Meiryo UI" panose="020B0604030504040204" pitchFamily="34" charset="-128"/>
                          <a:cs typeface="Meiryo UI" panose="020B0604030504040204" pitchFamily="50" charset="-128"/>
                        </a:rPr>
                        <a:t>Tbk</a:t>
                      </a:r>
                      <a:r>
                        <a:rPr kumimoji="1" lang="en-US" altLang="ja-JP" sz="1100" b="1"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 PT. </a:t>
                      </a:r>
                      <a:r>
                        <a:rPr kumimoji="1" lang="en-US" altLang="ja-JP" sz="1100" b="1"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Indofood </a:t>
                      </a:r>
                      <a:r>
                        <a:rPr kumimoji="1" lang="en-US" altLang="ja-JP" sz="1100" b="1" dirty="0" err="1">
                          <a:solidFill>
                            <a:srgbClr val="FF0000"/>
                          </a:solidFill>
                          <a:latin typeface="Meiryo UI" panose="020B0604030504040204" pitchFamily="34" charset="-128"/>
                          <a:ea typeface="Meiryo UI" panose="020B0604030504040204" pitchFamily="34" charset="-128"/>
                          <a:cs typeface="Meiryo UI" panose="020B0604030504040204" pitchFamily="50" charset="-128"/>
                        </a:rPr>
                        <a:t>Sukses</a:t>
                      </a:r>
                      <a:r>
                        <a:rPr kumimoji="1" lang="en-US" altLang="ja-JP" sz="1100" b="1"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 Makmur </a:t>
                      </a:r>
                      <a:r>
                        <a:rPr kumimoji="1" lang="en-US" altLang="ja-JP" sz="1100" b="1" strike="sngStrike" dirty="0" err="1">
                          <a:solidFill>
                            <a:srgbClr val="FF0000"/>
                          </a:solidFill>
                          <a:latin typeface="Meiryo UI" panose="020B0604030504040204" pitchFamily="34" charset="-128"/>
                          <a:ea typeface="Meiryo UI" panose="020B0604030504040204" pitchFamily="34" charset="-128"/>
                          <a:cs typeface="Meiryo UI" panose="020B0604030504040204" pitchFamily="50" charset="-128"/>
                        </a:rPr>
                        <a:t>Tbk</a:t>
                      </a:r>
                      <a:r>
                        <a:rPr kumimoji="1" lang="en-US" altLang="ja-JP" sz="1100" b="1"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 (INDF)</a:t>
                      </a:r>
                      <a:r>
                        <a:rPr kumimoji="1" lang="ja-JP" altLang="en-US" sz="1100" b="1"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社は、</a:t>
                      </a:r>
                      <a:endParaRPr kumimoji="1" lang="en-US" altLang="ja-JP" sz="1100" b="1" dirty="0">
                        <a:solidFill>
                          <a:srgbClr val="FF0000"/>
                        </a:solidFill>
                        <a:latin typeface="Meiryo UI" panose="020B0604030504040204" pitchFamily="34" charset="-128"/>
                        <a:ea typeface="Meiryo UI" panose="020B0604030504040204" pitchFamily="34" charset="-128"/>
                        <a:cs typeface="Meiryo UI" panose="020B0604030504040204" pitchFamily="50" charset="-128"/>
                      </a:endParaRPr>
                    </a:p>
                    <a:p>
                      <a:pPr marL="0" indent="0">
                        <a:buNone/>
                      </a:pPr>
                      <a:endParaRPr kumimoji="1" lang="en-US" altLang="ja-JP" sz="1100" b="1" dirty="0">
                        <a:solidFill>
                          <a:srgbClr val="FF0000"/>
                        </a:solidFill>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kumimoji="1" lang="ja-JP" altLang="en-US" sz="11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インドフード・スクセス・マクムール　</a:t>
                      </a:r>
                      <a:r>
                        <a:rPr kumimoji="1" lang="en-US" altLang="ja-JP" sz="11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Indofood </a:t>
                      </a:r>
                      <a:r>
                        <a:rPr kumimoji="1" lang="en-US" altLang="ja-JP" sz="1100" b="1" dirty="0" err="1">
                          <a:solidFill>
                            <a:schemeClr val="tx1"/>
                          </a:solidFill>
                          <a:latin typeface="Meiryo UI" panose="020B0604030504040204" pitchFamily="34" charset="-128"/>
                          <a:ea typeface="Meiryo UI" panose="020B0604030504040204" pitchFamily="34" charset="-128"/>
                          <a:cs typeface="Meiryo UI" panose="020B0604030504040204" pitchFamily="50" charset="-128"/>
                        </a:rPr>
                        <a:t>Sukses</a:t>
                      </a:r>
                      <a:r>
                        <a:rPr kumimoji="1" lang="en-US" altLang="ja-JP" sz="11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1" dirty="0" err="1">
                          <a:solidFill>
                            <a:schemeClr val="tx1"/>
                          </a:solidFill>
                          <a:latin typeface="Meiryo UI" panose="020B0604030504040204" pitchFamily="34" charset="-128"/>
                          <a:ea typeface="Meiryo UI" panose="020B0604030504040204" pitchFamily="34" charset="-128"/>
                          <a:cs typeface="Meiryo UI" panose="020B0604030504040204" pitchFamily="50" charset="-128"/>
                        </a:rPr>
                        <a:t>Makmur</a:t>
                      </a:r>
                      <a:r>
                        <a:rPr kumimoji="1" lang="en-US" altLang="ja-JP" sz="11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(INDF)</a:t>
                      </a:r>
                      <a:r>
                        <a:rPr kumimoji="1" lang="ja-JP" altLang="en-US" sz="11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社</a:t>
                      </a:r>
                      <a:r>
                        <a:rPr kumimoji="1" lang="ja-JP" altLang="en-US" sz="1100" b="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加工食品、調味料、飲料、パッケージ、食用油、小麦粉製造などを行っている。過去</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20</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年間で同社は原材料の製造・加工から、消費者製品、食品製造のすべての段階で事業展開するトータルフードソリューション企業へと徐々に変貌を遂げてきた。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2" name="Picture 2">
            <a:extLst>
              <a:ext uri="{FF2B5EF4-FFF2-40B4-BE49-F238E27FC236}">
                <a16:creationId xmlns:a16="http://schemas.microsoft.com/office/drawing/2014/main" id="{3C8B70FF-8B0C-4AA9-A628-F6A63CAECD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296" y="845886"/>
            <a:ext cx="14478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mbal Indofood">
            <a:extLst>
              <a:ext uri="{FF2B5EF4-FFF2-40B4-BE49-F238E27FC236}">
                <a16:creationId xmlns:a16="http://schemas.microsoft.com/office/drawing/2014/main" id="{9457EE62-0759-421C-9679-1D404D6DD76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9438" y="4973055"/>
            <a:ext cx="674796" cy="3815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ambal Rumahan">
            <a:extLst>
              <a:ext uri="{FF2B5EF4-FFF2-40B4-BE49-F238E27FC236}">
                <a16:creationId xmlns:a16="http://schemas.microsoft.com/office/drawing/2014/main" id="{B7845E8F-A3ED-4349-8EBF-32B83FC8A82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57510" y="4953373"/>
            <a:ext cx="674796" cy="4024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Kecap Manis Indofood">
            <a:extLst>
              <a:ext uri="{FF2B5EF4-FFF2-40B4-BE49-F238E27FC236}">
                <a16:creationId xmlns:a16="http://schemas.microsoft.com/office/drawing/2014/main" id="{3A223858-8414-45BA-8E1C-D75DAC36243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95660" y="4964557"/>
            <a:ext cx="685288" cy="40865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umbu Spesial Indofood">
            <a:extLst>
              <a:ext uri="{FF2B5EF4-FFF2-40B4-BE49-F238E27FC236}">
                <a16:creationId xmlns:a16="http://schemas.microsoft.com/office/drawing/2014/main" id="{35CA4FC8-6BE7-4155-988C-048CB9EDBF3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61395" y="4581128"/>
            <a:ext cx="685288" cy="40865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ndofood Bumbu Racik">
            <a:extLst>
              <a:ext uri="{FF2B5EF4-FFF2-40B4-BE49-F238E27FC236}">
                <a16:creationId xmlns:a16="http://schemas.microsoft.com/office/drawing/2014/main" id="{51A68483-7FB8-4B3D-B98E-B1DBF0B89C8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23245" y="4581128"/>
            <a:ext cx="685288" cy="408658"/>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9CB21E3D-974C-4852-BA2B-B29F8940B62F}"/>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E07C3157-D98C-4CAC-ACDE-E5EF0FA94585}"/>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1E1DE78D-5400-4301-B664-4459333AD60C}"/>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24D1AEE8-D8C8-40C4-8BAF-E3831BA704E5}"/>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角丸四角形吹き出し 2"/>
          <p:cNvSpPr/>
          <p:nvPr/>
        </p:nvSpPr>
        <p:spPr>
          <a:xfrm>
            <a:off x="4480948" y="2312876"/>
            <a:ext cx="2592287" cy="648072"/>
          </a:xfrm>
          <a:prstGeom prst="wedgeRoundRectCallout">
            <a:avLst>
              <a:gd name="adj1" fmla="val 4148"/>
              <a:gd name="adj2" fmla="val -1009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先頭にスペース</a:t>
            </a:r>
          </a:p>
          <a:p>
            <a:pPr algn="ctr"/>
            <a:r>
              <a:rPr kumimoji="1" lang="ja-JP" altLang="en-US" dirty="0"/>
              <a:t>が</a:t>
            </a:r>
            <a:r>
              <a:rPr kumimoji="1" lang="ja-JP" altLang="en-US" b="1" dirty="0"/>
              <a:t>空いている。</a:t>
            </a:r>
          </a:p>
        </p:txBody>
      </p:sp>
      <p:sp>
        <p:nvSpPr>
          <p:cNvPr id="19" name="角丸四角形吹き出し 18"/>
          <p:cNvSpPr/>
          <p:nvPr/>
        </p:nvSpPr>
        <p:spPr>
          <a:xfrm>
            <a:off x="-180528" y="4205828"/>
            <a:ext cx="3817943" cy="913681"/>
          </a:xfrm>
          <a:prstGeom prst="wedgeRoundRectCallout">
            <a:avLst>
              <a:gd name="adj1" fmla="val 31232"/>
              <a:gd name="adj2" fmla="val 10142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インドネシア企業　備考欄</a:t>
            </a:r>
            <a:endParaRPr kumimoji="1" lang="en-US" altLang="ja-JP" b="1" dirty="0"/>
          </a:p>
          <a:p>
            <a:pPr algn="ctr"/>
            <a:r>
              <a:rPr kumimoji="1" lang="en-US" altLang="ja-JP" b="1" dirty="0"/>
              <a:t>PT.   </a:t>
            </a:r>
            <a:r>
              <a:rPr kumimoji="1" lang="en-US" altLang="ja-JP" b="1" dirty="0" err="1"/>
              <a:t>Tbk</a:t>
            </a:r>
            <a:r>
              <a:rPr kumimoji="1" lang="ja-JP" altLang="en-US" b="1" dirty="0"/>
              <a:t>　不要。（＝</a:t>
            </a:r>
            <a:r>
              <a:rPr kumimoji="1" lang="en-US" altLang="ja-JP" b="1" dirty="0"/>
              <a:t>Co.,Ltd.</a:t>
            </a:r>
            <a:r>
              <a:rPr kumimoji="1" lang="ja-JP" altLang="en-US" b="1" dirty="0"/>
              <a:t>）</a:t>
            </a:r>
          </a:p>
          <a:p>
            <a:pPr algn="ctr"/>
            <a:endParaRPr kumimoji="1" lang="en-US" altLang="ja-JP" b="1" dirty="0"/>
          </a:p>
        </p:txBody>
      </p:sp>
    </p:spTree>
    <p:extLst>
      <p:ext uri="{BB962C8B-B14F-4D97-AF65-F5344CB8AC3E}">
        <p14:creationId xmlns:p14="http://schemas.microsoft.com/office/powerpoint/2010/main" val="4202193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28"/>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0" name="直線コネクタ 29"/>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668646399"/>
              </p:ext>
            </p:extLst>
          </p:nvPr>
        </p:nvGraphicFramePr>
        <p:xfrm>
          <a:off x="418002" y="764705"/>
          <a:ext cx="8417908" cy="5719614"/>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979">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Indofood CBP </a:t>
                      </a:r>
                      <a:r>
                        <a:rPr lang="en-US" altLang="ja-JP" sz="1600" b="1"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a:t>
                      </a:r>
                      <a:r>
                        <a:rPr lang="en-US" altLang="ja-JP" sz="1600" b="1" dirty="0" err="1">
                          <a:solidFill>
                            <a:srgbClr val="FF0000"/>
                          </a:solidFill>
                          <a:latin typeface="Meiryo UI" panose="020B0604030504040204" pitchFamily="34" charset="-128"/>
                          <a:ea typeface="Meiryo UI" panose="020B0604030504040204" pitchFamily="34" charset="-128"/>
                          <a:cs typeface="Meiryo UI" panose="020B0604030504040204" pitchFamily="50" charset="-128"/>
                        </a:rPr>
                        <a:t>Sukses</a:t>
                      </a:r>
                      <a:r>
                        <a:rPr lang="en-US" altLang="ja-JP" sz="1600" b="1"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 Makmur"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(ICBP)</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https://www.indofoodcbp.com/</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54118">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Indofood Tower, 23th Floor Jl.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Jend</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Sudirman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Kav</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76-78 Jakarta 12910</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8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(+62-21) 5795 8822</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recruit_hrndlho@icbp.indofood.co.id.</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357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2009</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35,500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https://bit.ly/3GOGbVS</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02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Mr.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Anthoni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Salim</a:t>
                      </a: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6035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約　</a:t>
                      </a:r>
                      <a:r>
                        <a:rPr lang="en-US" altLang="ja-JP" sz="1200" b="0" dirty="0">
                          <a:solidFill>
                            <a:schemeClr val="tx1"/>
                          </a:solidFill>
                          <a:latin typeface="Meiryo UI" pitchFamily="50" charset="-128"/>
                          <a:ea typeface="Meiryo UI" pitchFamily="50" charset="-128"/>
                          <a:cs typeface="Meiryo UI" pitchFamily="50" charset="-128"/>
                        </a:rPr>
                        <a:t>46,658,910,144,000IDR</a:t>
                      </a:r>
                      <a:r>
                        <a:rPr lang="ja-JP" altLang="en-US" sz="1200" b="0" dirty="0">
                          <a:solidFill>
                            <a:schemeClr val="tx1"/>
                          </a:solidFill>
                          <a:latin typeface="Meiryo UI" pitchFamily="50" charset="-128"/>
                          <a:ea typeface="Meiryo UI" pitchFamily="50" charset="-128"/>
                          <a:cs typeface="Meiryo UI" pitchFamily="50" charset="-128"/>
                        </a:rPr>
                        <a:t>　　</a:t>
                      </a:r>
                      <a:r>
                        <a:rPr lang="en-US" altLang="ja-JP" sz="1200" b="0" dirty="0">
                          <a:solidFill>
                            <a:schemeClr val="tx1"/>
                          </a:solidFill>
                          <a:latin typeface="Meiryo UI" pitchFamily="50" charset="-128"/>
                          <a:ea typeface="Meiryo UI" pitchFamily="50" charset="-128"/>
                          <a:cs typeface="Meiryo UI" pitchFamily="50" charset="-128"/>
                        </a:rPr>
                        <a:t>46</a:t>
                      </a:r>
                      <a:r>
                        <a:rPr lang="ja-JP" altLang="en-US" sz="1200" b="0" dirty="0">
                          <a:solidFill>
                            <a:schemeClr val="tx1"/>
                          </a:solidFill>
                          <a:latin typeface="Meiryo UI" pitchFamily="50" charset="-128"/>
                          <a:ea typeface="Meiryo UI" pitchFamily="50" charset="-128"/>
                          <a:cs typeface="Meiryo UI" pitchFamily="50" charset="-128"/>
                        </a:rPr>
                        <a:t>兆</a:t>
                      </a:r>
                      <a:r>
                        <a:rPr lang="en-US" altLang="ja-JP" sz="1200" b="0" dirty="0">
                          <a:solidFill>
                            <a:schemeClr val="tx1"/>
                          </a:solidFill>
                          <a:latin typeface="Meiryo UI" pitchFamily="50" charset="-128"/>
                          <a:ea typeface="Meiryo UI" pitchFamily="50" charset="-128"/>
                          <a:cs typeface="Meiryo UI" pitchFamily="50" charset="-128"/>
                        </a:rPr>
                        <a:t>6589</a:t>
                      </a:r>
                      <a:r>
                        <a:rPr lang="ja-JP" altLang="en-US" sz="1200" b="0" dirty="0">
                          <a:solidFill>
                            <a:schemeClr val="tx1"/>
                          </a:solidFill>
                          <a:latin typeface="Meiryo UI" pitchFamily="50" charset="-128"/>
                          <a:ea typeface="Meiryo UI" pitchFamily="50" charset="-128"/>
                          <a:cs typeface="Meiryo UI" pitchFamily="50" charset="-128"/>
                        </a:rPr>
                        <a:t>億</a:t>
                      </a:r>
                      <a:r>
                        <a:rPr lang="en-US" altLang="ja-JP" sz="1200" b="0" dirty="0">
                          <a:solidFill>
                            <a:schemeClr val="tx1"/>
                          </a:solidFill>
                          <a:latin typeface="Meiryo UI" pitchFamily="50" charset="-128"/>
                          <a:ea typeface="Meiryo UI" pitchFamily="50" charset="-128"/>
                          <a:cs typeface="Meiryo UI" pitchFamily="50" charset="-128"/>
                        </a:rPr>
                        <a:t>1014</a:t>
                      </a:r>
                      <a:r>
                        <a:rPr lang="ja-JP" altLang="en-US" sz="1200" b="0" dirty="0">
                          <a:solidFill>
                            <a:schemeClr val="tx1"/>
                          </a:solidFill>
                          <a:latin typeface="Meiryo UI" pitchFamily="50" charset="-128"/>
                          <a:ea typeface="Meiryo UI" pitchFamily="50" charset="-128"/>
                          <a:cs typeface="Meiryo UI" pitchFamily="50" charset="-128"/>
                        </a:rPr>
                        <a:t>万ルピア　　</a:t>
                      </a:r>
                      <a:r>
                        <a:rPr lang="en-US" altLang="ja-JP" sz="1200" b="1" dirty="0">
                          <a:solidFill>
                            <a:schemeClr val="tx1"/>
                          </a:solidFill>
                          <a:latin typeface="Meiryo UI" pitchFamily="50" charset="-128"/>
                          <a:ea typeface="Meiryo UI" pitchFamily="50" charset="-128"/>
                          <a:cs typeface="Meiryo UI" pitchFamily="50" charset="-128"/>
                        </a:rPr>
                        <a:t>32</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6487</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1200" b="1"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b="0" dirty="0">
                          <a:solidFill>
                            <a:schemeClr val="tx1"/>
                          </a:solidFill>
                          <a:latin typeface="Meiryo UI" pitchFamily="50" charset="-128"/>
                          <a:ea typeface="Meiryo UI" pitchFamily="50" charset="-128"/>
                          <a:cs typeface="Meiryo UI" pitchFamily="50" charset="-128"/>
                        </a:rPr>
                        <a:t>引用</a:t>
                      </a:r>
                      <a:r>
                        <a:rPr lang="en-US" altLang="ja-JP" sz="800" b="0" dirty="0">
                          <a:solidFill>
                            <a:schemeClr val="tx1"/>
                          </a:solidFill>
                          <a:latin typeface="Meiryo UI" pitchFamily="50" charset="-128"/>
                          <a:ea typeface="Meiryo UI" pitchFamily="50" charset="-128"/>
                          <a:cs typeface="Meiryo UI" pitchFamily="50" charset="-128"/>
                        </a:rPr>
                        <a:t>:</a:t>
                      </a:r>
                      <a:r>
                        <a:rPr lang="en-US" altLang="ja-JP" sz="800" b="0" dirty="0">
                          <a:solidFill>
                            <a:schemeClr val="tx1"/>
                          </a:solidFill>
                          <a:latin typeface="Meiryo UI" panose="020B0604030504040204" pitchFamily="34" charset="-128"/>
                          <a:ea typeface="Meiryo UI" panose="020B0604030504040204" pitchFamily="34" charset="-128"/>
                        </a:rPr>
                        <a:t>https://bit.ly/3GOGbVS</a:t>
                      </a: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174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がメイン。その他には即席麵、乳製品、食品加工の大手企業である。</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2471">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24965">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Sambal Indofood</a:t>
                      </a:r>
                      <a:endPar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15271">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インドフード・</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CBP</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・スクセス・マクムール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Indofood CBP</a:t>
                      </a:r>
                      <a:r>
                        <a:rPr kumimoji="1" lang="ja-JP" altLang="en-US" sz="1100" b="1" baseline="0" dirty="0">
                          <a:latin typeface="Meiryo UI" panose="020B0604030504040204" pitchFamily="34" charset="-128"/>
                          <a:ea typeface="Meiryo UI" panose="020B0604030504040204" pitchFamily="34" charset="-128"/>
                          <a:cs typeface="Meiryo UI" panose="020B0604030504040204" pitchFamily="50" charset="-128"/>
                        </a:rPr>
                        <a:t> </a:t>
                      </a:r>
                      <a:r>
                        <a:rPr lang="en-US" altLang="ja-JP" sz="1100" b="1" dirty="0" err="1">
                          <a:solidFill>
                            <a:schemeClr val="tx1"/>
                          </a:solidFill>
                          <a:latin typeface="Meiryo UI" panose="020B0604030504040204" pitchFamily="34" charset="-128"/>
                          <a:ea typeface="Meiryo UI" panose="020B0604030504040204" pitchFamily="34" charset="-128"/>
                          <a:cs typeface="Meiryo UI" panose="020B0604030504040204" pitchFamily="50" charset="-128"/>
                        </a:rPr>
                        <a:t>Sukses</a:t>
                      </a:r>
                      <a:r>
                        <a:rPr lang="en-US" altLang="ja-JP" sz="11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r>
                        <a:rPr lang="en-US" altLang="ja-JP" sz="1100" b="1" dirty="0" err="1">
                          <a:solidFill>
                            <a:schemeClr val="tx1"/>
                          </a:solidFill>
                          <a:latin typeface="Meiryo UI" panose="020B0604030504040204" pitchFamily="34" charset="-128"/>
                          <a:ea typeface="Meiryo UI" panose="020B0604030504040204" pitchFamily="34" charset="-128"/>
                          <a:cs typeface="Meiryo UI" panose="020B0604030504040204" pitchFamily="50" charset="-128"/>
                        </a:rPr>
                        <a:t>Makmur</a:t>
                      </a:r>
                      <a:r>
                        <a:rPr kumimoji="1" lang="en-US" altLang="ja-JP" sz="11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(ICBP</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は、</a:t>
                      </a:r>
                      <a:r>
                        <a:rPr kumimoji="1" lang="ja-JP" altLang="en-US" sz="1100" b="1"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（以下「</a:t>
                      </a:r>
                      <a:r>
                        <a:rPr kumimoji="1" lang="en-US" altLang="ja-JP" sz="1100" b="1"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ICBP</a:t>
                      </a:r>
                      <a:r>
                        <a:rPr kumimoji="1" lang="ja-JP" altLang="en-US" sz="1100" b="1"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」または「当社」）社は、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消費者向けブランド製品の分野で確立されたリーディングプレイヤーの一つである。麺類、乳製品、スナック食品、食品調味料、栄養・特殊食品、飲料など、多様な事業カテゴリーに取り組んでいる。また、</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ICBP</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社は包装事業を行っており、同社</a:t>
                      </a:r>
                      <a:r>
                        <a:rPr kumimoji="1" lang="ja-JP" altLang="en-US" sz="1100"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当社</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製品の軟包装や段ボール包装を製造している。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sp>
        <p:nvSpPr>
          <p:cNvPr id="19" name="Rectangle 5">
            <a:extLst>
              <a:ext uri="{FF2B5EF4-FFF2-40B4-BE49-F238E27FC236}">
                <a16:creationId xmlns:a16="http://schemas.microsoft.com/office/drawing/2014/main" id="{EA5D1BC3-FD57-4CDB-A5FC-9FE765114A38}"/>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050" name="Picture 2">
            <a:extLst>
              <a:ext uri="{FF2B5EF4-FFF2-40B4-BE49-F238E27FC236}">
                <a16:creationId xmlns:a16="http://schemas.microsoft.com/office/drawing/2014/main" id="{602CE829-D18F-4ADF-A1A0-122FC25025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863049"/>
            <a:ext cx="2022265" cy="3466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083269B4-3369-4280-AAB7-140C63BDB73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760" y="4797152"/>
            <a:ext cx="2234856" cy="830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720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567878282"/>
              </p:ext>
            </p:extLst>
          </p:nvPr>
        </p:nvGraphicFramePr>
        <p:xfrm>
          <a:off x="418002" y="764704"/>
          <a:ext cx="8417908" cy="5688629"/>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it-IT" altLang="ja-JP" sz="1600" b="1" dirty="0">
                          <a:latin typeface="Meiryo UI" panose="020B0604030504040204" pitchFamily="34" charset="-128"/>
                          <a:ea typeface="Meiryo UI" panose="020B0604030504040204" pitchFamily="34" charset="-128"/>
                          <a:cs typeface="Meiryo UI" panose="020B0604030504040204" pitchFamily="50" charset="-128"/>
                        </a:rPr>
                        <a:t>PT. Unilever Indonesia Tbk</a:t>
                      </a:r>
                      <a:r>
                        <a:rPr lang="ja-JP" altLang="en-US"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(UNVR)</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https://www.unilever.co.id/brands/?category=408118</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3">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BSD Boulevard Barat Green Office Park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Kavling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3, Tangerang, Banten</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+62 21 80827000</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unvr.indonesia@unilever.com</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1933</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 5,723</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https://bit.ly/3BOsJ0P</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Ira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Noviarti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a:t>
                      </a:r>
                      <a:r>
                        <a:rPr lang="en-US" altLang="ja-JP" sz="1200" b="0" dirty="0">
                          <a:solidFill>
                            <a:schemeClr val="tx1"/>
                          </a:solidFill>
                          <a:latin typeface="Meiryo UI" pitchFamily="50" charset="-128"/>
                          <a:ea typeface="Meiryo UI" pitchFamily="50" charset="-128"/>
                          <a:cs typeface="Meiryo UI" pitchFamily="50" charset="-128"/>
                        </a:rPr>
                        <a:t>42</a:t>
                      </a:r>
                      <a:r>
                        <a:rPr lang="ja-JP" altLang="en-US" sz="1200" b="0" dirty="0">
                          <a:solidFill>
                            <a:schemeClr val="tx1"/>
                          </a:solidFill>
                          <a:latin typeface="Meiryo UI" pitchFamily="50" charset="-128"/>
                          <a:ea typeface="Meiryo UI" pitchFamily="50" charset="-128"/>
                          <a:cs typeface="Meiryo UI" pitchFamily="50" charset="-128"/>
                        </a:rPr>
                        <a:t>兆</a:t>
                      </a:r>
                      <a:r>
                        <a:rPr lang="en-US" altLang="ja-JP" sz="1200" b="0" dirty="0">
                          <a:solidFill>
                            <a:schemeClr val="tx1"/>
                          </a:solidFill>
                          <a:latin typeface="Meiryo UI" pitchFamily="50" charset="-128"/>
                          <a:ea typeface="Meiryo UI" pitchFamily="50" charset="-128"/>
                          <a:cs typeface="Meiryo UI" pitchFamily="50" charset="-128"/>
                        </a:rPr>
                        <a:t>9724</a:t>
                      </a:r>
                      <a:r>
                        <a:rPr lang="ja-JP" altLang="en-US" sz="1200" b="0" dirty="0">
                          <a:solidFill>
                            <a:schemeClr val="tx1"/>
                          </a:solidFill>
                          <a:latin typeface="Meiryo UI" pitchFamily="50" charset="-128"/>
                          <a:ea typeface="Meiryo UI" pitchFamily="50" charset="-128"/>
                          <a:cs typeface="Meiryo UI" pitchFamily="50" charset="-128"/>
                        </a:rPr>
                        <a:t>億ルピア　　</a:t>
                      </a:r>
                      <a:r>
                        <a:rPr lang="en-US" altLang="ja-JP" sz="1200" b="1" dirty="0">
                          <a:solidFill>
                            <a:schemeClr val="tx1"/>
                          </a:solidFill>
                          <a:latin typeface="Meiryo UI" pitchFamily="50" charset="-128"/>
                          <a:ea typeface="Meiryo UI" pitchFamily="50" charset="-128"/>
                          <a:cs typeface="Meiryo UI" pitchFamily="50" charset="-128"/>
                        </a:rPr>
                        <a:t>29</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3200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r>
                        <a:rPr lang="ja-JP" altLang="en-US" sz="1200" b="0" dirty="0">
                          <a:solidFill>
                            <a:schemeClr val="tx1"/>
                          </a:solidFill>
                          <a:latin typeface="Meiryo UI" pitchFamily="50" charset="-128"/>
                          <a:ea typeface="Meiryo UI" pitchFamily="50" charset="-128"/>
                          <a:cs typeface="Meiryo UI" pitchFamily="50" charset="-128"/>
                        </a:rPr>
                        <a:t>　　</a:t>
                      </a:r>
                      <a:endParaRPr lang="en-US" altLang="ja-JP" sz="1200" b="1"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b="0" dirty="0">
                          <a:solidFill>
                            <a:schemeClr val="tx1"/>
                          </a:solidFill>
                          <a:latin typeface="Meiryo UI" pitchFamily="50" charset="-128"/>
                          <a:ea typeface="Meiryo UI" pitchFamily="50" charset="-128"/>
                          <a:cs typeface="Meiryo UI" pitchFamily="50" charset="-128"/>
                        </a:rPr>
                        <a:t>引用</a:t>
                      </a:r>
                      <a:r>
                        <a:rPr lang="en-US" altLang="ja-JP" sz="800" b="0" dirty="0">
                          <a:solidFill>
                            <a:schemeClr val="tx1"/>
                          </a:solidFill>
                          <a:latin typeface="Meiryo UI" pitchFamily="50" charset="-128"/>
                          <a:ea typeface="Meiryo UI" pitchFamily="50" charset="-128"/>
                          <a:cs typeface="Meiryo UI" pitchFamily="50" charset="-128"/>
                        </a:rPr>
                        <a:t>:</a:t>
                      </a:r>
                      <a:r>
                        <a:rPr lang="en-US" altLang="ja-JP" sz="800" dirty="0">
                          <a:latin typeface="Meiryo UI" panose="020B0604030504040204" pitchFamily="34" charset="-128"/>
                          <a:ea typeface="Meiryo UI" panose="020B0604030504040204" pitchFamily="34" charset="-128"/>
                        </a:rPr>
                        <a:t>https://jp.reuters.com/companies/UNVR.JK/financials</a:t>
                      </a:r>
                      <a:endParaRPr lang="en-US" altLang="ja-JP" sz="800" b="0" dirty="0">
                        <a:solidFill>
                          <a:schemeClr val="tx1"/>
                        </a:solidFill>
                        <a:latin typeface="Meiryo UI" pitchFamily="50" charset="-128"/>
                        <a:ea typeface="Meiryo UI" pitchFamily="50" charset="-128"/>
                        <a:cs typeface="Meiryo UI" pitchFamily="50"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dirty="0"/>
                    </a:p>
                  </a:txBody>
                  <a:tcPr/>
                </a:tc>
                <a:extLst>
                  <a:ext uri="{0D108BD9-81ED-4DB2-BD59-A6C34878D82A}">
                    <a16:rowId xmlns:a16="http://schemas.microsoft.com/office/drawing/2014/main" val="10005"/>
                  </a:ext>
                </a:extLst>
              </a:tr>
              <a:tr h="8380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　　この他には消費材、加工食品などの製造と販売を行う</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Bango Soy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Sauce</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err="1">
                          <a:latin typeface="Meiryo UI" panose="020B0604030504040204" pitchFamily="34" charset="-128"/>
                          <a:ea typeface="Meiryo UI" panose="020B0604030504040204" pitchFamily="34" charset="-128"/>
                          <a:cs typeface="Meiryo UI" panose="020B0604030504040204" pitchFamily="50" charset="-128"/>
                        </a:rPr>
                        <a:t>Jawara</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 Chili Sauce</a:t>
                      </a: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ユニリーバ・インドネシア </a:t>
                      </a:r>
                      <a:r>
                        <a:rPr kumimoji="1" lang="en-US" altLang="ja-JP" sz="1100" b="1"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PT.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Unilever Indonesia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は、インドネシア証券取引所</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(IDX)</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に上場する消費材、食品、調味料メーカーである。家庭・パーソナルケア製品の主要ブランドは</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err="1">
                          <a:latin typeface="Meiryo UI" panose="020B0604030504040204" pitchFamily="34" charset="-128"/>
                          <a:ea typeface="Meiryo UI" panose="020B0604030504040204" pitchFamily="34" charset="-128"/>
                          <a:cs typeface="Meiryo UI" panose="020B0604030504040204" pitchFamily="50" charset="-128"/>
                        </a:rPr>
                        <a:t>Rinso</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｢Lifebuoy｣</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｢Clear｣</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err="1">
                          <a:latin typeface="Meiryo UI" panose="020B0604030504040204" pitchFamily="34" charset="-128"/>
                          <a:ea typeface="Meiryo UI" panose="020B0604030504040204" pitchFamily="34" charset="-128"/>
                          <a:cs typeface="Meiryo UI" panose="020B0604030504040204" pitchFamily="50" charset="-128"/>
                        </a:rPr>
                        <a:t>Pepsodent</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｢Rexona｣</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及び</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｢Pond‘s｣</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等を含む。飲食製品のブランドは</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｢Wall’s｣</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err="1">
                          <a:latin typeface="Meiryo UI" panose="020B0604030504040204" pitchFamily="34" charset="-128"/>
                          <a:ea typeface="Meiryo UI" panose="020B0604030504040204" pitchFamily="34" charset="-128"/>
                          <a:cs typeface="Meiryo UI" panose="020B0604030504040204" pitchFamily="50" charset="-128"/>
                        </a:rPr>
                        <a:t>SariWangi</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｢Bango｣</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err="1">
                          <a:latin typeface="Meiryo UI" panose="020B0604030504040204" pitchFamily="34" charset="-128"/>
                          <a:ea typeface="Meiryo UI" panose="020B0604030504040204" pitchFamily="34" charset="-128"/>
                          <a:cs typeface="Meiryo UI" panose="020B0604030504040204" pitchFamily="50" charset="-128"/>
                        </a:rPr>
                        <a:t>Buavita</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0" dirty="0" err="1">
                          <a:latin typeface="Meiryo UI" panose="020B0604030504040204" pitchFamily="34" charset="-128"/>
                          <a:ea typeface="Meiryo UI" panose="020B0604030504040204" pitchFamily="34" charset="-128"/>
                          <a:cs typeface="Meiryo UI" panose="020B0604030504040204" pitchFamily="50" charset="-128"/>
                        </a:rPr>
                        <a:t>Royco</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及び</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｢Blue Band｣</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等を含む。バンゴは買収した会社である。</a:t>
                      </a:r>
                      <a:endParaRPr kumimoji="1" lang="en-US" altLang="ja-JP" sz="11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cxnSp>
        <p:nvCxnSpPr>
          <p:cNvPr id="15" name="直線コネクタ 28">
            <a:extLst>
              <a:ext uri="{FF2B5EF4-FFF2-40B4-BE49-F238E27FC236}">
                <a16:creationId xmlns:a16="http://schemas.microsoft.com/office/drawing/2014/main" id="{D38AF6A6-24F5-4922-84E3-306669C91F3B}"/>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561D699F-BA0A-4CB9-B2ED-3F4EF0D4118C}"/>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50DEAF05-CA71-45DD-BE71-52AB05A8DB20}"/>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DE425C4F-C54E-4113-BA8E-5947B6E0B16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4" name="Picture 3">
            <a:extLst>
              <a:ext uri="{FF2B5EF4-FFF2-40B4-BE49-F238E27FC236}">
                <a16:creationId xmlns:a16="http://schemas.microsoft.com/office/drawing/2014/main" id="{31719F5E-34CD-407C-9248-0695928B66A0}"/>
              </a:ext>
            </a:extLst>
          </p:cNvPr>
          <p:cNvPicPr>
            <a:picLocks noChangeAspect="1"/>
          </p:cNvPicPr>
          <p:nvPr/>
        </p:nvPicPr>
        <p:blipFill rotWithShape="1">
          <a:blip r:embed="rId3"/>
          <a:srcRect l="12420" t="16401" r="82287" b="70999"/>
          <a:stretch/>
        </p:blipFill>
        <p:spPr>
          <a:xfrm>
            <a:off x="8041643" y="784357"/>
            <a:ext cx="706821" cy="794269"/>
          </a:xfrm>
          <a:prstGeom prst="rect">
            <a:avLst/>
          </a:prstGeom>
        </p:spPr>
      </p:pic>
      <p:pic>
        <p:nvPicPr>
          <p:cNvPr id="6150" name="Picture 6" descr="Bango Soy Sauce | PT. Citra Sukses International">
            <a:extLst>
              <a:ext uri="{FF2B5EF4-FFF2-40B4-BE49-F238E27FC236}">
                <a16:creationId xmlns:a16="http://schemas.microsoft.com/office/drawing/2014/main" id="{D05F4F3B-CAA3-4179-B94A-D5F47390DD9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21166" y="4725144"/>
            <a:ext cx="1244330" cy="100811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Jual jawara chili sauce 340 gr extra hot - Jakarta Selatan - MAYENAH  OFFICIAL | Tokopedia">
            <a:extLst>
              <a:ext uri="{FF2B5EF4-FFF2-40B4-BE49-F238E27FC236}">
                <a16:creationId xmlns:a16="http://schemas.microsoft.com/office/drawing/2014/main" id="{B149EB1E-5051-44BA-A097-86AE97FD255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38689" y="4725144"/>
            <a:ext cx="828636" cy="828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38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1004156925"/>
              </p:ext>
            </p:extLst>
          </p:nvPr>
        </p:nvGraphicFramePr>
        <p:xfrm>
          <a:off x="418002" y="764704"/>
          <a:ext cx="8417908" cy="5594259"/>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Nestlé Indonesia</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https://www.nestle.co.id/</a:t>
                      </a:r>
                      <a:r>
                        <a:rPr lang="en-US" sz="1200" b="0" dirty="0">
                          <a:latin typeface="Meiryo UI" panose="020B0604030504040204" pitchFamily="34" charset="-128"/>
                          <a:ea typeface="Meiryo UI" panose="020B0604030504040204" pitchFamily="34" charset="-128"/>
                          <a:cs typeface="Meiryo UI" panose="020B0604030504040204" pitchFamily="50" charset="-128"/>
                        </a:rPr>
                        <a:t>  https://www.maggi.id/</a:t>
                      </a:r>
                      <a:endParaRPr lang="id-ID" sz="12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3">
                <a:tc>
                  <a:txBody>
                    <a:bodyPr/>
                    <a:lstStyle/>
                    <a:p>
                      <a:pPr algn="l"/>
                      <a:r>
                        <a:rPr lang="ja-JP" altLang="en-US" sz="1200" b="1">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Wisma Nestle Tower B 5th Floor Jl.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Letjend</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TB.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Simatupang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Kav</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88 </a:t>
                      </a:r>
                    </a:p>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Jakarta Selatan, DKI Jakarta, 12520 Indonesia </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+62 800 1821028</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Stephan.Sinisuka@id.nestle.com</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1981</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 1,250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https://bit.ly/3GSJXhb</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Ganesan R.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Ampalavanar</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推定　</a:t>
                      </a:r>
                      <a:r>
                        <a:rPr lang="en-US" altLang="ja-JP" sz="1200" b="1" dirty="0">
                          <a:solidFill>
                            <a:schemeClr val="tx1"/>
                          </a:solidFill>
                          <a:latin typeface="Meiryo UI" pitchFamily="50" charset="-128"/>
                          <a:ea typeface="Meiryo UI" pitchFamily="50" charset="-128"/>
                          <a:cs typeface="Meiryo UI" pitchFamily="50" charset="-128"/>
                        </a:rPr>
                        <a:t>10</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r>
                        <a:rPr lang="en-US" altLang="ja-JP" sz="1200" b="1" dirty="0">
                          <a:solidFill>
                            <a:schemeClr val="tx1"/>
                          </a:solidFill>
                          <a:latin typeface="Meiryo UI" pitchFamily="50" charset="-128"/>
                          <a:ea typeface="Meiryo UI" pitchFamily="50" charset="-128"/>
                          <a:cs typeface="Meiryo UI" pitchFamily="50" charset="-128"/>
                        </a:rPr>
                        <a:t>13</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ja-JP" altLang="en-US" sz="800" b="1" dirty="0">
                        <a:solidFill>
                          <a:schemeClr val="tx1"/>
                        </a:solidFill>
                        <a:latin typeface="Meiryo UI" panose="020B0604030504040204" pitchFamily="34" charset="-128"/>
                        <a:ea typeface="Meiryo UI" panose="020B060403050404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800" b="0" dirty="0">
                          <a:solidFill>
                            <a:schemeClr val="tx1"/>
                          </a:solidFill>
                          <a:latin typeface="Meiryo UI" panose="020B0604030504040204" pitchFamily="34" charset="-128"/>
                          <a:ea typeface="Meiryo UI" panose="020B0604030504040204" pitchFamily="34" charset="-128"/>
                        </a:rPr>
                        <a:t>2019</a:t>
                      </a:r>
                      <a:r>
                        <a:rPr lang="ja-JP" altLang="en-US" sz="800" b="0" dirty="0">
                          <a:solidFill>
                            <a:schemeClr val="tx1"/>
                          </a:solidFill>
                          <a:latin typeface="Meiryo UI" panose="020B0604030504040204" pitchFamily="34" charset="-128"/>
                          <a:ea typeface="Meiryo UI" panose="020B0604030504040204" pitchFamily="34" charset="-128"/>
                        </a:rPr>
                        <a:t>年ジャカルタポスト記事では中国</a:t>
                      </a:r>
                      <a:r>
                        <a:rPr lang="en-US" altLang="ja-JP" sz="800" b="0" dirty="0">
                          <a:solidFill>
                            <a:schemeClr val="tx1"/>
                          </a:solidFill>
                          <a:latin typeface="Meiryo UI" panose="020B0604030504040204" pitchFamily="34" charset="-128"/>
                          <a:ea typeface="Meiryo UI" panose="020B0604030504040204" pitchFamily="34" charset="-128"/>
                        </a:rPr>
                        <a:t>70</a:t>
                      </a:r>
                      <a:r>
                        <a:rPr lang="ja-JP" altLang="en-US" sz="800" b="0" dirty="0">
                          <a:solidFill>
                            <a:schemeClr val="tx1"/>
                          </a:solidFill>
                          <a:latin typeface="Meiryo UI" panose="020B0604030504040204" pitchFamily="34" charset="-128"/>
                          <a:ea typeface="Meiryo UI" panose="020B0604030504040204" pitchFamily="34" charset="-128"/>
                        </a:rPr>
                        <a:t>億スイスフラン、フィリピン</a:t>
                      </a:r>
                      <a:r>
                        <a:rPr lang="en-US" altLang="ja-JP" sz="800" b="0" dirty="0">
                          <a:solidFill>
                            <a:schemeClr val="tx1"/>
                          </a:solidFill>
                          <a:latin typeface="Meiryo UI" panose="020B0604030504040204" pitchFamily="34" charset="-128"/>
                          <a:ea typeface="Meiryo UI" panose="020B0604030504040204" pitchFamily="34" charset="-128"/>
                        </a:rPr>
                        <a:t>25</a:t>
                      </a:r>
                      <a:r>
                        <a:rPr lang="ja-JP" altLang="en-US" sz="800" b="0" dirty="0">
                          <a:solidFill>
                            <a:schemeClr val="tx1"/>
                          </a:solidFill>
                          <a:latin typeface="Meiryo UI" panose="020B0604030504040204" pitchFamily="34" charset="-128"/>
                          <a:ea typeface="Meiryo UI" panose="020B0604030504040204" pitchFamily="34" charset="-128"/>
                        </a:rPr>
                        <a:t>億スイスフラン、日本</a:t>
                      </a:r>
                      <a:r>
                        <a:rPr lang="en-US" altLang="ja-JP" sz="800" b="0" dirty="0">
                          <a:solidFill>
                            <a:schemeClr val="tx1"/>
                          </a:solidFill>
                          <a:latin typeface="Meiryo UI" panose="020B0604030504040204" pitchFamily="34" charset="-128"/>
                          <a:ea typeface="Meiryo UI" panose="020B0604030504040204" pitchFamily="34" charset="-128"/>
                        </a:rPr>
                        <a:t>17</a:t>
                      </a:r>
                      <a:r>
                        <a:rPr lang="ja-JP" altLang="en-US" sz="800" b="0" dirty="0">
                          <a:solidFill>
                            <a:schemeClr val="tx1"/>
                          </a:solidFill>
                          <a:latin typeface="Meiryo UI" panose="020B0604030504040204" pitchFamily="34" charset="-128"/>
                          <a:ea typeface="Meiryo UI" panose="020B0604030504040204" pitchFamily="34" charset="-128"/>
                        </a:rPr>
                        <a:t>億スイスフラン＝</a:t>
                      </a:r>
                      <a:r>
                        <a:rPr lang="en-US" altLang="ja-JP" sz="800" b="0" dirty="0">
                          <a:solidFill>
                            <a:schemeClr val="tx1"/>
                          </a:solidFill>
                          <a:latin typeface="Meiryo UI" panose="020B0604030504040204" pitchFamily="34" charset="-128"/>
                          <a:ea typeface="Meiryo UI" panose="020B0604030504040204" pitchFamily="34" charset="-128"/>
                        </a:rPr>
                        <a:t>18.6</a:t>
                      </a:r>
                      <a:r>
                        <a:rPr lang="ja-JP" altLang="en-US" sz="800" b="0" dirty="0">
                          <a:solidFill>
                            <a:schemeClr val="tx1"/>
                          </a:solidFill>
                          <a:latin typeface="Meiryo UI" panose="020B0604030504040204" pitchFamily="34" charset="-128"/>
                          <a:ea typeface="Meiryo UI" panose="020B0604030504040204" pitchFamily="34" charset="-128"/>
                        </a:rPr>
                        <a:t>億</a:t>
                      </a:r>
                      <a:r>
                        <a:rPr lang="en-US" altLang="ja-JP" sz="800" b="0" dirty="0">
                          <a:solidFill>
                            <a:schemeClr val="tx1"/>
                          </a:solidFill>
                          <a:latin typeface="Meiryo UI" panose="020B0604030504040204" pitchFamily="34" charset="-128"/>
                          <a:ea typeface="Meiryo UI" panose="020B0604030504040204" pitchFamily="34" charset="-128"/>
                        </a:rPr>
                        <a:t>US</a:t>
                      </a:r>
                      <a:r>
                        <a:rPr lang="ja-JP" altLang="en-US" sz="800" b="0" dirty="0">
                          <a:solidFill>
                            <a:schemeClr val="tx1"/>
                          </a:solidFill>
                          <a:latin typeface="Meiryo UI" panose="020B0604030504040204" pitchFamily="34" charset="-128"/>
                          <a:ea typeface="Meiryo UI" panose="020B0604030504040204" pitchFamily="34" charset="-128"/>
                        </a:rPr>
                        <a:t>ドル、インド</a:t>
                      </a:r>
                      <a:r>
                        <a:rPr lang="en-US" altLang="ja-JP" sz="800" b="0" dirty="0">
                          <a:solidFill>
                            <a:schemeClr val="tx1"/>
                          </a:solidFill>
                          <a:latin typeface="Meiryo UI" panose="020B0604030504040204" pitchFamily="34" charset="-128"/>
                          <a:ea typeface="Meiryo UI" panose="020B0604030504040204" pitchFamily="34" charset="-128"/>
                        </a:rPr>
                        <a:t>15</a:t>
                      </a:r>
                      <a:r>
                        <a:rPr lang="ja-JP" altLang="en-US" sz="800" b="0" dirty="0">
                          <a:solidFill>
                            <a:schemeClr val="tx1"/>
                          </a:solidFill>
                          <a:latin typeface="Meiryo UI" panose="020B0604030504040204" pitchFamily="34" charset="-128"/>
                          <a:ea typeface="Meiryo UI" panose="020B0604030504040204" pitchFamily="34" charset="-128"/>
                        </a:rPr>
                        <a:t>億スイスフラン＝</a:t>
                      </a:r>
                      <a:r>
                        <a:rPr lang="en-US" altLang="ja-JP" sz="800" b="0" dirty="0">
                          <a:solidFill>
                            <a:schemeClr val="tx1"/>
                          </a:solidFill>
                          <a:latin typeface="Meiryo UI" panose="020B0604030504040204" pitchFamily="34" charset="-128"/>
                          <a:ea typeface="Meiryo UI" panose="020B0604030504040204" pitchFamily="34" charset="-128"/>
                        </a:rPr>
                        <a:t>16</a:t>
                      </a:r>
                      <a:r>
                        <a:rPr lang="ja-JP" altLang="en-US" sz="800" b="0" dirty="0">
                          <a:solidFill>
                            <a:schemeClr val="tx1"/>
                          </a:solidFill>
                          <a:latin typeface="Meiryo UI" panose="020B0604030504040204" pitchFamily="34" charset="-128"/>
                          <a:ea typeface="Meiryo UI" panose="020B0604030504040204" pitchFamily="34" charset="-128"/>
                        </a:rPr>
                        <a:t>億</a:t>
                      </a:r>
                      <a:r>
                        <a:rPr lang="en-US" altLang="ja-JP" sz="800" b="0" dirty="0">
                          <a:solidFill>
                            <a:schemeClr val="tx1"/>
                          </a:solidFill>
                          <a:latin typeface="Meiryo UI" panose="020B0604030504040204" pitchFamily="34" charset="-128"/>
                          <a:ea typeface="Meiryo UI" panose="020B0604030504040204" pitchFamily="34" charset="-128"/>
                        </a:rPr>
                        <a:t>US</a:t>
                      </a:r>
                      <a:r>
                        <a:rPr lang="ja-JP" altLang="en-US" sz="800" b="0" dirty="0">
                          <a:solidFill>
                            <a:schemeClr val="tx1"/>
                          </a:solidFill>
                          <a:latin typeface="Meiryo UI" panose="020B0604030504040204" pitchFamily="34" charset="-128"/>
                          <a:ea typeface="Meiryo UI" panose="020B0604030504040204" pitchFamily="34" charset="-128"/>
                        </a:rPr>
                        <a:t>ドル、としている。アジア・オセアニア地域で合計</a:t>
                      </a:r>
                      <a:r>
                        <a:rPr lang="en-US" altLang="ja-JP" sz="800" b="0" dirty="0">
                          <a:solidFill>
                            <a:schemeClr val="tx1"/>
                          </a:solidFill>
                          <a:latin typeface="Meiryo UI" panose="020B0604030504040204" pitchFamily="34" charset="-128"/>
                          <a:ea typeface="Meiryo UI" panose="020B0604030504040204" pitchFamily="34" charset="-128"/>
                        </a:rPr>
                        <a:t>108</a:t>
                      </a:r>
                      <a:r>
                        <a:rPr lang="ja-JP" altLang="en-US" sz="800" b="0" dirty="0">
                          <a:solidFill>
                            <a:schemeClr val="tx1"/>
                          </a:solidFill>
                          <a:latin typeface="Meiryo UI" panose="020B0604030504040204" pitchFamily="34" charset="-128"/>
                          <a:ea typeface="Meiryo UI" panose="020B0604030504040204" pitchFamily="34" charset="-128"/>
                        </a:rPr>
                        <a:t>億</a:t>
                      </a:r>
                      <a:r>
                        <a:rPr lang="en-US" altLang="ja-JP" sz="800" b="0" dirty="0">
                          <a:solidFill>
                            <a:schemeClr val="tx1"/>
                          </a:solidFill>
                          <a:latin typeface="Meiryo UI" panose="020B0604030504040204" pitchFamily="34" charset="-128"/>
                          <a:ea typeface="Meiryo UI" panose="020B0604030504040204" pitchFamily="34" charset="-128"/>
                        </a:rPr>
                        <a:t>US</a:t>
                      </a:r>
                      <a:r>
                        <a:rPr lang="ja-JP" altLang="en-US" sz="800" b="0" dirty="0">
                          <a:solidFill>
                            <a:schemeClr val="tx1"/>
                          </a:solidFill>
                          <a:latin typeface="Meiryo UI" panose="020B0604030504040204" pitchFamily="34" charset="-128"/>
                          <a:ea typeface="Meiryo UI" panose="020B0604030504040204" pitchFamily="34" charset="-128"/>
                        </a:rPr>
                        <a:t>ドル。</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800" b="0" dirty="0">
                          <a:solidFill>
                            <a:srgbClr val="FF0000"/>
                          </a:solidFill>
                          <a:latin typeface="Meiryo UI" panose="020B0604030504040204" pitchFamily="34" charset="-128"/>
                          <a:ea typeface="Meiryo UI" panose="020B0604030504040204" pitchFamily="34" charset="-128"/>
                        </a:rPr>
                        <a:t>https://www.thejakartapost.com/news/2019/12/10/nestl-identifies-indonesia-as-potential-top-three-market-in-asia.html</a:t>
                      </a: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5668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Soy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ソイソース</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strike="sngStrike" dirty="0">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ネスレ・インドネシア </a:t>
                      </a:r>
                      <a:r>
                        <a:rPr kumimoji="1" lang="en-US" altLang="ja-JP" sz="1100" b="1" strike="sngStrike" dirty="0" err="1">
                          <a:latin typeface="Meiryo UI" panose="020B0604030504040204" pitchFamily="34" charset="-128"/>
                          <a:ea typeface="Meiryo UI" panose="020B0604030504040204" pitchFamily="34" charset="-128"/>
                          <a:cs typeface="Meiryo UI" panose="020B0604030504040204" pitchFamily="50" charset="-128"/>
                        </a:rPr>
                        <a:t>PT.</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Nestlé</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Indonesia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飲料、菓子、食品を製造</a:t>
                      </a:r>
                      <a:r>
                        <a:rPr kumimoji="1" lang="ja-JP" altLang="en-US" sz="1100" strike="sngStrike" dirty="0">
                          <a:latin typeface="Meiryo UI" panose="020B0604030504040204" pitchFamily="34" charset="-128"/>
                          <a:ea typeface="Meiryo UI" panose="020B0604030504040204" pitchFamily="34" charset="-128"/>
                          <a:cs typeface="Meiryo UI" panose="020B0604030504040204" pitchFamily="50" charset="-128"/>
                        </a:rPr>
                        <a:t>している。</a:t>
                      </a:r>
                      <a:r>
                        <a:rPr kumimoji="1" lang="ja-JP" altLang="en-US" sz="1100" strike="sngStrike"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当社</a:t>
                      </a:r>
                      <a:r>
                        <a:rPr kumimoji="1" lang="ja-JP" altLang="en-US" sz="1100" strike="sngStrike" dirty="0">
                          <a:latin typeface="Meiryo UI" panose="020B0604030504040204" pitchFamily="34" charset="-128"/>
                          <a:ea typeface="Meiryo UI" panose="020B0604030504040204" pitchFamily="34" charset="-128"/>
                          <a:cs typeface="Meiryo UI" panose="020B0604030504040204" pitchFamily="50" charset="-128"/>
                        </a:rPr>
                        <a:t>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、キャンディ、チョコレート、コーヒー、ドリンク、朝食用シリアルなどを提供している。ネスレは世界中で事業を展開している。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インドネシアでは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Maggi</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ブランドでソイソースなどを展開している。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kumimoji="1" lang="en-US" altLang="ja-JP" sz="800" dirty="0">
                          <a:solidFill>
                            <a:srgbClr val="FF0000"/>
                          </a:solidFill>
                          <a:latin typeface="Meiryo UI" panose="020B0604030504040204" pitchFamily="34" charset="-128"/>
                          <a:ea typeface="Meiryo UI" panose="020B0604030504040204" pitchFamily="34" charset="-128"/>
                          <a:cs typeface="Meiryo UI" panose="020B0604030504040204" pitchFamily="50" charset="-128"/>
                        </a:rPr>
                        <a:t>https://www.foodnavigator-asia.com/Article/2019/08/07/Nestle-s-Indonesian-investment-MNC-pumps-in-USD100m-to-increase-production-by-25</a:t>
                      </a: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cxnSp>
        <p:nvCxnSpPr>
          <p:cNvPr id="15" name="直線コネクタ 28">
            <a:extLst>
              <a:ext uri="{FF2B5EF4-FFF2-40B4-BE49-F238E27FC236}">
                <a16:creationId xmlns:a16="http://schemas.microsoft.com/office/drawing/2014/main" id="{D38AF6A6-24F5-4922-84E3-306669C91F3B}"/>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561D699F-BA0A-4CB9-B2ED-3F4EF0D4118C}"/>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50DEAF05-CA71-45DD-BE71-52AB05A8DB20}"/>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DE425C4F-C54E-4113-BA8E-5947B6E0B16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7170" name="Picture 2" descr="Home">
            <a:extLst>
              <a:ext uri="{FF2B5EF4-FFF2-40B4-BE49-F238E27FC236}">
                <a16:creationId xmlns:a16="http://schemas.microsoft.com/office/drawing/2014/main" id="{3888E7ED-F8D9-48F1-B0D0-788E5F948F9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3209"/>
          <a:stretch/>
        </p:blipFill>
        <p:spPr bwMode="auto">
          <a:xfrm>
            <a:off x="8028384" y="836145"/>
            <a:ext cx="697614" cy="67539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Maggi Seasoning Cair 100ml">
            <a:extLst>
              <a:ext uri="{FF2B5EF4-FFF2-40B4-BE49-F238E27FC236}">
                <a16:creationId xmlns:a16="http://schemas.microsoft.com/office/drawing/2014/main" id="{5EAF75A5-0392-405E-A681-4DFF398F587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67744" y="4621691"/>
            <a:ext cx="535504" cy="781267"/>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Maggi Saus Tiram 150 g">
            <a:extLst>
              <a:ext uri="{FF2B5EF4-FFF2-40B4-BE49-F238E27FC236}">
                <a16:creationId xmlns:a16="http://schemas.microsoft.com/office/drawing/2014/main" id="{ADC99F77-9407-484C-84C3-2DB48817B1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99792" y="4663957"/>
            <a:ext cx="535504" cy="781267"/>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Maggi Saus Tiram 350 g">
            <a:extLst>
              <a:ext uri="{FF2B5EF4-FFF2-40B4-BE49-F238E27FC236}">
                <a16:creationId xmlns:a16="http://schemas.microsoft.com/office/drawing/2014/main" id="{445AED4E-668B-4282-A891-730B8345796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31840" y="4642600"/>
            <a:ext cx="535504" cy="781267"/>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Maggi Saus Tiram Sachet 30g">
            <a:extLst>
              <a:ext uri="{FF2B5EF4-FFF2-40B4-BE49-F238E27FC236}">
                <a16:creationId xmlns:a16="http://schemas.microsoft.com/office/drawing/2014/main" id="{E35FE07D-9608-492F-AC78-FFA1BE67777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73770" y="4713895"/>
            <a:ext cx="970340" cy="739001"/>
          </a:xfrm>
          <a:prstGeom prst="rect">
            <a:avLst/>
          </a:prstGeom>
          <a:noFill/>
          <a:extLst>
            <a:ext uri="{909E8E84-426E-40DD-AFC4-6F175D3DCCD1}">
              <a14:hiddenFill xmlns:a14="http://schemas.microsoft.com/office/drawing/2010/main">
                <a:solidFill>
                  <a:srgbClr val="FFFFFF"/>
                </a:solidFill>
              </a14:hiddenFill>
            </a:ext>
          </a:extLst>
        </p:spPr>
      </p:pic>
      <p:sp>
        <p:nvSpPr>
          <p:cNvPr id="19" name="角丸四角形吹き出し 18"/>
          <p:cNvSpPr/>
          <p:nvPr/>
        </p:nvSpPr>
        <p:spPr>
          <a:xfrm>
            <a:off x="-180528" y="4205828"/>
            <a:ext cx="3817943" cy="913681"/>
          </a:xfrm>
          <a:prstGeom prst="wedgeRoundRectCallout">
            <a:avLst>
              <a:gd name="adj1" fmla="val 15864"/>
              <a:gd name="adj2" fmla="val -10540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b="1" dirty="0"/>
              <a:t>URL</a:t>
            </a:r>
            <a:r>
              <a:rPr kumimoji="1" lang="ja-JP" altLang="en-US" b="1" dirty="0"/>
              <a:t>短縮</a:t>
            </a:r>
            <a:endParaRPr kumimoji="1" lang="en-US" altLang="ja-JP" b="1" dirty="0"/>
          </a:p>
          <a:p>
            <a:pPr algn="ctr"/>
            <a:r>
              <a:rPr kumimoji="1" lang="en-US" altLang="ja-JP" b="1" dirty="0"/>
              <a:t>https://bitly.com/</a:t>
            </a:r>
          </a:p>
        </p:txBody>
      </p:sp>
      <p:cxnSp>
        <p:nvCxnSpPr>
          <p:cNvPr id="3" name="直線矢印コネクタ 2"/>
          <p:cNvCxnSpPr/>
          <p:nvPr/>
        </p:nvCxnSpPr>
        <p:spPr>
          <a:xfrm>
            <a:off x="2411760" y="5012324"/>
            <a:ext cx="216024" cy="1008964"/>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628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1413921424"/>
              </p:ext>
            </p:extLst>
          </p:nvPr>
        </p:nvGraphicFramePr>
        <p:xfrm>
          <a:off x="418002" y="764705"/>
          <a:ext cx="8417908" cy="5760640"/>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45902">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Heinz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Abc</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Indonesia</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https://www.heinzabc.co.id</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71477">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Jl</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Daan</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Mogot</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Km 12,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Cengkareng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Jakarta, Jakarta, Indonesia</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90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+62 21 2995 9999</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dewi.dewi@id.hjheinz.com</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600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1999</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3,277</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https://bit.ly/2ZKSFgu</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84407">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Mr. Steven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Debrabandere</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ハインツ系</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714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約　</a:t>
                      </a:r>
                      <a:r>
                        <a:rPr lang="en-US" altLang="ja-JP" sz="1200" b="0" dirty="0">
                          <a:solidFill>
                            <a:schemeClr val="tx1"/>
                          </a:solidFill>
                          <a:latin typeface="Meiryo UI" pitchFamily="50" charset="-128"/>
                          <a:ea typeface="Meiryo UI" pitchFamily="50" charset="-128"/>
                          <a:cs typeface="Meiryo UI" pitchFamily="50" charset="-128"/>
                        </a:rPr>
                        <a:t>9,670,572,650,000IDR</a:t>
                      </a:r>
                      <a:r>
                        <a:rPr lang="ja-JP" altLang="en-US" sz="1200" b="0" dirty="0">
                          <a:solidFill>
                            <a:schemeClr val="tx1"/>
                          </a:solidFill>
                          <a:latin typeface="Meiryo UI" pitchFamily="50" charset="-128"/>
                          <a:ea typeface="Meiryo UI" pitchFamily="50" charset="-128"/>
                          <a:cs typeface="Meiryo UI" pitchFamily="50" charset="-128"/>
                        </a:rPr>
                        <a:t>　　</a:t>
                      </a:r>
                      <a:r>
                        <a:rPr lang="en-US" altLang="ja-JP" sz="1200" b="0" dirty="0">
                          <a:solidFill>
                            <a:schemeClr val="tx1"/>
                          </a:solidFill>
                          <a:latin typeface="Meiryo UI" pitchFamily="50" charset="-128"/>
                          <a:ea typeface="Meiryo UI" pitchFamily="50" charset="-128"/>
                          <a:cs typeface="Meiryo UI" pitchFamily="50" charset="-128"/>
                        </a:rPr>
                        <a:t>9</a:t>
                      </a:r>
                      <a:r>
                        <a:rPr lang="ja-JP" altLang="en-US" sz="1200" b="0" dirty="0">
                          <a:solidFill>
                            <a:schemeClr val="tx1"/>
                          </a:solidFill>
                          <a:latin typeface="Meiryo UI" pitchFamily="50" charset="-128"/>
                          <a:ea typeface="Meiryo UI" pitchFamily="50" charset="-128"/>
                          <a:cs typeface="Meiryo UI" pitchFamily="50" charset="-128"/>
                        </a:rPr>
                        <a:t>兆</a:t>
                      </a:r>
                      <a:r>
                        <a:rPr lang="en-US" altLang="ja-JP" sz="1200" b="0" dirty="0">
                          <a:solidFill>
                            <a:schemeClr val="tx1"/>
                          </a:solidFill>
                          <a:latin typeface="Meiryo UI" pitchFamily="50" charset="-128"/>
                          <a:ea typeface="Meiryo UI" pitchFamily="50" charset="-128"/>
                          <a:cs typeface="Meiryo UI" pitchFamily="50" charset="-128"/>
                        </a:rPr>
                        <a:t>6705</a:t>
                      </a:r>
                      <a:r>
                        <a:rPr lang="ja-JP" altLang="en-US" sz="1200" b="0" dirty="0">
                          <a:solidFill>
                            <a:schemeClr val="tx1"/>
                          </a:solidFill>
                          <a:latin typeface="Meiryo UI" pitchFamily="50" charset="-128"/>
                          <a:ea typeface="Meiryo UI" pitchFamily="50" charset="-128"/>
                          <a:cs typeface="Meiryo UI" pitchFamily="50" charset="-128"/>
                        </a:rPr>
                        <a:t>億</a:t>
                      </a:r>
                      <a:r>
                        <a:rPr lang="en-US" altLang="ja-JP" sz="1200" b="0" dirty="0">
                          <a:solidFill>
                            <a:schemeClr val="tx1"/>
                          </a:solidFill>
                          <a:latin typeface="Meiryo UI" pitchFamily="50" charset="-128"/>
                          <a:ea typeface="Meiryo UI" pitchFamily="50" charset="-128"/>
                          <a:cs typeface="Meiryo UI" pitchFamily="50" charset="-128"/>
                        </a:rPr>
                        <a:t>7265</a:t>
                      </a:r>
                      <a:r>
                        <a:rPr lang="ja-JP" altLang="en-US" sz="1200" b="0" dirty="0">
                          <a:solidFill>
                            <a:schemeClr val="tx1"/>
                          </a:solidFill>
                          <a:latin typeface="Meiryo UI" pitchFamily="50" charset="-128"/>
                          <a:ea typeface="Meiryo UI" pitchFamily="50" charset="-128"/>
                          <a:cs typeface="Meiryo UI" pitchFamily="50" charset="-128"/>
                        </a:rPr>
                        <a:t>万ルピア　　</a:t>
                      </a:r>
                      <a:r>
                        <a:rPr lang="en-US" altLang="ja-JP" sz="1200" b="1" dirty="0">
                          <a:solidFill>
                            <a:schemeClr val="tx1"/>
                          </a:solidFill>
                          <a:latin typeface="Meiryo UI" pitchFamily="50" charset="-128"/>
                          <a:ea typeface="Meiryo UI" pitchFamily="50" charset="-128"/>
                          <a:cs typeface="Meiryo UI" pitchFamily="50" charset="-128"/>
                        </a:rPr>
                        <a:t>6</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7700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1200" b="1"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b="0" dirty="0">
                          <a:solidFill>
                            <a:schemeClr val="tx1"/>
                          </a:solidFill>
                          <a:latin typeface="Meiryo UI" pitchFamily="50" charset="-128"/>
                          <a:ea typeface="Meiryo UI" pitchFamily="50" charset="-128"/>
                          <a:cs typeface="Meiryo UI" pitchFamily="50" charset="-128"/>
                        </a:rPr>
                        <a:t>引用</a:t>
                      </a:r>
                      <a:r>
                        <a:rPr lang="en-US" altLang="ja-JP" sz="800" b="0" dirty="0">
                          <a:solidFill>
                            <a:schemeClr val="tx1"/>
                          </a:solidFill>
                          <a:latin typeface="Meiryo UI" pitchFamily="50" charset="-128"/>
                          <a:ea typeface="Meiryo UI" pitchFamily="50" charset="-128"/>
                          <a:cs typeface="Meiryo UI" pitchFamily="50" charset="-128"/>
                        </a:rPr>
                        <a:t>:</a:t>
                      </a:r>
                      <a:r>
                        <a:rPr lang="en-US" altLang="ja-JP" sz="800" b="0" dirty="0">
                          <a:solidFill>
                            <a:schemeClr val="tx1"/>
                          </a:solidFill>
                          <a:latin typeface="Meiryo UI" panose="020B0604030504040204" pitchFamily="34" charset="-128"/>
                          <a:ea typeface="Meiryo UI" panose="020B0604030504040204" pitchFamily="34" charset="-128"/>
                        </a:rPr>
                        <a:t>https://bit.ly/2ZKSFgu</a:t>
                      </a: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486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1. Soy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ソイソース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2. 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チリソース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3. Tomato Ketchup</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トマトケチャップ</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82886">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60322">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1 ABC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endPar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endParaRPr>
                    </a:p>
                    <a:p>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2 ABC Sweet Soy Sauce</a:t>
                      </a:r>
                    </a:p>
                    <a:p>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3 ABC Tomato Ketchup</a:t>
                      </a: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46435">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ハインツ・</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ABC</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・インドネシア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Heinz ABC Indonesia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クラフト・ハインツ社のインドネシアの食品・飲料子会社。ジャカルタに本社を置き、ソース、調味料、ジュース、シロップなどを製造している。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ABC</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ブランドの前身は、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PT. ABC Central Food</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社が所有していたが、</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1999</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年にハインツが</a:t>
                      </a:r>
                      <a:r>
                        <a:rPr kumimoji="1" lang="ja-JP" altLang="en-US" sz="1100">
                          <a:latin typeface="Meiryo UI" panose="020B0604030504040204" pitchFamily="34" charset="-128"/>
                          <a:ea typeface="Meiryo UI" panose="020B0604030504040204" pitchFamily="34" charset="-128"/>
                          <a:cs typeface="Meiryo UI" panose="020B0604030504040204" pitchFamily="50" charset="-128"/>
                        </a:rPr>
                        <a:t>買収した。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3074" name="Picture 2">
            <a:extLst>
              <a:ext uri="{FF2B5EF4-FFF2-40B4-BE49-F238E27FC236}">
                <a16:creationId xmlns:a16="http://schemas.microsoft.com/office/drawing/2014/main" id="{EA022352-5C7A-44F2-B99D-EA8B2DFA1D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4725144"/>
            <a:ext cx="2573727" cy="9361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C24496B9-258E-47CB-BA45-B38AB3A87F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4426" y="813774"/>
            <a:ext cx="760478" cy="671010"/>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4C2BE07E-C717-47C0-9F4F-E6B44D8C5BB5}"/>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BC4DC6DC-EEBB-4179-A8D6-5BDDAD1A0CBB}"/>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20DAACE3-3D17-4E41-BDE8-A9767F20DC07}"/>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719442C2-BA34-4CCD-AB0B-BA2EBB524E7A}"/>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フローチャート: 代替処理 1">
            <a:extLst>
              <a:ext uri="{FF2B5EF4-FFF2-40B4-BE49-F238E27FC236}">
                <a16:creationId xmlns:a16="http://schemas.microsoft.com/office/drawing/2014/main" id="{0C1FDC2D-EC24-4331-9D1D-E327FFE130EA}"/>
              </a:ext>
            </a:extLst>
          </p:cNvPr>
          <p:cNvSpPr/>
          <p:nvPr/>
        </p:nvSpPr>
        <p:spPr>
          <a:xfrm>
            <a:off x="35496" y="2996952"/>
            <a:ext cx="3672408" cy="180020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ここから先は、日本語校正、</a:t>
            </a:r>
            <a:endParaRPr kumimoji="1" lang="en-US" altLang="ja-JP" dirty="0"/>
          </a:p>
          <a:p>
            <a:pPr algn="ctr"/>
            <a:r>
              <a:rPr kumimoji="1" lang="ja-JP" altLang="en-US" dirty="0"/>
              <a:t>金額数字チェック済み。</a:t>
            </a:r>
            <a:endParaRPr kumimoji="1" lang="en-US" altLang="ja-JP" dirty="0"/>
          </a:p>
          <a:p>
            <a:pPr algn="ctr"/>
            <a:r>
              <a:rPr kumimoji="1" lang="ja-JP" altLang="en-US" dirty="0"/>
              <a:t>完成例としてご覧ください。</a:t>
            </a:r>
          </a:p>
        </p:txBody>
      </p:sp>
    </p:spTree>
    <p:extLst>
      <p:ext uri="{BB962C8B-B14F-4D97-AF65-F5344CB8AC3E}">
        <p14:creationId xmlns:p14="http://schemas.microsoft.com/office/powerpoint/2010/main" val="2213463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3611426241"/>
              </p:ext>
            </p:extLst>
          </p:nvPr>
        </p:nvGraphicFramePr>
        <p:xfrm>
          <a:off x="418002" y="764705"/>
          <a:ext cx="8417908" cy="5688631"/>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729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Mariza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Rasa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SariMurni</a:t>
                      </a:r>
                      <a:endParaRPr lang="en-US" altLang="ja-JP" sz="1600" b="1" dirty="0">
                        <a:latin typeface="Meiryo UI" panose="020B0604030504040204" pitchFamily="34" charset="-128"/>
                        <a:ea typeface="Meiryo UI" panose="020B0604030504040204" pitchFamily="34" charset="-128"/>
                        <a:cs typeface="Meiryo UI" panose="020B0604030504040204" pitchFamily="50" charset="-128"/>
                      </a:endParaRP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https://marizafoods.com/Web/product/NQ</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4046">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APL Tower Lt. 12 Suite1 Jakarta Barat 11470</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44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+62 21 2933 9350</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info@marizafoods.com</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496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1973</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5,000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https://www.linkedin.com/company/marizafoods</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8348">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40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a:t>
                      </a:r>
                      <a:r>
                        <a:rPr lang="ja-JP" altLang="en-US" sz="1200" b="1" dirty="0">
                          <a:solidFill>
                            <a:schemeClr val="tx1"/>
                          </a:solidFill>
                          <a:latin typeface="Meiryo UI" pitchFamily="50" charset="-128"/>
                          <a:ea typeface="Meiryo UI" pitchFamily="50" charset="-128"/>
                          <a:cs typeface="Meiryo UI" pitchFamily="50" charset="-128"/>
                        </a:rPr>
                        <a:t>推定</a:t>
                      </a:r>
                      <a:r>
                        <a:rPr lang="en-US" altLang="ja-JP" sz="1200" b="1" dirty="0">
                          <a:solidFill>
                            <a:schemeClr val="tx1"/>
                          </a:solidFill>
                          <a:latin typeface="Meiryo UI" pitchFamily="50" charset="-128"/>
                          <a:ea typeface="Meiryo UI" pitchFamily="50" charset="-128"/>
                          <a:cs typeface="Meiryo UI" pitchFamily="50" charset="-128"/>
                        </a:rPr>
                        <a:t>5</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8</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800" b="1"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52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Cooking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クッキングソース</a:t>
                      </a: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8427">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63975">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Buybest</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Barbeque Smoke Sauce </a:t>
                      </a:r>
                    </a:p>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2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Buybest</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Chili Sauce</a:t>
                      </a:r>
                    </a:p>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3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Buybest</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Hot Spicy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Bbq</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4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Buybest</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Sweet &amp; Sour Sauce</a:t>
                      </a:r>
                    </a:p>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5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Buybest</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Teriyaki </a:t>
                      </a: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3093">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マリザラサ・サリムルニ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Marizarasa</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Sarimurni</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1973</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年に</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Jatmatama</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氏と</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Enggawati</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氏によって設立された。初の製品は「</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Srikaya</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Spread</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であった。スリカヤ・スプレッドは、ココナッツ・ミルク、卵、パンダン・リーフ（ネジキの葉）で作られている。製品の継続的な開発と革新により、スリカヤ・ジャムは、マリザ社が製造する他のフルーツ・ジャム、チョコレート、ピーナッツ・バター・スプレッドを含め、インドネシアの朝食で有名になっ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5122" name="Picture 2" descr="Marizafoods">
            <a:extLst>
              <a:ext uri="{FF2B5EF4-FFF2-40B4-BE49-F238E27FC236}">
                <a16:creationId xmlns:a16="http://schemas.microsoft.com/office/drawing/2014/main" id="{7448FA57-ED4B-43C8-9540-7E84E7E54F3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199" y="759853"/>
            <a:ext cx="2411761" cy="497425"/>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Image">
            <a:extLst>
              <a:ext uri="{FF2B5EF4-FFF2-40B4-BE49-F238E27FC236}">
                <a16:creationId xmlns:a16="http://schemas.microsoft.com/office/drawing/2014/main" id="{EADAD35E-7728-4B13-B877-81D29E14B4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6960" y="4725144"/>
            <a:ext cx="792088" cy="792088"/>
          </a:xfrm>
          <a:prstGeom prst="rect">
            <a:avLst/>
          </a:prstGeom>
          <a:noFill/>
          <a:extLst>
            <a:ext uri="{909E8E84-426E-40DD-AFC4-6F175D3DCCD1}">
              <a14:hiddenFill xmlns:a14="http://schemas.microsoft.com/office/drawing/2010/main">
                <a:solidFill>
                  <a:srgbClr val="FFFFFF"/>
                </a:solidFill>
              </a14:hiddenFill>
            </a:ext>
          </a:extLst>
        </p:spPr>
      </p:pic>
      <p:pic>
        <p:nvPicPr>
          <p:cNvPr id="5142" name="Picture 22" descr="Image">
            <a:extLst>
              <a:ext uri="{FF2B5EF4-FFF2-40B4-BE49-F238E27FC236}">
                <a16:creationId xmlns:a16="http://schemas.microsoft.com/office/drawing/2014/main" id="{B0A182E8-6596-48B1-AA2B-522137378C6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1840" y="4725144"/>
            <a:ext cx="795486" cy="795486"/>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Image">
            <a:extLst>
              <a:ext uri="{FF2B5EF4-FFF2-40B4-BE49-F238E27FC236}">
                <a16:creationId xmlns:a16="http://schemas.microsoft.com/office/drawing/2014/main" id="{D691C15A-4065-4068-A185-ECA8F827A4A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0143" y="4721744"/>
            <a:ext cx="795487" cy="795487"/>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6A6B4FCD-C30D-4B77-95EF-E063D30067A7}"/>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42E6D825-3AB7-4C27-BC99-F28D075867F6}"/>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5BEDB373-A620-4F63-8A7F-5A26F94C4B54}"/>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278CB6D6-305B-48AA-AF89-111DE7DDD5A2}"/>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123214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2218081868"/>
              </p:ext>
            </p:extLst>
          </p:nvPr>
        </p:nvGraphicFramePr>
        <p:xfrm>
          <a:off x="418002" y="764704"/>
          <a:ext cx="8417908" cy="5780218"/>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Ajinomoto Indonesia</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https://www.ajinomoto.co.id/id</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3">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s-ES" altLang="ja-JP" sz="1200" dirty="0" err="1">
                          <a:latin typeface="Meiryo UI" panose="020B0604030504040204" pitchFamily="34" charset="-128"/>
                          <a:ea typeface="Meiryo UI" panose="020B0604030504040204" pitchFamily="34" charset="-128"/>
                          <a:cs typeface="Meiryo UI" panose="020B0604030504040204" pitchFamily="50" charset="-128"/>
                        </a:rPr>
                        <a:t>Jl</a:t>
                      </a:r>
                      <a:r>
                        <a:rPr kumimoji="1" lang="es-E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s-ES" altLang="ja-JP" sz="1200" dirty="0" err="1">
                          <a:latin typeface="Meiryo UI" panose="020B0604030504040204" pitchFamily="34" charset="-128"/>
                          <a:ea typeface="Meiryo UI" panose="020B0604030504040204" pitchFamily="34" charset="-128"/>
                          <a:cs typeface="Meiryo UI" panose="020B0604030504040204" pitchFamily="50" charset="-128"/>
                        </a:rPr>
                        <a:t>Laksda</a:t>
                      </a:r>
                      <a:r>
                        <a:rPr kumimoji="1" lang="es-ES" altLang="ja-JP" sz="1200" dirty="0">
                          <a:latin typeface="Meiryo UI" panose="020B0604030504040204" pitchFamily="34" charset="-128"/>
                          <a:ea typeface="Meiryo UI" panose="020B0604030504040204" pitchFamily="34" charset="-128"/>
                          <a:cs typeface="Meiryo UI" panose="020B0604030504040204" pitchFamily="50" charset="-128"/>
                        </a:rPr>
                        <a:t> Yos </a:t>
                      </a:r>
                      <a:r>
                        <a:rPr kumimoji="1" lang="es-ES" altLang="ja-JP" sz="1200" dirty="0" err="1">
                          <a:latin typeface="Meiryo UI" panose="020B0604030504040204" pitchFamily="34" charset="-128"/>
                          <a:ea typeface="Meiryo UI" panose="020B0604030504040204" pitchFamily="34" charset="-128"/>
                          <a:cs typeface="Meiryo UI" panose="020B0604030504040204" pitchFamily="50" charset="-128"/>
                        </a:rPr>
                        <a:t>Sudarso</a:t>
                      </a:r>
                      <a:r>
                        <a:rPr kumimoji="1" lang="es-ES" altLang="ja-JP" sz="1200" dirty="0">
                          <a:latin typeface="Meiryo UI" panose="020B0604030504040204" pitchFamily="34" charset="-128"/>
                          <a:ea typeface="Meiryo UI" panose="020B0604030504040204" pitchFamily="34" charset="-128"/>
                          <a:cs typeface="Meiryo UI" panose="020B0604030504040204" pitchFamily="50" charset="-128"/>
                        </a:rPr>
                        <a:t> No. 77-78</a:t>
                      </a:r>
                      <a:r>
                        <a:rPr kumimoji="1" lang="th-TH"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s-ES" altLang="ja-JP" sz="1200" dirty="0" err="1">
                          <a:latin typeface="Meiryo UI" panose="020B0604030504040204" pitchFamily="34" charset="-128"/>
                          <a:ea typeface="Meiryo UI" panose="020B0604030504040204" pitchFamily="34" charset="-128"/>
                          <a:cs typeface="Meiryo UI" panose="020B0604030504040204" pitchFamily="50" charset="-128"/>
                        </a:rPr>
                        <a:t>Sunter</a:t>
                      </a:r>
                      <a:r>
                        <a:rPr kumimoji="1" lang="es-E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s-ES" altLang="ja-JP" sz="1200" dirty="0" err="1">
                          <a:latin typeface="Meiryo UI" panose="020B0604030504040204" pitchFamily="34" charset="-128"/>
                          <a:ea typeface="Meiryo UI" panose="020B0604030504040204" pitchFamily="34" charset="-128"/>
                          <a:cs typeface="Meiryo UI" panose="020B0604030504040204" pitchFamily="50" charset="-128"/>
                        </a:rPr>
                        <a:t>Jakarta</a:t>
                      </a:r>
                      <a:r>
                        <a:rPr kumimoji="1" lang="es-E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s-ES" altLang="ja-JP" sz="1200" dirty="0" err="1">
                          <a:latin typeface="Meiryo UI" panose="020B0604030504040204" pitchFamily="34" charset="-128"/>
                          <a:ea typeface="Meiryo UI" panose="020B0604030504040204" pitchFamily="34" charset="-128"/>
                          <a:cs typeface="Meiryo UI" panose="020B0604030504040204" pitchFamily="50" charset="-128"/>
                        </a:rPr>
                        <a:t>Utara</a:t>
                      </a:r>
                      <a:r>
                        <a:rPr kumimoji="1" lang="es-ES" altLang="ja-JP" sz="1200" dirty="0">
                          <a:latin typeface="Meiryo UI" panose="020B0604030504040204" pitchFamily="34" charset="-128"/>
                          <a:ea typeface="Meiryo UI" panose="020B0604030504040204" pitchFamily="34" charset="-128"/>
                          <a:cs typeface="Meiryo UI" panose="020B0604030504040204" pitchFamily="50" charset="-128"/>
                        </a:rPr>
                        <a:t> 14350</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+62-2165304455</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https://bit.ly/3kaDh4d</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1969</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 3,400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https://bit.ly/3nYS2bl</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Ichiro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Sakakura</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インドネシア事業部　　約</a:t>
                      </a:r>
                      <a:r>
                        <a:rPr lang="en-US" altLang="ja-JP" sz="1200" b="0" dirty="0">
                          <a:solidFill>
                            <a:schemeClr val="tx1"/>
                          </a:solidFill>
                          <a:latin typeface="Meiryo UI" pitchFamily="50" charset="-128"/>
                          <a:ea typeface="Meiryo UI" pitchFamily="50" charset="-128"/>
                          <a:cs typeface="Meiryo UI" pitchFamily="50" charset="-128"/>
                        </a:rPr>
                        <a:t>5</a:t>
                      </a:r>
                      <a:r>
                        <a:rPr lang="ja-JP" altLang="en-US" sz="1200" b="0" dirty="0">
                          <a:solidFill>
                            <a:schemeClr val="tx1"/>
                          </a:solidFill>
                          <a:latin typeface="Meiryo UI" pitchFamily="50" charset="-128"/>
                          <a:ea typeface="Meiryo UI" pitchFamily="50" charset="-128"/>
                          <a:cs typeface="Meiryo UI" pitchFamily="50" charset="-128"/>
                        </a:rPr>
                        <a:t>兆</a:t>
                      </a:r>
                      <a:r>
                        <a:rPr lang="en-US" altLang="ja-JP" sz="1200" b="0" dirty="0">
                          <a:solidFill>
                            <a:schemeClr val="tx1"/>
                          </a:solidFill>
                          <a:latin typeface="Meiryo UI" pitchFamily="50" charset="-128"/>
                          <a:ea typeface="Meiryo UI" pitchFamily="50" charset="-128"/>
                          <a:cs typeface="Meiryo UI" pitchFamily="50" charset="-128"/>
                        </a:rPr>
                        <a:t>469</a:t>
                      </a:r>
                      <a:r>
                        <a:rPr lang="ja-JP" altLang="en-US" sz="1200" b="0" dirty="0">
                          <a:solidFill>
                            <a:schemeClr val="tx1"/>
                          </a:solidFill>
                          <a:latin typeface="Meiryo UI" pitchFamily="50" charset="-128"/>
                          <a:ea typeface="Meiryo UI" pitchFamily="50" charset="-128"/>
                          <a:cs typeface="Meiryo UI" pitchFamily="50" charset="-128"/>
                        </a:rPr>
                        <a:t>億</a:t>
                      </a:r>
                      <a:r>
                        <a:rPr lang="en-US" altLang="ja-JP" sz="1200" b="0" dirty="0">
                          <a:solidFill>
                            <a:schemeClr val="tx1"/>
                          </a:solidFill>
                          <a:latin typeface="Meiryo UI" pitchFamily="50" charset="-128"/>
                          <a:ea typeface="Meiryo UI" pitchFamily="50" charset="-128"/>
                          <a:cs typeface="Meiryo UI" pitchFamily="50" charset="-128"/>
                        </a:rPr>
                        <a:t>IDR</a:t>
                      </a:r>
                      <a:r>
                        <a:rPr lang="ja-JP" altLang="en-US" sz="1200" b="0" dirty="0">
                          <a:solidFill>
                            <a:schemeClr val="tx1"/>
                          </a:solidFill>
                          <a:latin typeface="Meiryo UI" pitchFamily="50" charset="-128"/>
                          <a:ea typeface="Meiryo UI" pitchFamily="50" charset="-128"/>
                          <a:cs typeface="Meiryo UI" pitchFamily="50" charset="-128"/>
                        </a:rPr>
                        <a:t>　＝　</a:t>
                      </a:r>
                      <a:r>
                        <a:rPr lang="en-US" altLang="ja-JP" sz="1200" b="1" dirty="0">
                          <a:solidFill>
                            <a:schemeClr val="tx1"/>
                          </a:solidFill>
                          <a:latin typeface="Meiryo UI" pitchFamily="50" charset="-128"/>
                          <a:ea typeface="Meiryo UI" pitchFamily="50" charset="-128"/>
                          <a:cs typeface="Meiryo UI" pitchFamily="50" charset="-128"/>
                        </a:rPr>
                        <a:t>3</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5200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800" b="0" dirty="0">
                          <a:solidFill>
                            <a:schemeClr val="tx1"/>
                          </a:solidFill>
                          <a:latin typeface="Meiryo UI" pitchFamily="50" charset="-128"/>
                          <a:ea typeface="Meiryo UI" pitchFamily="50" charset="-128"/>
                          <a:cs typeface="Meiryo UI" pitchFamily="50" charset="-128"/>
                        </a:rPr>
                        <a:t>https://bit.ly/3GW2j0N</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80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Umami Seasonings</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うま味調味料</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MSG</a:t>
                      </a: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Special Broth Flavor Seasoning</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風味調味料</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Seasoned Flour</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調味料入り小麦粉</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Mayonnaise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マヨネーズ</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SAORI </a:t>
                      </a:r>
                      <a:r>
                        <a:rPr kumimoji="1" lang="pt-BR" altLang="ja-JP" sz="1100" dirty="0">
                          <a:latin typeface="Meiryo UI" panose="020B0604030504040204" pitchFamily="34" charset="-128"/>
                          <a:ea typeface="Meiryo UI" panose="020B0604030504040204" pitchFamily="34" charset="-128"/>
                          <a:cs typeface="Meiryo UI" panose="020B0604030504040204" pitchFamily="50" charset="-128"/>
                        </a:rPr>
                        <a:t>Tiram Sauce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pt-BR" altLang="ja-JP" sz="1100" dirty="0">
                          <a:latin typeface="Meiryo UI" panose="020B0604030504040204" pitchFamily="34" charset="-128"/>
                          <a:ea typeface="Meiryo UI" panose="020B0604030504040204" pitchFamily="34" charset="-128"/>
                          <a:cs typeface="Meiryo UI" panose="020B0604030504040204" pitchFamily="50" charset="-128"/>
                        </a:rPr>
                        <a:t>2 </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SAORI </a:t>
                      </a:r>
                      <a:r>
                        <a:rPr kumimoji="1" lang="pt-BR" altLang="ja-JP" sz="1100" dirty="0">
                          <a:latin typeface="Meiryo UI" panose="020B0604030504040204" pitchFamily="34" charset="-128"/>
                          <a:ea typeface="Meiryo UI" panose="020B0604030504040204" pitchFamily="34" charset="-128"/>
                          <a:cs typeface="Meiryo UI" panose="020B0604030504040204" pitchFamily="50" charset="-128"/>
                        </a:rPr>
                        <a:t>Teriyaki Sauce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pt-BR" altLang="ja-JP" sz="1100" dirty="0">
                          <a:latin typeface="Meiryo UI" panose="020B0604030504040204" pitchFamily="34" charset="-128"/>
                          <a:ea typeface="Meiryo UI" panose="020B0604030504040204" pitchFamily="34" charset="-128"/>
                          <a:cs typeface="Meiryo UI" panose="020B0604030504040204" pitchFamily="50" charset="-128"/>
                        </a:rPr>
                        <a:t>3 </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SAORI </a:t>
                      </a:r>
                      <a:r>
                        <a:rPr kumimoji="1" lang="pt-BR" altLang="ja-JP" sz="1100" dirty="0">
                          <a:latin typeface="Meiryo UI" panose="020B0604030504040204" pitchFamily="34" charset="-128"/>
                          <a:ea typeface="Meiryo UI" panose="020B0604030504040204" pitchFamily="34" charset="-128"/>
                          <a:cs typeface="Meiryo UI" panose="020B0604030504040204" pitchFamily="50" charset="-128"/>
                        </a:rPr>
                        <a:t>Asam Manis Sauce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pt-BR" altLang="ja-JP" sz="1100" dirty="0">
                          <a:latin typeface="Meiryo UI" panose="020B0604030504040204" pitchFamily="34" charset="-128"/>
                          <a:ea typeface="Meiryo UI" panose="020B0604030504040204" pitchFamily="34" charset="-128"/>
                          <a:cs typeface="Meiryo UI" panose="020B0604030504040204" pitchFamily="50" charset="-128"/>
                        </a:rPr>
                        <a:t>4 </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SAORI </a:t>
                      </a:r>
                      <a:r>
                        <a:rPr kumimoji="1" lang="pt-BR" altLang="ja-JP" sz="1100" dirty="0">
                          <a:latin typeface="Meiryo UI" panose="020B0604030504040204" pitchFamily="34" charset="-128"/>
                          <a:ea typeface="Meiryo UI" panose="020B0604030504040204" pitchFamily="34" charset="-128"/>
                          <a:cs typeface="Meiryo UI" panose="020B0604030504040204" pitchFamily="50" charset="-128"/>
                        </a:rPr>
                        <a:t>Lada Hitam Sauce</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味の素インドネシア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Ajinomoto Indonesia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インドネシアの</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DKI</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ジャカルタの北ジャカルタに位置し、基礎化学品製造業に属している。全拠点で</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3,400</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人の従業員を擁している。インドネシアでは“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SAORI</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”ブランドで展開している。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cxnSp>
        <p:nvCxnSpPr>
          <p:cNvPr id="15" name="直線コネクタ 28">
            <a:extLst>
              <a:ext uri="{FF2B5EF4-FFF2-40B4-BE49-F238E27FC236}">
                <a16:creationId xmlns:a16="http://schemas.microsoft.com/office/drawing/2014/main" id="{D38AF6A6-24F5-4922-84E3-306669C91F3B}"/>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561D699F-BA0A-4CB9-B2ED-3F4EF0D4118C}"/>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50DEAF05-CA71-45DD-BE71-52AB05A8DB20}"/>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DE425C4F-C54E-4113-BA8E-5947B6E0B16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4" name="Picture 3">
            <a:extLst>
              <a:ext uri="{FF2B5EF4-FFF2-40B4-BE49-F238E27FC236}">
                <a16:creationId xmlns:a16="http://schemas.microsoft.com/office/drawing/2014/main" id="{73B22BD6-D544-477E-866A-DED0FED51E22}"/>
              </a:ext>
            </a:extLst>
          </p:cNvPr>
          <p:cNvPicPr>
            <a:picLocks noChangeAspect="1"/>
          </p:cNvPicPr>
          <p:nvPr/>
        </p:nvPicPr>
        <p:blipFill>
          <a:blip r:embed="rId3"/>
          <a:stretch>
            <a:fillRect/>
          </a:stretch>
        </p:blipFill>
        <p:spPr>
          <a:xfrm>
            <a:off x="7380312" y="820365"/>
            <a:ext cx="1455597" cy="736427"/>
          </a:xfrm>
          <a:prstGeom prst="rect">
            <a:avLst/>
          </a:prstGeom>
        </p:spPr>
      </p:pic>
      <p:pic>
        <p:nvPicPr>
          <p:cNvPr id="7" name="Picture 6">
            <a:extLst>
              <a:ext uri="{FF2B5EF4-FFF2-40B4-BE49-F238E27FC236}">
                <a16:creationId xmlns:a16="http://schemas.microsoft.com/office/drawing/2014/main" id="{EFAB3028-9C7F-4149-9FFC-5909D0006A6B}"/>
              </a:ext>
            </a:extLst>
          </p:cNvPr>
          <p:cNvPicPr>
            <a:picLocks noChangeAspect="1"/>
          </p:cNvPicPr>
          <p:nvPr/>
        </p:nvPicPr>
        <p:blipFill rotWithShape="1">
          <a:blip r:embed="rId4"/>
          <a:srcRect l="7475" t="48600" r="9051" b="15001"/>
          <a:stretch/>
        </p:blipFill>
        <p:spPr>
          <a:xfrm>
            <a:off x="2195736" y="4832477"/>
            <a:ext cx="2592288" cy="635844"/>
          </a:xfrm>
          <a:prstGeom prst="rect">
            <a:avLst/>
          </a:prstGeom>
        </p:spPr>
      </p:pic>
    </p:spTree>
    <p:extLst>
      <p:ext uri="{BB962C8B-B14F-4D97-AF65-F5344CB8AC3E}">
        <p14:creationId xmlns:p14="http://schemas.microsoft.com/office/powerpoint/2010/main" val="964326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3645531765"/>
              </p:ext>
            </p:extLst>
          </p:nvPr>
        </p:nvGraphicFramePr>
        <p:xfrm>
          <a:off x="418002" y="764705"/>
          <a:ext cx="8417908" cy="5771433"/>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07186">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Anugrah</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Setia Lestari</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https://www.daftarperusahaan.com/bisnis/anugrah-setia-lestari-pt</a:t>
                      </a:r>
                      <a:r>
                        <a:rPr lang="ja-JP" altLang="en-US" sz="1200" b="0" dirty="0">
                          <a:latin typeface="Meiryo UI" panose="020B0604030504040204" pitchFamily="34" charset="-128"/>
                          <a:ea typeface="Meiryo UI" panose="020B0604030504040204" pitchFamily="34" charset="-128"/>
                          <a:cs typeface="Meiryo UI" panose="020B0604030504040204" pitchFamily="50" charset="-128"/>
                        </a:rPr>
                        <a:t>　</a:t>
                      </a:r>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http://bango.co.id/</a:t>
                      </a:r>
                      <a:endParaRPr lang="id-ID" sz="12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47517">
                <a:tc>
                  <a:txBody>
                    <a:bodyPr/>
                    <a:lstStyle/>
                    <a:p>
                      <a:pPr algn="l"/>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会社住所</a:t>
                      </a:r>
                      <a:endParaRPr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5">
                  <a:txBody>
                    <a:bodyPr/>
                    <a:lstStyle/>
                    <a:p>
                      <a:r>
                        <a:rPr kumimoji="1" lang="en-US" altLang="ja-JP" sz="1200" dirty="0" err="1">
                          <a:solidFill>
                            <a:schemeClr val="tx1"/>
                          </a:solidFill>
                          <a:latin typeface="Meiryo UI" panose="020B0604030504040204" pitchFamily="50" charset="-128"/>
                          <a:ea typeface="Meiryo UI" panose="020B0604030504040204" pitchFamily="50" charset="-128"/>
                          <a:cs typeface="Meiryo UI" panose="020B0604030504040204" pitchFamily="50" charset="-128"/>
                        </a:rPr>
                        <a:t>Graha</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Unilever</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err="1">
                          <a:solidFill>
                            <a:schemeClr val="tx1"/>
                          </a:solidFill>
                          <a:latin typeface="Meiryo UI" panose="020B0604030504040204" pitchFamily="50" charset="-128"/>
                          <a:ea typeface="Meiryo UI" panose="020B0604030504040204" pitchFamily="50" charset="-128"/>
                          <a:cs typeface="Meiryo UI" panose="020B0604030504040204" pitchFamily="50" charset="-128"/>
                        </a:rPr>
                        <a:t>Jl</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BSD Boulevard Barat Green Office Park Lot 3</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BSD City</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Tangerang15345</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685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連絡先</a:t>
                      </a:r>
                      <a:endParaRPr lang="id-ID"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gn="l" fontAlgn="t"/>
                      <a:r>
                        <a:rPr lang="en-US" altLang="ja-JP" sz="1200" dirty="0">
                          <a:solidFill>
                            <a:schemeClr val="tx1"/>
                          </a:solidFill>
                          <a:effectLst/>
                          <a:latin typeface="Meiryo UI" panose="020B0604030504040204" pitchFamily="50" charset="-128"/>
                          <a:ea typeface="Meiryo UI" panose="020B0604030504040204" pitchFamily="50" charset="-128"/>
                        </a:rPr>
                        <a:t>+62 260 490102</a:t>
                      </a: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Email</a:t>
                      </a:r>
                      <a:r>
                        <a:rPr lang="id-ID"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https://www.facebook.com/151512498291019</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265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1928</a:t>
                      </a:r>
                      <a:r>
                        <a:rPr kumimoji="1"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p>
                      <a:r>
                        <a:rPr kumimoji="1"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500 </a:t>
                      </a:r>
                      <a:r>
                        <a:rPr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名</a:t>
                      </a:r>
                      <a:r>
                        <a:rPr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endParaRPr lang="id-ID" sz="8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64872">
                <a:tc>
                  <a:txBody>
                    <a:bodyPr/>
                    <a:lstStyle/>
                    <a:p>
                      <a:pPr algn="l"/>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代表者名</a:t>
                      </a:r>
                      <a:endParaRPr lang="id-ID"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err="1">
                          <a:solidFill>
                            <a:schemeClr val="tx1"/>
                          </a:solidFill>
                          <a:effectLst/>
                          <a:latin typeface="Meiryo UI" panose="020B0604030504040204" pitchFamily="50" charset="-128"/>
                          <a:ea typeface="Meiryo UI" panose="020B0604030504040204" pitchFamily="50" charset="-128"/>
                          <a:cs typeface="+mn-cs"/>
                        </a:rPr>
                        <a:t>Eppy</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0" i="0" kern="1200" dirty="0" err="1">
                          <a:solidFill>
                            <a:schemeClr val="tx1"/>
                          </a:solidFill>
                          <a:effectLst/>
                          <a:latin typeface="Meiryo UI" panose="020B0604030504040204" pitchFamily="50" charset="-128"/>
                          <a:ea typeface="Meiryo UI" panose="020B0604030504040204" pitchFamily="50" charset="-128"/>
                          <a:cs typeface="+mn-cs"/>
                        </a:rPr>
                        <a:t>Kartadinata</a:t>
                      </a: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Indonesia 100%</a:t>
                      </a:r>
                      <a:r>
                        <a:rPr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a:t>
                      </a:r>
                      <a:r>
                        <a:rPr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ユニリーバ傘下</a:t>
                      </a:r>
                      <a:r>
                        <a:rPr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a:t>
                      </a:r>
                      <a:endParaRPr lang="id-ID"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475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anose="020B0604030504040204" pitchFamily="34" charset="-128"/>
                          <a:ea typeface="Meiryo UI" panose="020B0604030504040204" pitchFamily="34" charset="-128"/>
                        </a:rPr>
                        <a:t>不明　推定　ユニリーバの</a:t>
                      </a:r>
                      <a:r>
                        <a:rPr lang="en-US" altLang="ja-JP" sz="1200" b="0" dirty="0">
                          <a:solidFill>
                            <a:schemeClr val="tx1"/>
                          </a:solidFill>
                          <a:latin typeface="Meiryo UI" panose="020B0604030504040204" pitchFamily="34" charset="-128"/>
                          <a:ea typeface="Meiryo UI" panose="020B0604030504040204" pitchFamily="34" charset="-128"/>
                        </a:rPr>
                        <a:t>5%</a:t>
                      </a:r>
                      <a:r>
                        <a:rPr lang="ja-JP" altLang="en-US" sz="1200" b="0" dirty="0">
                          <a:solidFill>
                            <a:schemeClr val="tx1"/>
                          </a:solidFill>
                          <a:latin typeface="Meiryo UI" panose="020B0604030504040204" pitchFamily="34" charset="-128"/>
                          <a:ea typeface="Meiryo UI" panose="020B0604030504040204" pitchFamily="34" charset="-128"/>
                        </a:rPr>
                        <a:t>　</a:t>
                      </a:r>
                      <a:r>
                        <a:rPr lang="en-US" altLang="ja-JP" sz="1200" b="1" dirty="0">
                          <a:solidFill>
                            <a:schemeClr val="tx1"/>
                          </a:solidFill>
                          <a:latin typeface="Meiryo UI" panose="020B0604030504040204" pitchFamily="34" charset="-128"/>
                          <a:ea typeface="Meiryo UI" panose="020B0604030504040204" pitchFamily="34" charset="-128"/>
                        </a:rPr>
                        <a:t>1.5</a:t>
                      </a:r>
                      <a:r>
                        <a:rPr lang="ja-JP" altLang="en-US" sz="1200" b="1" dirty="0">
                          <a:solidFill>
                            <a:schemeClr val="tx1"/>
                          </a:solidFill>
                          <a:latin typeface="Meiryo UI" panose="020B0604030504040204" pitchFamily="34" charset="-128"/>
                          <a:ea typeface="Meiryo UI" panose="020B0604030504040204" pitchFamily="34" charset="-128"/>
                        </a:rPr>
                        <a:t>億</a:t>
                      </a:r>
                      <a:r>
                        <a:rPr lang="en-US" altLang="ja-JP" sz="1200" b="1" dirty="0">
                          <a:solidFill>
                            <a:schemeClr val="tx1"/>
                          </a:solidFill>
                          <a:latin typeface="Meiryo UI" panose="020B0604030504040204" pitchFamily="34" charset="-128"/>
                          <a:ea typeface="Meiryo UI" panose="020B0604030504040204" pitchFamily="34" charset="-128"/>
                        </a:rPr>
                        <a:t>US</a:t>
                      </a:r>
                      <a:r>
                        <a:rPr lang="ja-JP" altLang="en-US" sz="1200" b="1" dirty="0">
                          <a:solidFill>
                            <a:schemeClr val="tx1"/>
                          </a:solidFill>
                          <a:latin typeface="Meiryo UI" panose="020B0604030504040204" pitchFamily="34" charset="-128"/>
                          <a:ea typeface="Meiryo UI" panose="020B0604030504040204" pitchFamily="34" charset="-128"/>
                        </a:rPr>
                        <a:t>ドル</a:t>
                      </a:r>
                      <a:endParaRPr lang="en-US" altLang="ja-JP" sz="1200" b="1"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055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シーズニングソース　ソイソース</a:t>
                      </a:r>
                      <a:endParaRPr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68510">
                <a:tc rowSpan="2">
                  <a:txBody>
                    <a:bodyPr/>
                    <a:lstStyle/>
                    <a:p>
                      <a:pPr algn="l"/>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11519">
                <a:tc vMerge="1">
                  <a:txBody>
                    <a:bodyPr/>
                    <a:lstStyle/>
                    <a:p>
                      <a:endParaRPr kumimoji="1" lang="ja-JP" altLang="en-US"/>
                    </a:p>
                  </a:txBody>
                  <a:tcPr/>
                </a:tc>
                <a:tc gridSpan="2">
                  <a:txBody>
                    <a:bodyPr/>
                    <a:lstStyle/>
                    <a:p>
                      <a:pPr marL="228600" indent="-228600">
                        <a:buAutoNum type="arabicPeriod"/>
                      </a:pPr>
                      <a:endPar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1 Soy</a:t>
                      </a:r>
                      <a:r>
                        <a:rPr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Sauce</a:t>
                      </a:r>
                      <a:r>
                        <a:rPr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ソイソース</a:t>
                      </a:r>
                      <a:endParaRPr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03420">
                <a:tc>
                  <a:txBody>
                    <a:bodyPr/>
                    <a:lstStyle/>
                    <a:p>
                      <a:pPr algn="l"/>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アヌガラウ・セティア・レスタリ社は“</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Bongo</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”ブランドの調味料を製造・販売する。インドネシアの老舗醤油メーカーで</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1928</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年創業である。同社の醤油は独特のパームシュガー味を追加することによってインドネシア国内で人気である。キャップマヤメンジャンガン醤油は、オリジナルのマジャレンカ醤油で、濃厚な大豆の味わいに加えて、保存性があり、最長</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2</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年も保存可能である。</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Maja </a:t>
                      </a:r>
                      <a:r>
                        <a:rPr kumimoji="1" lang="en-US" altLang="ja-JP" sz="1100" dirty="0" err="1">
                          <a:solidFill>
                            <a:schemeClr val="tx1"/>
                          </a:solidFill>
                          <a:latin typeface="Meiryo UI" panose="020B0604030504040204" pitchFamily="34" charset="-128"/>
                          <a:ea typeface="Meiryo UI" panose="020B0604030504040204" pitchFamily="34" charset="-128"/>
                          <a:cs typeface="Meiryo UI" panose="020B0604030504040204" pitchFamily="50" charset="-128"/>
                        </a:rPr>
                        <a:t>Menjangan</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dirty="0" err="1">
                          <a:solidFill>
                            <a:schemeClr val="tx1"/>
                          </a:solidFill>
                          <a:latin typeface="Meiryo UI" panose="020B0604030504040204" pitchFamily="34" charset="-128"/>
                          <a:ea typeface="Meiryo UI" panose="020B0604030504040204" pitchFamily="34" charset="-128"/>
                          <a:cs typeface="Meiryo UI" panose="020B0604030504040204" pitchFamily="50" charset="-128"/>
                        </a:rPr>
                        <a:t>Kecap</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は、さまざまなサイズのビール瓶にパッケージされていて、</a:t>
                      </a:r>
                    </a:p>
                    <a:p>
                      <a:pPr marL="0" indent="0">
                        <a:buNone/>
                      </a:pP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140 ml</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250 ml</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300 ml</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500 ml</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600 ml</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の製造工場はチレボン、カラワン、クニンガンにもある。</a:t>
                      </a:r>
                      <a:endPar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https://id.wikipedia.org/wiki/Bango_(merek)</a:t>
                      </a: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cxnSp>
        <p:nvCxnSpPr>
          <p:cNvPr id="15" name="直線コネクタ 28">
            <a:extLst>
              <a:ext uri="{FF2B5EF4-FFF2-40B4-BE49-F238E27FC236}">
                <a16:creationId xmlns:a16="http://schemas.microsoft.com/office/drawing/2014/main" id="{0FBF0DED-A1CF-49E3-96A4-59C12BAD045A}"/>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7" name="直線コネクタ 29">
            <a:extLst>
              <a:ext uri="{FF2B5EF4-FFF2-40B4-BE49-F238E27FC236}">
                <a16:creationId xmlns:a16="http://schemas.microsoft.com/office/drawing/2014/main" id="{2EF77B47-42B0-48B5-A306-4C55B97B80F9}"/>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8" name="Rectangle 5">
            <a:extLst>
              <a:ext uri="{FF2B5EF4-FFF2-40B4-BE49-F238E27FC236}">
                <a16:creationId xmlns:a16="http://schemas.microsoft.com/office/drawing/2014/main" id="{334BD67E-A5DB-4AE0-A063-3E1FCC92D4CA}"/>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Rectangle 5">
            <a:extLst>
              <a:ext uri="{FF2B5EF4-FFF2-40B4-BE49-F238E27FC236}">
                <a16:creationId xmlns:a16="http://schemas.microsoft.com/office/drawing/2014/main" id="{1E0EC1E8-892D-4CB6-95D6-BFC7F38DD6C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図 2">
            <a:extLst>
              <a:ext uri="{FF2B5EF4-FFF2-40B4-BE49-F238E27FC236}">
                <a16:creationId xmlns:a16="http://schemas.microsoft.com/office/drawing/2014/main" id="{BBFE252F-F93F-44E0-958D-09F72D062DEC}"/>
              </a:ext>
            </a:extLst>
          </p:cNvPr>
          <p:cNvPicPr>
            <a:picLocks noChangeAspect="1"/>
          </p:cNvPicPr>
          <p:nvPr/>
        </p:nvPicPr>
        <p:blipFill>
          <a:blip r:embed="rId3"/>
          <a:stretch>
            <a:fillRect/>
          </a:stretch>
        </p:blipFill>
        <p:spPr>
          <a:xfrm>
            <a:off x="2645563" y="4581127"/>
            <a:ext cx="1622873" cy="825733"/>
          </a:xfrm>
          <a:prstGeom prst="rect">
            <a:avLst/>
          </a:prstGeom>
        </p:spPr>
      </p:pic>
      <p:pic>
        <p:nvPicPr>
          <p:cNvPr id="5" name="図 4">
            <a:extLst>
              <a:ext uri="{FF2B5EF4-FFF2-40B4-BE49-F238E27FC236}">
                <a16:creationId xmlns:a16="http://schemas.microsoft.com/office/drawing/2014/main" id="{D7C225C0-AC70-4E71-B65D-19F488AD87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4604" y="815114"/>
            <a:ext cx="941050" cy="885694"/>
          </a:xfrm>
          <a:prstGeom prst="rect">
            <a:avLst/>
          </a:prstGeom>
        </p:spPr>
      </p:pic>
      <p:pic>
        <p:nvPicPr>
          <p:cNvPr id="10" name="図 9">
            <a:extLst>
              <a:ext uri="{FF2B5EF4-FFF2-40B4-BE49-F238E27FC236}">
                <a16:creationId xmlns:a16="http://schemas.microsoft.com/office/drawing/2014/main" id="{877613E6-AAD9-4243-B7C3-8B96A99E7947}"/>
              </a:ext>
            </a:extLst>
          </p:cNvPr>
          <p:cNvPicPr>
            <a:picLocks noChangeAspect="1"/>
          </p:cNvPicPr>
          <p:nvPr/>
        </p:nvPicPr>
        <p:blipFill>
          <a:blip r:embed="rId5"/>
          <a:stretch>
            <a:fillRect/>
          </a:stretch>
        </p:blipFill>
        <p:spPr>
          <a:xfrm>
            <a:off x="5756265" y="3153245"/>
            <a:ext cx="2984084" cy="934550"/>
          </a:xfrm>
          <a:prstGeom prst="rect">
            <a:avLst/>
          </a:prstGeom>
        </p:spPr>
      </p:pic>
    </p:spTree>
    <p:extLst>
      <p:ext uri="{BB962C8B-B14F-4D97-AF65-F5344CB8AC3E}">
        <p14:creationId xmlns:p14="http://schemas.microsoft.com/office/powerpoint/2010/main" val="282190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1991162139"/>
              </p:ext>
            </p:extLst>
          </p:nvPr>
        </p:nvGraphicFramePr>
        <p:xfrm>
          <a:off x="418002" y="764706"/>
          <a:ext cx="8417908" cy="5751978"/>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4125">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Miwon</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Indonesia</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https://miwon.co.id/in/index/en</a:t>
                      </a:r>
                      <a:r>
                        <a:rPr lang="en-US" sz="1200" b="0" dirty="0">
                          <a:latin typeface="Meiryo UI" panose="020B0604030504040204" pitchFamily="34" charset="-128"/>
                          <a:ea typeface="Meiryo UI" panose="020B0604030504040204" pitchFamily="34" charset="-128"/>
                          <a:cs typeface="Meiryo UI" panose="020B0604030504040204" pitchFamily="50" charset="-128"/>
                        </a:rPr>
                        <a:t>, https://www.mamasuka.com/</a:t>
                      </a:r>
                      <a:endParaRPr lang="id-ID" sz="12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71287">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fi-FI" altLang="ja-JP" sz="1200" dirty="0">
                          <a:latin typeface="Meiryo UI" panose="020B0604030504040204" pitchFamily="34" charset="-128"/>
                          <a:ea typeface="Meiryo UI" panose="020B0604030504040204" pitchFamily="34" charset="-128"/>
                          <a:cs typeface="Meiryo UI" panose="020B0604030504040204" pitchFamily="50" charset="-128"/>
                        </a:rPr>
                        <a:t>JI. Perintis Kemerdekann No. 1-3 Pulo Gadung, Jakarta 13260</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2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+62 021 4786 3124</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ho.miwonjkt@miwon.co.id</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211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1973</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800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https://bit.ly/3ESnnTT</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61755">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Mr. Lim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Duk</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Jin</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不明</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3931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a:t>
                      </a:r>
                      <a:r>
                        <a:rPr lang="en-US" altLang="ja-JP" sz="1200" b="0" dirty="0">
                          <a:solidFill>
                            <a:schemeClr val="tx1"/>
                          </a:solidFill>
                          <a:latin typeface="Meiryo UI" pitchFamily="50" charset="-128"/>
                          <a:ea typeface="Meiryo UI" pitchFamily="50" charset="-128"/>
                          <a:cs typeface="Meiryo UI" pitchFamily="50" charset="-128"/>
                        </a:rPr>
                        <a:t>4,450,831,442,835 IDR  4</a:t>
                      </a:r>
                      <a:r>
                        <a:rPr lang="ja-JP" altLang="en-US" sz="1200" b="0" dirty="0">
                          <a:solidFill>
                            <a:schemeClr val="tx1"/>
                          </a:solidFill>
                          <a:latin typeface="Meiryo UI" pitchFamily="50" charset="-128"/>
                          <a:ea typeface="Meiryo UI" pitchFamily="50" charset="-128"/>
                          <a:cs typeface="Meiryo UI" pitchFamily="50" charset="-128"/>
                        </a:rPr>
                        <a:t>兆</a:t>
                      </a:r>
                      <a:r>
                        <a:rPr lang="en-US" altLang="ja-JP" sz="1200" b="0" dirty="0">
                          <a:solidFill>
                            <a:schemeClr val="tx1"/>
                          </a:solidFill>
                          <a:latin typeface="Meiryo UI" pitchFamily="50" charset="-128"/>
                          <a:ea typeface="Meiryo UI" pitchFamily="50" charset="-128"/>
                          <a:cs typeface="Meiryo UI" pitchFamily="50" charset="-128"/>
                        </a:rPr>
                        <a:t>4508</a:t>
                      </a:r>
                      <a:r>
                        <a:rPr lang="ja-JP" altLang="en-US" sz="1200" b="0" dirty="0">
                          <a:solidFill>
                            <a:schemeClr val="tx1"/>
                          </a:solidFill>
                          <a:latin typeface="Meiryo UI" pitchFamily="50" charset="-128"/>
                          <a:ea typeface="Meiryo UI" pitchFamily="50" charset="-128"/>
                          <a:cs typeface="Meiryo UI" pitchFamily="50" charset="-128"/>
                        </a:rPr>
                        <a:t>億</a:t>
                      </a:r>
                      <a:r>
                        <a:rPr lang="en-US" altLang="ja-JP" sz="1200" b="0" dirty="0">
                          <a:solidFill>
                            <a:schemeClr val="tx1"/>
                          </a:solidFill>
                          <a:latin typeface="Meiryo UI" pitchFamily="50" charset="-128"/>
                          <a:ea typeface="Meiryo UI" pitchFamily="50" charset="-128"/>
                          <a:cs typeface="Meiryo UI" pitchFamily="50" charset="-128"/>
                        </a:rPr>
                        <a:t>3144</a:t>
                      </a:r>
                      <a:r>
                        <a:rPr lang="ja-JP" altLang="en-US" sz="1200" b="0" dirty="0">
                          <a:solidFill>
                            <a:schemeClr val="tx1"/>
                          </a:solidFill>
                          <a:latin typeface="Meiryo UI" pitchFamily="50" charset="-128"/>
                          <a:ea typeface="Meiryo UI" pitchFamily="50" charset="-128"/>
                          <a:cs typeface="Meiryo UI" pitchFamily="50" charset="-128"/>
                        </a:rPr>
                        <a:t>万ルピア　　　　</a:t>
                      </a:r>
                      <a:r>
                        <a:rPr lang="en-US" altLang="ja-JP" sz="1200" b="1" dirty="0">
                          <a:solidFill>
                            <a:schemeClr val="tx1"/>
                          </a:solidFill>
                          <a:latin typeface="Meiryo UI" pitchFamily="50" charset="-128"/>
                          <a:ea typeface="Meiryo UI" pitchFamily="50" charset="-128"/>
                          <a:cs typeface="Meiryo UI" pitchFamily="50" charset="-128"/>
                        </a:rPr>
                        <a:t>3</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1179</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　</a:t>
                      </a:r>
                      <a:endParaRPr lang="en-US" altLang="ja-JP" sz="1200" b="1"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b="0" dirty="0">
                          <a:solidFill>
                            <a:schemeClr val="tx1"/>
                          </a:solidFill>
                          <a:latin typeface="Meiryo UI" pitchFamily="50" charset="-128"/>
                          <a:ea typeface="Meiryo UI" pitchFamily="50" charset="-128"/>
                          <a:cs typeface="Meiryo UI" pitchFamily="50" charset="-128"/>
                        </a:rPr>
                        <a:t>引用</a:t>
                      </a:r>
                      <a:r>
                        <a:rPr lang="en-US" altLang="ja-JP" sz="800" b="0" dirty="0">
                          <a:solidFill>
                            <a:schemeClr val="tx1"/>
                          </a:solidFill>
                          <a:latin typeface="Meiryo UI" pitchFamily="50" charset="-128"/>
                          <a:ea typeface="Meiryo UI" pitchFamily="50" charset="-128"/>
                          <a:cs typeface="Meiryo UI" pitchFamily="50" charset="-128"/>
                        </a:rPr>
                        <a:t>:</a:t>
                      </a:r>
                      <a:r>
                        <a:rPr lang="en-US" altLang="ja-JP" sz="800" b="0" dirty="0">
                          <a:solidFill>
                            <a:schemeClr val="tx1"/>
                          </a:solidFill>
                          <a:latin typeface="Meiryo UI" panose="020B0604030504040204" pitchFamily="34" charset="-128"/>
                          <a:ea typeface="Meiryo UI" panose="020B0604030504040204" pitchFamily="34" charset="-128"/>
                        </a:rPr>
                        <a:t>http://www.businesskorea.co.kr/news/articleView.html?idxno=60666</a:t>
                      </a: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5624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Umami Seasonings</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うま味調味料</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MSG</a:t>
                      </a: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Corn starch &amp; Sweetener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コーンスターチ、甘味料 </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Food Beverage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食品・飲料</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67063">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58283">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Miwon</a:t>
                      </a:r>
                      <a:endParaRPr kumimoji="0"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2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Makanan</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Pembuka</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&amp;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Penutup</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3 Mayo &amp; Dressing</a:t>
                      </a: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796558">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ミウォン・インドネシア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PT.Miwon</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Indonesia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1973</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年に韓国で初めて工場を輸出し、インドネシアに</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ミウォン・インドネシアを設立したほか、日本、米国、香港、その他の地域にも継続的にトレッドコアを設立するなど、グローバル化をリードしてきた大三工業。</a:t>
                      </a:r>
                    </a:p>
                    <a:p>
                      <a:pPr marL="0" indent="0">
                        <a:buNone/>
                      </a:pP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ンドネシアには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3</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つの子会社がある。</a:t>
                      </a:r>
                    </a:p>
                    <a:p>
                      <a:pPr marL="0" indent="0">
                        <a:buNone/>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PT.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Miwon</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Indonesia</a:t>
                      </a:r>
                    </a:p>
                    <a:p>
                      <a:pPr marL="0" indent="0">
                        <a:buNone/>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2. PT.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Jico</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Agung</a:t>
                      </a:r>
                    </a:p>
                    <a:p>
                      <a:pPr marL="0" indent="0">
                        <a:buNone/>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3. PT. Aneka Boga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Nusantrara</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cxnSp>
        <p:nvCxnSpPr>
          <p:cNvPr id="15" name="直線コネクタ 28">
            <a:extLst>
              <a:ext uri="{FF2B5EF4-FFF2-40B4-BE49-F238E27FC236}">
                <a16:creationId xmlns:a16="http://schemas.microsoft.com/office/drawing/2014/main" id="{9CB21E3D-974C-4852-BA2B-B29F8940B62F}"/>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E07C3157-D98C-4CAC-ACDE-E5EF0FA94585}"/>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1E1DE78D-5400-4301-B664-4459333AD60C}"/>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24D1AEE8-D8C8-40C4-8BAF-E3831BA704E5}"/>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Picture 2">
            <a:extLst>
              <a:ext uri="{FF2B5EF4-FFF2-40B4-BE49-F238E27FC236}">
                <a16:creationId xmlns:a16="http://schemas.microsoft.com/office/drawing/2014/main" id="{12F163E9-67C0-42B2-A52E-BF6C8B53682E}"/>
              </a:ext>
            </a:extLst>
          </p:cNvPr>
          <p:cNvPicPr>
            <a:picLocks noChangeAspect="1"/>
          </p:cNvPicPr>
          <p:nvPr/>
        </p:nvPicPr>
        <p:blipFill>
          <a:blip r:embed="rId3"/>
          <a:stretch>
            <a:fillRect/>
          </a:stretch>
        </p:blipFill>
        <p:spPr>
          <a:xfrm>
            <a:off x="7721485" y="786741"/>
            <a:ext cx="1114425" cy="485775"/>
          </a:xfrm>
          <a:prstGeom prst="rect">
            <a:avLst/>
          </a:prstGeom>
        </p:spPr>
      </p:pic>
      <p:pic>
        <p:nvPicPr>
          <p:cNvPr id="19" name="図 2">
            <a:extLst>
              <a:ext uri="{FF2B5EF4-FFF2-40B4-BE49-F238E27FC236}">
                <a16:creationId xmlns:a16="http://schemas.microsoft.com/office/drawing/2014/main" id="{8A2B6770-B53A-4BB7-A9B5-82D2482C27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1621" y="799760"/>
            <a:ext cx="1529864" cy="398536"/>
          </a:xfrm>
          <a:prstGeom prst="rect">
            <a:avLst/>
          </a:prstGeom>
        </p:spPr>
      </p:pic>
      <p:pic>
        <p:nvPicPr>
          <p:cNvPr id="4" name="Picture 3">
            <a:extLst>
              <a:ext uri="{FF2B5EF4-FFF2-40B4-BE49-F238E27FC236}">
                <a16:creationId xmlns:a16="http://schemas.microsoft.com/office/drawing/2014/main" id="{9057C2D8-3422-4A51-9097-696EE2DAF4EE}"/>
              </a:ext>
            </a:extLst>
          </p:cNvPr>
          <p:cNvPicPr>
            <a:picLocks noChangeAspect="1"/>
          </p:cNvPicPr>
          <p:nvPr/>
        </p:nvPicPr>
        <p:blipFill>
          <a:blip r:embed="rId5"/>
          <a:stretch>
            <a:fillRect/>
          </a:stretch>
        </p:blipFill>
        <p:spPr>
          <a:xfrm>
            <a:off x="2267744" y="4437112"/>
            <a:ext cx="488826" cy="637456"/>
          </a:xfrm>
          <a:prstGeom prst="rect">
            <a:avLst/>
          </a:prstGeom>
        </p:spPr>
      </p:pic>
      <p:pic>
        <p:nvPicPr>
          <p:cNvPr id="5" name="Picture 4">
            <a:extLst>
              <a:ext uri="{FF2B5EF4-FFF2-40B4-BE49-F238E27FC236}">
                <a16:creationId xmlns:a16="http://schemas.microsoft.com/office/drawing/2014/main" id="{116B9BF0-AC80-44A7-979F-7B911D4E43A5}"/>
              </a:ext>
            </a:extLst>
          </p:cNvPr>
          <p:cNvPicPr>
            <a:picLocks noChangeAspect="1"/>
          </p:cNvPicPr>
          <p:nvPr/>
        </p:nvPicPr>
        <p:blipFill>
          <a:blip r:embed="rId6"/>
          <a:stretch>
            <a:fillRect/>
          </a:stretch>
        </p:blipFill>
        <p:spPr>
          <a:xfrm flipH="1">
            <a:off x="2790875" y="4437112"/>
            <a:ext cx="504428" cy="637456"/>
          </a:xfrm>
          <a:prstGeom prst="rect">
            <a:avLst/>
          </a:prstGeom>
        </p:spPr>
      </p:pic>
      <p:pic>
        <p:nvPicPr>
          <p:cNvPr id="6" name="Picture 5">
            <a:extLst>
              <a:ext uri="{FF2B5EF4-FFF2-40B4-BE49-F238E27FC236}">
                <a16:creationId xmlns:a16="http://schemas.microsoft.com/office/drawing/2014/main" id="{CD7E8232-9E92-46B7-AB47-23F19169E8C1}"/>
              </a:ext>
            </a:extLst>
          </p:cNvPr>
          <p:cNvPicPr>
            <a:picLocks noChangeAspect="1"/>
          </p:cNvPicPr>
          <p:nvPr/>
        </p:nvPicPr>
        <p:blipFill>
          <a:blip r:embed="rId7"/>
          <a:stretch>
            <a:fillRect/>
          </a:stretch>
        </p:blipFill>
        <p:spPr>
          <a:xfrm>
            <a:off x="3347145" y="4506664"/>
            <a:ext cx="760816" cy="498351"/>
          </a:xfrm>
          <a:prstGeom prst="rect">
            <a:avLst/>
          </a:prstGeom>
        </p:spPr>
      </p:pic>
      <p:pic>
        <p:nvPicPr>
          <p:cNvPr id="7" name="Picture 6">
            <a:extLst>
              <a:ext uri="{FF2B5EF4-FFF2-40B4-BE49-F238E27FC236}">
                <a16:creationId xmlns:a16="http://schemas.microsoft.com/office/drawing/2014/main" id="{D6411FAD-3041-497B-A0B6-3CB5C12C54A4}"/>
              </a:ext>
            </a:extLst>
          </p:cNvPr>
          <p:cNvPicPr>
            <a:picLocks noChangeAspect="1"/>
          </p:cNvPicPr>
          <p:nvPr/>
        </p:nvPicPr>
        <p:blipFill>
          <a:blip r:embed="rId8"/>
          <a:stretch>
            <a:fillRect/>
          </a:stretch>
        </p:blipFill>
        <p:spPr>
          <a:xfrm>
            <a:off x="4174289" y="4437111"/>
            <a:ext cx="589293" cy="637456"/>
          </a:xfrm>
          <a:prstGeom prst="rect">
            <a:avLst/>
          </a:prstGeom>
        </p:spPr>
      </p:pic>
    </p:spTree>
    <p:extLst>
      <p:ext uri="{BB962C8B-B14F-4D97-AF65-F5344CB8AC3E}">
        <p14:creationId xmlns:p14="http://schemas.microsoft.com/office/powerpoint/2010/main" val="3102002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3670635"/>
            <a:ext cx="3956650" cy="1774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2" name="Rectangle 4"/>
          <p:cNvSpPr>
            <a:spLocks noGrp="1" noChangeArrowheads="1"/>
          </p:cNvSpPr>
          <p:nvPr>
            <p:ph type="title"/>
          </p:nvPr>
        </p:nvSpPr>
        <p:spPr>
          <a:xfrm>
            <a:off x="251520" y="188640"/>
            <a:ext cx="6705600" cy="685800"/>
          </a:xfrm>
        </p:spPr>
        <p:txBody>
          <a:bodyPr>
            <a:normAutofit/>
          </a:bodyPr>
          <a:lstStyle/>
          <a:p>
            <a:pPr algn="l" eaLnBrk="1" hangingPunct="1"/>
            <a:r>
              <a:rPr lang="ja-JP" altLang="en-US" sz="2800" b="1" u="sng" dirty="0">
                <a:solidFill>
                  <a:srgbClr val="3333CC"/>
                </a:solidFill>
                <a:latin typeface="Meiryo UI" pitchFamily="50" charset="-128"/>
                <a:ea typeface="Meiryo UI" pitchFamily="50" charset="-128"/>
              </a:rPr>
              <a:t>インドネシアの経済＆政治</a:t>
            </a:r>
          </a:p>
        </p:txBody>
      </p:sp>
      <p:sp>
        <p:nvSpPr>
          <p:cNvPr id="2" name="スライド番号プレースホルダー 1"/>
          <p:cNvSpPr>
            <a:spLocks noGrp="1"/>
          </p:cNvSpPr>
          <p:nvPr>
            <p:ph type="sldNum" sz="quarter" idx="12"/>
          </p:nvPr>
        </p:nvSpPr>
        <p:spPr/>
        <p:txBody>
          <a:bodyPr/>
          <a:lstStyle/>
          <a:p>
            <a:fld id="{72E6F97D-BAF6-426F-A750-F3058DA2EFE3}" type="slidenum">
              <a:rPr lang="ja-JP" altLang="en-US" smtClean="0">
                <a:solidFill>
                  <a:prstClr val="black">
                    <a:tint val="75000"/>
                  </a:prstClr>
                </a:solidFill>
              </a:rPr>
              <a:pPr/>
              <a:t>2</a:t>
            </a:fld>
            <a:endParaRPr lang="ja-JP" altLang="en-US" dirty="0">
              <a:solidFill>
                <a:prstClr val="black">
                  <a:tint val="75000"/>
                </a:prstClr>
              </a:solidFill>
            </a:endParaRPr>
          </a:p>
        </p:txBody>
      </p:sp>
      <p:graphicFrame>
        <p:nvGraphicFramePr>
          <p:cNvPr id="6" name="表 5"/>
          <p:cNvGraphicFramePr>
            <a:graphicFrameLocks noGrp="1"/>
          </p:cNvGraphicFramePr>
          <p:nvPr>
            <p:extLst>
              <p:ext uri="{D42A27DB-BD31-4B8C-83A1-F6EECF244321}">
                <p14:modId xmlns:p14="http://schemas.microsoft.com/office/powerpoint/2010/main" val="11951283"/>
              </p:ext>
            </p:extLst>
          </p:nvPr>
        </p:nvGraphicFramePr>
        <p:xfrm>
          <a:off x="251520" y="908720"/>
          <a:ext cx="7251700" cy="4261485"/>
        </p:xfrm>
        <a:graphic>
          <a:graphicData uri="http://schemas.openxmlformats.org/drawingml/2006/table">
            <a:tbl>
              <a:tblPr>
                <a:tableStyleId>{5C22544A-7EE6-4342-B048-85BDC9FD1C3A}</a:tableStyleId>
              </a:tblPr>
              <a:tblGrid>
                <a:gridCol w="1584176">
                  <a:extLst>
                    <a:ext uri="{9D8B030D-6E8A-4147-A177-3AD203B41FA5}">
                      <a16:colId xmlns:a16="http://schemas.microsoft.com/office/drawing/2014/main" val="20000"/>
                    </a:ext>
                  </a:extLst>
                </a:gridCol>
                <a:gridCol w="5667524">
                  <a:extLst>
                    <a:ext uri="{9D8B030D-6E8A-4147-A177-3AD203B41FA5}">
                      <a16:colId xmlns:a16="http://schemas.microsoft.com/office/drawing/2014/main" val="20001"/>
                    </a:ext>
                  </a:extLst>
                </a:gridCol>
              </a:tblGrid>
              <a:tr h="247650">
                <a:tc>
                  <a:txBody>
                    <a:bodyPr/>
                    <a:lstStyle/>
                    <a:p>
                      <a:pPr algn="l" rtl="0" fontAlgn="ctr"/>
                      <a:r>
                        <a:rPr lang="ja-JP" altLang="en-US" sz="1400" b="1" u="none" strike="noStrike" dirty="0">
                          <a:effectLst/>
                          <a:latin typeface="Meiryo UI" pitchFamily="50" charset="-128"/>
                          <a:ea typeface="Meiryo UI" pitchFamily="50" charset="-128"/>
                        </a:rPr>
                        <a:t>国・地域名</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インドネシア共和国　</a:t>
                      </a:r>
                      <a:r>
                        <a:rPr lang="en-US" sz="1400" b="1" i="0" u="none" strike="noStrike" dirty="0">
                          <a:solidFill>
                            <a:srgbClr val="000000"/>
                          </a:solidFill>
                          <a:effectLst/>
                          <a:latin typeface="Meiryo UI" pitchFamily="50" charset="-128"/>
                          <a:ea typeface="Meiryo UI" pitchFamily="50" charset="-128"/>
                        </a:rPr>
                        <a:t>Republic of Indonesia</a:t>
                      </a:r>
                      <a:r>
                        <a:rPr lang="ja-JP" altLang="en-US" sz="1400" b="1" i="0" u="none" strike="noStrike" dirty="0">
                          <a:solidFill>
                            <a:srgbClr val="000000"/>
                          </a:solidFill>
                          <a:effectLst/>
                          <a:latin typeface="Meiryo UI" pitchFamily="50" charset="-128"/>
                          <a:ea typeface="Meiryo UI" pitchFamily="50" charset="-128"/>
                        </a:rPr>
                        <a:t>　</a:t>
                      </a:r>
                      <a:endParaRPr 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00"/>
                  </a:ext>
                </a:extLst>
              </a:tr>
              <a:tr h="247650">
                <a:tc>
                  <a:txBody>
                    <a:bodyPr/>
                    <a:lstStyle/>
                    <a:p>
                      <a:pPr algn="l" rtl="0" fontAlgn="ctr"/>
                      <a:r>
                        <a:rPr lang="ja-JP" altLang="en-US" sz="1400" b="1" u="none" strike="noStrike" dirty="0">
                          <a:effectLst/>
                          <a:latin typeface="Meiryo UI" pitchFamily="50" charset="-128"/>
                          <a:ea typeface="Meiryo UI" pitchFamily="50" charset="-128"/>
                        </a:rPr>
                        <a:t>面積</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約</a:t>
                      </a:r>
                      <a:r>
                        <a:rPr lang="en-US" altLang="ja-JP" sz="1400" b="1" i="0" u="none" strike="noStrike" dirty="0">
                          <a:solidFill>
                            <a:srgbClr val="000000"/>
                          </a:solidFill>
                          <a:effectLst/>
                          <a:latin typeface="Meiryo UI" pitchFamily="50" charset="-128"/>
                          <a:ea typeface="Meiryo UI" pitchFamily="50" charset="-128"/>
                        </a:rPr>
                        <a:t>192</a:t>
                      </a:r>
                      <a:r>
                        <a:rPr lang="ja-JP" altLang="en-US" sz="1400" b="1" i="0" u="none" strike="noStrike" dirty="0">
                          <a:solidFill>
                            <a:srgbClr val="000000"/>
                          </a:solidFill>
                          <a:effectLst/>
                          <a:latin typeface="Meiryo UI" pitchFamily="50" charset="-128"/>
                          <a:ea typeface="Meiryo UI" pitchFamily="50" charset="-128"/>
                        </a:rPr>
                        <a:t>万平方㎞</a:t>
                      </a:r>
                      <a:r>
                        <a:rPr lang="en-US" altLang="ja-JP" sz="1400" b="1" i="0" u="none" strike="noStrike" dirty="0">
                          <a:solidFill>
                            <a:srgbClr val="000000"/>
                          </a:solidFill>
                          <a:effectLst/>
                          <a:latin typeface="Meiryo UI" pitchFamily="50" charset="-128"/>
                          <a:ea typeface="Meiryo UI" pitchFamily="50" charset="-128"/>
                        </a:rPr>
                        <a:t>(</a:t>
                      </a:r>
                      <a:r>
                        <a:rPr lang="ja-JP" altLang="en-US" sz="1400" b="1" i="0" u="none" strike="noStrike" dirty="0">
                          <a:solidFill>
                            <a:srgbClr val="000000"/>
                          </a:solidFill>
                          <a:effectLst/>
                          <a:latin typeface="Meiryo UI" pitchFamily="50" charset="-128"/>
                          <a:ea typeface="Meiryo UI" pitchFamily="50" charset="-128"/>
                        </a:rPr>
                        <a:t>日本の約</a:t>
                      </a:r>
                      <a:r>
                        <a:rPr lang="en-US" altLang="ja-JP" sz="1400" b="1" i="0" u="none" strike="noStrike" dirty="0">
                          <a:solidFill>
                            <a:srgbClr val="000000"/>
                          </a:solidFill>
                          <a:effectLst/>
                          <a:latin typeface="Meiryo UI" pitchFamily="50" charset="-128"/>
                          <a:ea typeface="Meiryo UI" pitchFamily="50" charset="-128"/>
                        </a:rPr>
                        <a:t>5</a:t>
                      </a:r>
                      <a:r>
                        <a:rPr lang="ja-JP" altLang="en-US" sz="1400" b="1" i="0" u="none" strike="noStrike" dirty="0">
                          <a:solidFill>
                            <a:srgbClr val="000000"/>
                          </a:solidFill>
                          <a:effectLst/>
                          <a:latin typeface="Meiryo UI" pitchFamily="50" charset="-128"/>
                          <a:ea typeface="Meiryo UI" pitchFamily="50" charset="-128"/>
                        </a:rPr>
                        <a:t>倍</a:t>
                      </a:r>
                      <a:r>
                        <a:rPr lang="en-US" altLang="ja-JP" sz="1400" b="1" i="0" u="none" strike="noStrike" dirty="0">
                          <a:solidFill>
                            <a:srgbClr val="000000"/>
                          </a:solidFill>
                          <a:effectLst/>
                          <a:latin typeface="Meiryo UI" pitchFamily="50" charset="-128"/>
                          <a:ea typeface="Meiryo UI" pitchFamily="50" charset="-128"/>
                        </a:rPr>
                        <a:t>)</a:t>
                      </a:r>
                    </a:p>
                  </a:txBody>
                  <a:tcPr marL="9525" marR="9525" marT="9525" marB="0" anchor="ctr">
                    <a:noFill/>
                  </a:tcPr>
                </a:tc>
                <a:extLst>
                  <a:ext uri="{0D108BD9-81ED-4DB2-BD59-A6C34878D82A}">
                    <a16:rowId xmlns:a16="http://schemas.microsoft.com/office/drawing/2014/main" val="10001"/>
                  </a:ext>
                </a:extLst>
              </a:tr>
              <a:tr h="247650">
                <a:tc>
                  <a:txBody>
                    <a:bodyPr/>
                    <a:lstStyle/>
                    <a:p>
                      <a:pPr algn="l" rtl="0" fontAlgn="ctr"/>
                      <a:r>
                        <a:rPr lang="ja-JP" altLang="en-US" sz="1400" b="1" u="none" strike="noStrike" dirty="0">
                          <a:effectLst/>
                          <a:latin typeface="Meiryo UI" pitchFamily="50" charset="-128"/>
                          <a:ea typeface="Meiryo UI" pitchFamily="50" charset="-128"/>
                        </a:rPr>
                        <a:t>人口</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algn="l" rtl="0" fontAlgn="ctr"/>
                      <a:r>
                        <a:rPr lang="en-US" altLang="zh-TW" sz="1400" b="1" i="0" u="none" strike="noStrike" dirty="0">
                          <a:solidFill>
                            <a:srgbClr val="000000"/>
                          </a:solidFill>
                          <a:effectLst/>
                          <a:latin typeface="Meiryo UI" pitchFamily="50" charset="-128"/>
                          <a:ea typeface="Meiryo UI" pitchFamily="50" charset="-128"/>
                        </a:rPr>
                        <a:t>2</a:t>
                      </a:r>
                      <a:r>
                        <a:rPr lang="zh-TW" altLang="en-US" sz="1400" b="1" i="0" u="none" strike="noStrike" dirty="0">
                          <a:solidFill>
                            <a:srgbClr val="000000"/>
                          </a:solidFill>
                          <a:effectLst/>
                          <a:latin typeface="Meiryo UI" pitchFamily="50" charset="-128"/>
                          <a:ea typeface="Meiryo UI" pitchFamily="50" charset="-128"/>
                        </a:rPr>
                        <a:t>億</a:t>
                      </a:r>
                      <a:r>
                        <a:rPr lang="en-US" altLang="zh-TW" sz="1400" b="1" i="0" u="none" strike="noStrike" dirty="0">
                          <a:solidFill>
                            <a:srgbClr val="000000"/>
                          </a:solidFill>
                          <a:effectLst/>
                          <a:latin typeface="Meiryo UI" pitchFamily="50" charset="-128"/>
                          <a:ea typeface="Meiryo UI" pitchFamily="50" charset="-128"/>
                        </a:rPr>
                        <a:t>6399</a:t>
                      </a:r>
                      <a:r>
                        <a:rPr lang="zh-TW" altLang="en-US" sz="1400" b="1" i="0" u="none" strike="noStrike" dirty="0">
                          <a:solidFill>
                            <a:srgbClr val="000000"/>
                          </a:solidFill>
                          <a:effectLst/>
                          <a:latin typeface="Meiryo UI" pitchFamily="50" charset="-128"/>
                          <a:ea typeface="Meiryo UI" pitchFamily="50" charset="-128"/>
                        </a:rPr>
                        <a:t>万人</a:t>
                      </a:r>
                      <a:r>
                        <a:rPr lang="en-US" altLang="zh-TW" sz="1400" b="1" i="0" u="none" strike="noStrike" dirty="0">
                          <a:solidFill>
                            <a:srgbClr val="000000"/>
                          </a:solidFill>
                          <a:effectLst/>
                          <a:latin typeface="Meiryo UI" pitchFamily="50" charset="-128"/>
                          <a:ea typeface="Meiryo UI" pitchFamily="50" charset="-128"/>
                        </a:rPr>
                        <a:t>(2017</a:t>
                      </a:r>
                      <a:r>
                        <a:rPr lang="zh-TW" altLang="en-US" sz="1400" b="1" i="0" u="none" strike="noStrike" dirty="0">
                          <a:solidFill>
                            <a:srgbClr val="000000"/>
                          </a:solidFill>
                          <a:effectLst/>
                          <a:latin typeface="Meiryo UI" pitchFamily="50" charset="-128"/>
                          <a:ea typeface="Meiryo UI" pitchFamily="50" charset="-128"/>
                        </a:rPr>
                        <a:t>年国連推計</a:t>
                      </a:r>
                      <a:r>
                        <a:rPr lang="en-US" altLang="zh-TW" sz="1400" b="1" i="0" u="none" strike="noStrike" dirty="0">
                          <a:solidFill>
                            <a:srgbClr val="000000"/>
                          </a:solidFill>
                          <a:effectLst/>
                          <a:latin typeface="Meiryo UI" pitchFamily="50" charset="-128"/>
                          <a:ea typeface="Meiryo UI" pitchFamily="50" charset="-128"/>
                        </a:rPr>
                        <a:t>)</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02"/>
                  </a:ext>
                </a:extLst>
              </a:tr>
              <a:tr h="247650">
                <a:tc>
                  <a:txBody>
                    <a:bodyPr/>
                    <a:lstStyle/>
                    <a:p>
                      <a:pPr algn="l" rtl="0" fontAlgn="ctr"/>
                      <a:r>
                        <a:rPr lang="ja-JP" altLang="en-US" sz="1400" b="1" u="none" strike="noStrike" dirty="0">
                          <a:effectLst/>
                          <a:latin typeface="Meiryo UI" pitchFamily="50" charset="-128"/>
                          <a:ea typeface="Meiryo UI" pitchFamily="50" charset="-128"/>
                        </a:rPr>
                        <a:t>首都</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ジャカルタ</a:t>
                      </a:r>
                      <a:endParaRPr lang="en-US" altLang="ja-JP"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04"/>
                  </a:ext>
                </a:extLst>
              </a:tr>
              <a:tr h="201910">
                <a:tc>
                  <a:txBody>
                    <a:bodyPr/>
                    <a:lstStyle/>
                    <a:p>
                      <a:pPr algn="l" rtl="0" fontAlgn="ctr"/>
                      <a:r>
                        <a:rPr lang="ja-JP" altLang="en-US" sz="1400" b="1" u="none" strike="noStrike" dirty="0">
                          <a:effectLst/>
                          <a:latin typeface="Meiryo UI" pitchFamily="50" charset="-128"/>
                          <a:ea typeface="Meiryo UI" pitchFamily="50" charset="-128"/>
                        </a:rPr>
                        <a:t>首都人口</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algn="l" fontAlgn="ctr"/>
                      <a:r>
                        <a:rPr lang="en-US" altLang="ja-JP" sz="1400" b="1" i="0" u="none" strike="noStrike" dirty="0">
                          <a:solidFill>
                            <a:srgbClr val="000000"/>
                          </a:solidFill>
                          <a:effectLst/>
                          <a:latin typeface="Meiryo UI" pitchFamily="50" charset="-128"/>
                          <a:ea typeface="Meiryo UI" pitchFamily="50" charset="-128"/>
                        </a:rPr>
                        <a:t>1,047</a:t>
                      </a:r>
                      <a:r>
                        <a:rPr lang="ja-JP" altLang="en-US" sz="1400" b="1" i="0" u="none" strike="noStrike" dirty="0">
                          <a:solidFill>
                            <a:srgbClr val="000000"/>
                          </a:solidFill>
                          <a:effectLst/>
                          <a:latin typeface="Meiryo UI" pitchFamily="50" charset="-128"/>
                          <a:ea typeface="Meiryo UI" pitchFamily="50" charset="-128"/>
                        </a:rPr>
                        <a:t>万人</a:t>
                      </a:r>
                      <a:r>
                        <a:rPr lang="en-US" altLang="ja-JP" sz="1400" b="1" i="0" u="none" strike="noStrike" dirty="0">
                          <a:solidFill>
                            <a:srgbClr val="000000"/>
                          </a:solidFill>
                          <a:effectLst/>
                          <a:latin typeface="Meiryo UI" pitchFamily="50" charset="-128"/>
                          <a:ea typeface="Meiryo UI" pitchFamily="50" charset="-128"/>
                        </a:rPr>
                        <a:t>(2016</a:t>
                      </a:r>
                      <a:r>
                        <a:rPr lang="ja-JP" altLang="en-US" sz="1400" b="1" i="0" u="none" strike="noStrike" dirty="0">
                          <a:solidFill>
                            <a:srgbClr val="000000"/>
                          </a:solidFill>
                          <a:effectLst/>
                          <a:latin typeface="Meiryo UI" pitchFamily="50" charset="-128"/>
                          <a:ea typeface="Meiryo UI" pitchFamily="50" charset="-128"/>
                        </a:rPr>
                        <a:t>年インドネシア政府統計</a:t>
                      </a:r>
                      <a:r>
                        <a:rPr lang="en-US" altLang="ja-JP" sz="1400" b="1" i="0" u="none" strike="noStrike" dirty="0">
                          <a:solidFill>
                            <a:srgbClr val="000000"/>
                          </a:solidFill>
                          <a:effectLst/>
                          <a:latin typeface="Meiryo UI" pitchFamily="50" charset="-128"/>
                          <a:ea typeface="Meiryo UI" pitchFamily="50" charset="-128"/>
                        </a:rPr>
                        <a:t>)</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05"/>
                  </a:ext>
                </a:extLst>
              </a:tr>
              <a:tr h="247650">
                <a:tc>
                  <a:txBody>
                    <a:bodyPr/>
                    <a:lstStyle/>
                    <a:p>
                      <a:pPr algn="l" rtl="0" fontAlgn="ctr"/>
                      <a:r>
                        <a:rPr lang="ja-JP" altLang="en-US" sz="1400" b="1" u="none" strike="noStrike" dirty="0">
                          <a:effectLst/>
                          <a:latin typeface="Meiryo UI" pitchFamily="50" charset="-128"/>
                          <a:ea typeface="Meiryo UI" pitchFamily="50" charset="-128"/>
                        </a:rPr>
                        <a:t>言語</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algn="l" rtl="0" fontAlgn="ctr"/>
                      <a:r>
                        <a:rPr lang="ja-JP" altLang="en-US" sz="1400" b="0" i="0" u="none" strike="noStrike" dirty="0">
                          <a:solidFill>
                            <a:srgbClr val="000000"/>
                          </a:solidFill>
                          <a:effectLst/>
                          <a:latin typeface="Meiryo UI" pitchFamily="50" charset="-128"/>
                          <a:ea typeface="Meiryo UI" pitchFamily="50" charset="-128"/>
                        </a:rPr>
                        <a:t>インドネシア語</a:t>
                      </a:r>
                    </a:p>
                  </a:txBody>
                  <a:tcPr marL="9525" marR="9525" marT="9525" marB="0" anchor="ctr">
                    <a:noFill/>
                  </a:tcPr>
                </a:tc>
                <a:extLst>
                  <a:ext uri="{0D108BD9-81ED-4DB2-BD59-A6C34878D82A}">
                    <a16:rowId xmlns:a16="http://schemas.microsoft.com/office/drawing/2014/main" val="10006"/>
                  </a:ext>
                </a:extLst>
              </a:tr>
              <a:tr h="247650">
                <a:tc>
                  <a:txBody>
                    <a:bodyPr/>
                    <a:lstStyle/>
                    <a:p>
                      <a:pPr algn="l" rtl="0" fontAlgn="ctr"/>
                      <a:r>
                        <a:rPr lang="ja-JP" altLang="en-US" sz="1400" b="1" u="none" strike="noStrike" dirty="0">
                          <a:effectLst/>
                          <a:latin typeface="Meiryo UI" pitchFamily="50" charset="-128"/>
                          <a:ea typeface="Meiryo UI" pitchFamily="50" charset="-128"/>
                        </a:rPr>
                        <a:t>宗教</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イスラム教</a:t>
                      </a:r>
                      <a:r>
                        <a:rPr lang="en-US" altLang="ja-JP" sz="1400" b="1" i="0" u="none" strike="noStrike" dirty="0">
                          <a:solidFill>
                            <a:srgbClr val="000000"/>
                          </a:solidFill>
                          <a:effectLst/>
                          <a:latin typeface="Meiryo UI" pitchFamily="50" charset="-128"/>
                          <a:ea typeface="Meiryo UI" pitchFamily="50" charset="-128"/>
                        </a:rPr>
                        <a:t>87.21</a:t>
                      </a:r>
                      <a:r>
                        <a:rPr lang="ja-JP" altLang="en-US" sz="1400" b="1" i="0" u="none" strike="noStrike" dirty="0">
                          <a:solidFill>
                            <a:srgbClr val="000000"/>
                          </a:solidFill>
                          <a:effectLst/>
                          <a:latin typeface="Meiryo UI" pitchFamily="50" charset="-128"/>
                          <a:ea typeface="Meiryo UI" pitchFamily="50" charset="-128"/>
                        </a:rPr>
                        <a:t>％、キリスト教</a:t>
                      </a:r>
                      <a:r>
                        <a:rPr lang="en-US" altLang="ja-JP" sz="1400" b="1" i="0" u="none" strike="noStrike" dirty="0">
                          <a:solidFill>
                            <a:srgbClr val="000000"/>
                          </a:solidFill>
                          <a:effectLst/>
                          <a:latin typeface="Meiryo UI" pitchFamily="50" charset="-128"/>
                          <a:ea typeface="Meiryo UI" pitchFamily="50" charset="-128"/>
                        </a:rPr>
                        <a:t>9.87</a:t>
                      </a:r>
                      <a:r>
                        <a:rPr lang="ja-JP" altLang="en-US" sz="1400" b="1" i="0" u="none" strike="noStrike" dirty="0">
                          <a:solidFill>
                            <a:srgbClr val="000000"/>
                          </a:solidFill>
                          <a:effectLst/>
                          <a:latin typeface="Meiryo UI" pitchFamily="50" charset="-128"/>
                          <a:ea typeface="Meiryo UI" pitchFamily="50" charset="-128"/>
                        </a:rPr>
                        <a:t>％、ヒンズー教</a:t>
                      </a:r>
                      <a:r>
                        <a:rPr lang="en-US" altLang="ja-JP" sz="1400" b="1" i="0" u="none" strike="noStrike" dirty="0">
                          <a:solidFill>
                            <a:srgbClr val="000000"/>
                          </a:solidFill>
                          <a:effectLst/>
                          <a:latin typeface="Meiryo UI" pitchFamily="50" charset="-128"/>
                          <a:ea typeface="Meiryo UI" pitchFamily="50" charset="-128"/>
                        </a:rPr>
                        <a:t>1.69</a:t>
                      </a:r>
                      <a:r>
                        <a:rPr lang="ja-JP" altLang="en-US" sz="1400" b="1" i="0" u="none" strike="noStrike" dirty="0">
                          <a:solidFill>
                            <a:srgbClr val="000000"/>
                          </a:solidFill>
                          <a:effectLst/>
                          <a:latin typeface="Meiryo UI" pitchFamily="50" charset="-128"/>
                          <a:ea typeface="Meiryo UI" pitchFamily="50" charset="-128"/>
                        </a:rPr>
                        <a:t>％</a:t>
                      </a:r>
                    </a:p>
                  </a:txBody>
                  <a:tcPr marL="9525" marR="9525" marT="9525" marB="0" anchor="ctr">
                    <a:noFill/>
                  </a:tcPr>
                </a:tc>
                <a:extLst>
                  <a:ext uri="{0D108BD9-81ED-4DB2-BD59-A6C34878D82A}">
                    <a16:rowId xmlns:a16="http://schemas.microsoft.com/office/drawing/2014/main" val="10007"/>
                  </a:ext>
                </a:extLst>
              </a:tr>
              <a:tr h="247650">
                <a:tc>
                  <a:txBody>
                    <a:bodyPr/>
                    <a:lstStyle/>
                    <a:p>
                      <a:pPr algn="l" rtl="0" fontAlgn="ctr"/>
                      <a:r>
                        <a:rPr lang="ja-JP" altLang="en-US" sz="1400" b="1" u="none" strike="noStrike" dirty="0">
                          <a:effectLst/>
                          <a:latin typeface="Meiryo UI" pitchFamily="50" charset="-128"/>
                          <a:ea typeface="Meiryo UI" pitchFamily="50" charset="-128"/>
                        </a:rPr>
                        <a:t>政治体制</a:t>
                      </a:r>
                      <a:endParaRPr lang="ja-JP"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algn="l" fontAlgn="ctr"/>
                      <a:r>
                        <a:rPr lang="ja-JP" altLang="en-US" sz="1400" b="1" i="0" u="none" strike="noStrike" dirty="0">
                          <a:solidFill>
                            <a:srgbClr val="000000"/>
                          </a:solidFill>
                          <a:effectLst/>
                          <a:latin typeface="Meiryo UI" pitchFamily="50" charset="-128"/>
                          <a:ea typeface="Meiryo UI" pitchFamily="50" charset="-128"/>
                        </a:rPr>
                        <a:t>共和制、大統領制</a:t>
                      </a:r>
                      <a:endParaRPr 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08"/>
                  </a:ext>
                </a:extLst>
              </a:tr>
              <a:tr h="247650">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元首</a:t>
                      </a:r>
                    </a:p>
                  </a:txBody>
                  <a:tcPr marL="9525" marR="9525" marT="9525" marB="0" anchor="ctr">
                    <a:noFill/>
                  </a:tcPr>
                </a:tc>
                <a:tc>
                  <a:txBody>
                    <a:bodyPr/>
                    <a:lstStyle/>
                    <a:p>
                      <a:pPr algn="l" fontAlgn="ctr"/>
                      <a:r>
                        <a:rPr lang="ja-JP" altLang="en-US" sz="1400" b="1" i="0" u="none" strike="noStrike" dirty="0">
                          <a:solidFill>
                            <a:srgbClr val="000000"/>
                          </a:solidFill>
                          <a:effectLst/>
                          <a:latin typeface="Meiryo UI" pitchFamily="50" charset="-128"/>
                          <a:ea typeface="Meiryo UI" pitchFamily="50" charset="-128"/>
                        </a:rPr>
                        <a:t>ジョコ・ウィドド大統領</a:t>
                      </a:r>
                      <a:r>
                        <a:rPr lang="en-US" altLang="ja-JP" sz="1400" b="1" i="0" u="none" strike="noStrike" dirty="0">
                          <a:solidFill>
                            <a:srgbClr val="000000"/>
                          </a:solidFill>
                          <a:effectLst/>
                          <a:latin typeface="Meiryo UI" pitchFamily="50" charset="-128"/>
                          <a:ea typeface="Meiryo UI" pitchFamily="50" charset="-128"/>
                        </a:rPr>
                        <a:t>(2019</a:t>
                      </a:r>
                      <a:r>
                        <a:rPr lang="ja-JP" altLang="en-US" sz="1400" b="1" i="0" u="none" strike="noStrike" dirty="0">
                          <a:solidFill>
                            <a:srgbClr val="000000"/>
                          </a:solidFill>
                          <a:effectLst/>
                          <a:latin typeface="Meiryo UI" pitchFamily="50" charset="-128"/>
                          <a:ea typeface="Meiryo UI" pitchFamily="50" charset="-128"/>
                        </a:rPr>
                        <a:t>年</a:t>
                      </a:r>
                      <a:r>
                        <a:rPr lang="en-US" altLang="ja-JP" sz="1400" b="1" i="0" u="none" strike="noStrike" dirty="0">
                          <a:solidFill>
                            <a:srgbClr val="000000"/>
                          </a:solidFill>
                          <a:effectLst/>
                          <a:latin typeface="Meiryo UI" pitchFamily="50" charset="-128"/>
                          <a:ea typeface="Meiryo UI" pitchFamily="50" charset="-128"/>
                        </a:rPr>
                        <a:t>5</a:t>
                      </a:r>
                      <a:r>
                        <a:rPr lang="ja-JP" altLang="en-US" sz="1400" b="1" i="0" u="none" strike="noStrike" dirty="0">
                          <a:solidFill>
                            <a:srgbClr val="000000"/>
                          </a:solidFill>
                          <a:effectLst/>
                          <a:latin typeface="Meiryo UI" pitchFamily="50" charset="-128"/>
                          <a:ea typeface="Meiryo UI" pitchFamily="50" charset="-128"/>
                        </a:rPr>
                        <a:t>月再任</a:t>
                      </a:r>
                      <a:r>
                        <a:rPr lang="en-US" altLang="ja-JP" sz="1400" b="1" i="0" u="none" strike="noStrike" dirty="0">
                          <a:solidFill>
                            <a:srgbClr val="000000"/>
                          </a:solidFill>
                          <a:effectLst/>
                          <a:latin typeface="Meiryo UI" pitchFamily="50" charset="-128"/>
                          <a:ea typeface="Meiryo UI" pitchFamily="50" charset="-128"/>
                        </a:rPr>
                        <a:t>)</a:t>
                      </a:r>
                      <a:endParaRPr 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17"/>
                  </a:ext>
                </a:extLst>
              </a:tr>
              <a:tr h="247650">
                <a:tc>
                  <a:txBody>
                    <a:bodyPr/>
                    <a:lstStyle/>
                    <a:p>
                      <a:pPr algn="l" rtl="0" fontAlgn="ctr"/>
                      <a:r>
                        <a:rPr lang="zh-TW" altLang="en-US" sz="1400" b="1" u="none" strike="noStrike" dirty="0">
                          <a:effectLst/>
                          <a:latin typeface="Meiryo UI" pitchFamily="50" charset="-128"/>
                          <a:ea typeface="Meiryo UI" pitchFamily="50" charset="-128"/>
                        </a:rPr>
                        <a:t>通貨単位　　</a:t>
                      </a:r>
                      <a:endParaRPr lang="zh-TW"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algn="l" fontAlgn="ctr"/>
                      <a:r>
                        <a:rPr lang="ja-JP" altLang="en-US" sz="1400" b="1" i="0" u="none" strike="noStrike" dirty="0">
                          <a:solidFill>
                            <a:srgbClr val="000000"/>
                          </a:solidFill>
                          <a:effectLst/>
                          <a:latin typeface="Meiryo UI" pitchFamily="50" charset="-128"/>
                          <a:ea typeface="Meiryo UI" pitchFamily="50" charset="-128"/>
                        </a:rPr>
                        <a:t>ルピア</a:t>
                      </a:r>
                      <a:r>
                        <a:rPr lang="en-US" altLang="ja-JP" sz="1400" b="1" i="0" u="none" strike="noStrike" dirty="0">
                          <a:solidFill>
                            <a:srgbClr val="000000"/>
                          </a:solidFill>
                          <a:effectLst/>
                          <a:latin typeface="Meiryo UI" pitchFamily="50" charset="-128"/>
                          <a:ea typeface="Meiryo UI" pitchFamily="50" charset="-128"/>
                        </a:rPr>
                        <a:t>(IDR)</a:t>
                      </a:r>
                      <a:r>
                        <a:rPr lang="ja-JP" altLang="en-US" sz="1400" b="1" i="0" u="none" strike="noStrike" dirty="0">
                          <a:solidFill>
                            <a:srgbClr val="000000"/>
                          </a:solidFill>
                          <a:effectLst/>
                          <a:latin typeface="Meiryo UI" pitchFamily="50" charset="-128"/>
                          <a:ea typeface="Meiryo UI" pitchFamily="50" charset="-128"/>
                        </a:rPr>
                        <a:t>　</a:t>
                      </a:r>
                      <a:r>
                        <a:rPr lang="en-US" altLang="ja-JP" sz="1400" b="1" i="0" u="none" strike="noStrike" dirty="0">
                          <a:solidFill>
                            <a:srgbClr val="000000"/>
                          </a:solidFill>
                          <a:effectLst/>
                          <a:latin typeface="Meiryo UI" pitchFamily="50" charset="-128"/>
                          <a:ea typeface="Meiryo UI" pitchFamily="50" charset="-128"/>
                        </a:rPr>
                        <a:t>100</a:t>
                      </a:r>
                      <a:r>
                        <a:rPr lang="ja-JP" altLang="en-US" sz="1400" b="1" i="0" u="none" strike="noStrike" dirty="0">
                          <a:solidFill>
                            <a:srgbClr val="000000"/>
                          </a:solidFill>
                          <a:effectLst/>
                          <a:latin typeface="Meiryo UI" pitchFamily="50" charset="-128"/>
                          <a:ea typeface="Meiryo UI" pitchFamily="50" charset="-128"/>
                        </a:rPr>
                        <a:t>ルピア＝</a:t>
                      </a:r>
                      <a:r>
                        <a:rPr lang="en-US" altLang="ja-JP" sz="1400" b="1" i="0" u="none" strike="noStrike" dirty="0">
                          <a:solidFill>
                            <a:srgbClr val="000000"/>
                          </a:solidFill>
                          <a:effectLst/>
                          <a:latin typeface="Meiryo UI" pitchFamily="50" charset="-128"/>
                          <a:ea typeface="Meiryo UI" pitchFamily="50" charset="-128"/>
                        </a:rPr>
                        <a:t>0.789</a:t>
                      </a:r>
                      <a:r>
                        <a:rPr lang="ja-JP" altLang="en-US" sz="1400" b="1" i="0" u="none" strike="noStrike" dirty="0">
                          <a:solidFill>
                            <a:srgbClr val="000000"/>
                          </a:solidFill>
                          <a:effectLst/>
                          <a:latin typeface="Meiryo UI" pitchFamily="50" charset="-128"/>
                          <a:ea typeface="Meiryo UI" pitchFamily="50" charset="-128"/>
                        </a:rPr>
                        <a:t>円</a:t>
                      </a:r>
                      <a:r>
                        <a:rPr lang="en-US" altLang="ja-JP" sz="1400" b="1" i="0" u="none" strike="noStrike" dirty="0">
                          <a:solidFill>
                            <a:srgbClr val="000000"/>
                          </a:solidFill>
                          <a:effectLst/>
                          <a:latin typeface="Meiryo UI" pitchFamily="50" charset="-128"/>
                          <a:ea typeface="Meiryo UI" pitchFamily="50" charset="-128"/>
                        </a:rPr>
                        <a:t>(2018</a:t>
                      </a:r>
                      <a:r>
                        <a:rPr lang="ja-JP" altLang="en-US" sz="1400" b="1" i="0" u="none" strike="noStrike" dirty="0">
                          <a:solidFill>
                            <a:srgbClr val="000000"/>
                          </a:solidFill>
                          <a:effectLst/>
                          <a:latin typeface="Meiryo UI" pitchFamily="50" charset="-128"/>
                          <a:ea typeface="Meiryo UI" pitchFamily="50" charset="-128"/>
                        </a:rPr>
                        <a:t>年前半平均</a:t>
                      </a:r>
                      <a:r>
                        <a:rPr lang="en-US" altLang="ja-JP" sz="1400" b="1" i="0" u="none" strike="noStrike" dirty="0">
                          <a:solidFill>
                            <a:srgbClr val="000000"/>
                          </a:solidFill>
                          <a:effectLst/>
                          <a:latin typeface="Meiryo UI" pitchFamily="50" charset="-128"/>
                          <a:ea typeface="Meiryo UI" pitchFamily="50" charset="-128"/>
                        </a:rPr>
                        <a:t>IMF)</a:t>
                      </a:r>
                    </a:p>
                  </a:txBody>
                  <a:tcPr marL="9525" marR="9525" marT="9525" marB="0" anchor="ctr">
                    <a:noFill/>
                  </a:tcPr>
                </a:tc>
                <a:extLst>
                  <a:ext uri="{0D108BD9-81ED-4DB2-BD59-A6C34878D82A}">
                    <a16:rowId xmlns:a16="http://schemas.microsoft.com/office/drawing/2014/main" val="10009"/>
                  </a:ext>
                </a:extLst>
              </a:tr>
              <a:tr h="266700">
                <a:tc>
                  <a:txBody>
                    <a:bodyPr/>
                    <a:lstStyle/>
                    <a:p>
                      <a:pPr algn="l" rtl="0" fontAlgn="ctr"/>
                      <a:r>
                        <a:rPr lang="ja-JP" altLang="en-US" sz="1600" b="1" u="none" strike="noStrike" dirty="0">
                          <a:solidFill>
                            <a:schemeClr val="tx1"/>
                          </a:solidFill>
                          <a:effectLst/>
                          <a:latin typeface="Meiryo UI" pitchFamily="50" charset="-128"/>
                          <a:ea typeface="Meiryo UI" pitchFamily="50" charset="-128"/>
                        </a:rPr>
                        <a:t>実質</a:t>
                      </a:r>
                      <a:r>
                        <a:rPr lang="en-US" sz="1600" b="1" u="none" strike="noStrike" dirty="0">
                          <a:solidFill>
                            <a:schemeClr val="tx1"/>
                          </a:solidFill>
                          <a:effectLst/>
                          <a:latin typeface="Meiryo UI" pitchFamily="50" charset="-128"/>
                          <a:ea typeface="Meiryo UI" pitchFamily="50" charset="-128"/>
                        </a:rPr>
                        <a:t>GDP</a:t>
                      </a:r>
                      <a:r>
                        <a:rPr lang="ja-JP" altLang="en-US" sz="1600" b="1" u="none" strike="noStrike" dirty="0">
                          <a:solidFill>
                            <a:schemeClr val="tx1"/>
                          </a:solidFill>
                          <a:effectLst/>
                          <a:latin typeface="Meiryo UI" pitchFamily="50" charset="-128"/>
                          <a:ea typeface="Meiryo UI" pitchFamily="50" charset="-128"/>
                        </a:rPr>
                        <a:t>成長率 </a:t>
                      </a:r>
                      <a:endParaRPr lang="ja-JP" altLang="en-US" sz="1600" b="1" i="0" u="none" strike="noStrike" dirty="0">
                        <a:solidFill>
                          <a:schemeClr val="tx1"/>
                        </a:solidFill>
                        <a:effectLst/>
                        <a:latin typeface="Meiryo UI" pitchFamily="50" charset="-128"/>
                        <a:ea typeface="Meiryo UI" pitchFamily="50" charset="-128"/>
                      </a:endParaRPr>
                    </a:p>
                  </a:txBody>
                  <a:tcPr marL="9525" marR="9525" marT="9525" marB="0" anchor="ctr">
                    <a:noFill/>
                  </a:tcPr>
                </a:tc>
                <a:tc>
                  <a:txBody>
                    <a:bodyPr/>
                    <a:lstStyle/>
                    <a:p>
                      <a:pPr algn="l" fontAlgn="ctr"/>
                      <a:r>
                        <a:rPr lang="en-US" altLang="ja-JP" sz="1600" b="1" i="0" u="none" strike="noStrike" dirty="0">
                          <a:solidFill>
                            <a:schemeClr val="tx1"/>
                          </a:solidFill>
                          <a:effectLst/>
                          <a:latin typeface="Meiryo UI" pitchFamily="50" charset="-128"/>
                          <a:ea typeface="Meiryo UI" pitchFamily="50" charset="-128"/>
                        </a:rPr>
                        <a:t>-2.07%(2020</a:t>
                      </a:r>
                      <a:r>
                        <a:rPr lang="ja-JP" altLang="en-US" sz="1600" b="1" i="0" u="none" strike="noStrike" dirty="0">
                          <a:solidFill>
                            <a:schemeClr val="tx1"/>
                          </a:solidFill>
                          <a:effectLst/>
                          <a:latin typeface="Meiryo UI" pitchFamily="50" charset="-128"/>
                          <a:ea typeface="Meiryo UI" pitchFamily="50" charset="-128"/>
                        </a:rPr>
                        <a:t>年</a:t>
                      </a:r>
                      <a:r>
                        <a:rPr lang="en-US" altLang="ja-JP" sz="1600" b="1" i="0" u="none" strike="noStrike" dirty="0">
                          <a:solidFill>
                            <a:schemeClr val="tx1"/>
                          </a:solidFill>
                          <a:effectLst/>
                          <a:latin typeface="Meiryo UI" pitchFamily="50" charset="-128"/>
                          <a:ea typeface="Meiryo UI" pitchFamily="50" charset="-128"/>
                        </a:rPr>
                        <a:t>)+5.02%(2019</a:t>
                      </a:r>
                      <a:r>
                        <a:rPr lang="ja-JP" altLang="en-US" sz="1600" b="1" i="0" u="none" strike="noStrike" dirty="0">
                          <a:solidFill>
                            <a:schemeClr val="tx1"/>
                          </a:solidFill>
                          <a:effectLst/>
                          <a:latin typeface="Meiryo UI" pitchFamily="50" charset="-128"/>
                          <a:ea typeface="Meiryo UI" pitchFamily="50" charset="-128"/>
                        </a:rPr>
                        <a:t>年</a:t>
                      </a:r>
                      <a:r>
                        <a:rPr lang="en-US" altLang="ja-JP" sz="1600" b="1" i="0" u="none" strike="noStrike" dirty="0">
                          <a:solidFill>
                            <a:schemeClr val="tx1"/>
                          </a:solidFill>
                          <a:effectLst/>
                          <a:latin typeface="Meiryo UI" pitchFamily="50" charset="-128"/>
                          <a:ea typeface="Meiryo UI" pitchFamily="50" charset="-128"/>
                        </a:rPr>
                        <a:t>)</a:t>
                      </a:r>
                      <a:r>
                        <a:rPr lang="ja-JP" altLang="en-US" sz="1600" b="1" i="0" u="none" strike="noStrike" dirty="0">
                          <a:solidFill>
                            <a:schemeClr val="tx1"/>
                          </a:solidFill>
                          <a:effectLst/>
                          <a:latin typeface="Meiryo UI" pitchFamily="50" charset="-128"/>
                          <a:ea typeface="Meiryo UI" pitchFamily="50" charset="-128"/>
                        </a:rPr>
                        <a:t>＋</a:t>
                      </a:r>
                      <a:r>
                        <a:rPr lang="en-US" altLang="ja-JP" sz="1600" b="1" i="0" u="none" strike="noStrike" dirty="0">
                          <a:solidFill>
                            <a:schemeClr val="tx1"/>
                          </a:solidFill>
                          <a:effectLst/>
                          <a:latin typeface="Meiryo UI" pitchFamily="50" charset="-128"/>
                          <a:ea typeface="Meiryo UI" pitchFamily="50" charset="-128"/>
                        </a:rPr>
                        <a:t>5.17(2018</a:t>
                      </a:r>
                      <a:r>
                        <a:rPr lang="ja-JP" altLang="en-US" sz="1600" b="1" i="0" u="none" strike="noStrike" dirty="0">
                          <a:solidFill>
                            <a:schemeClr val="tx1"/>
                          </a:solidFill>
                          <a:effectLst/>
                          <a:latin typeface="Meiryo UI" pitchFamily="50" charset="-128"/>
                          <a:ea typeface="Meiryo UI" pitchFamily="50" charset="-128"/>
                        </a:rPr>
                        <a:t>年</a:t>
                      </a:r>
                      <a:r>
                        <a:rPr lang="en-US" altLang="ja-JP" sz="1600" b="1" i="0" u="none" strike="noStrike" dirty="0">
                          <a:solidFill>
                            <a:schemeClr val="tx1"/>
                          </a:solidFill>
                          <a:effectLst/>
                          <a:latin typeface="Meiryo UI" pitchFamily="50" charset="-128"/>
                          <a:ea typeface="Meiryo UI" pitchFamily="50" charset="-128"/>
                        </a:rPr>
                        <a:t>)</a:t>
                      </a:r>
                      <a:endParaRPr lang="ja-JP" altLang="en-US" sz="1600" b="1" i="0" u="none" strike="noStrike" dirty="0">
                        <a:solidFill>
                          <a:schemeClr val="tx1"/>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10"/>
                  </a:ext>
                </a:extLst>
              </a:tr>
              <a:tr h="247650">
                <a:tc>
                  <a:txBody>
                    <a:bodyPr/>
                    <a:lstStyle/>
                    <a:p>
                      <a:pPr algn="l" rtl="0" fontAlgn="ctr"/>
                      <a:r>
                        <a:rPr lang="ja-JP" altLang="en-US" sz="1400" u="none" strike="noStrike" dirty="0">
                          <a:solidFill>
                            <a:schemeClr val="tx1"/>
                          </a:solidFill>
                          <a:effectLst/>
                          <a:latin typeface="Meiryo UI" pitchFamily="50" charset="-128"/>
                          <a:ea typeface="Meiryo UI" pitchFamily="50" charset="-128"/>
                        </a:rPr>
                        <a:t>名目</a:t>
                      </a:r>
                      <a:r>
                        <a:rPr lang="en-US" sz="1400" u="none" strike="noStrike" dirty="0">
                          <a:solidFill>
                            <a:schemeClr val="tx1"/>
                          </a:solidFill>
                          <a:effectLst/>
                          <a:latin typeface="Meiryo UI" pitchFamily="50" charset="-128"/>
                          <a:ea typeface="Meiryo UI" pitchFamily="50" charset="-128"/>
                        </a:rPr>
                        <a:t>GDP</a:t>
                      </a:r>
                      <a:r>
                        <a:rPr lang="ja-JP" altLang="en-US" sz="1400" u="none" strike="noStrike" dirty="0">
                          <a:solidFill>
                            <a:schemeClr val="tx1"/>
                          </a:solidFill>
                          <a:effectLst/>
                          <a:latin typeface="Meiryo UI" pitchFamily="50" charset="-128"/>
                          <a:ea typeface="Meiryo UI" pitchFamily="50" charset="-128"/>
                        </a:rPr>
                        <a:t>総額</a:t>
                      </a:r>
                      <a:endParaRPr lang="ja-JP" altLang="en-US" sz="1400" b="0" i="0" u="none" strike="noStrike" dirty="0">
                        <a:solidFill>
                          <a:schemeClr val="tx1"/>
                        </a:solidFill>
                        <a:effectLst/>
                        <a:latin typeface="Meiryo UI" pitchFamily="50" charset="-128"/>
                        <a:ea typeface="Meiryo UI" pitchFamily="50" charset="-128"/>
                      </a:endParaRPr>
                    </a:p>
                  </a:txBody>
                  <a:tcPr marL="9525" marR="9525" marT="9525" marB="0" anchor="ctr">
                    <a:noFill/>
                  </a:tcPr>
                </a:tc>
                <a:tc>
                  <a:txBody>
                    <a:bodyPr/>
                    <a:lstStyle/>
                    <a:p>
                      <a:pPr algn="l" rtl="0" fontAlgn="ctr"/>
                      <a:r>
                        <a:rPr lang="en-US" altLang="ja-JP" sz="1400" b="0" i="0" u="none" strike="noStrike" dirty="0">
                          <a:solidFill>
                            <a:schemeClr val="tx1"/>
                          </a:solidFill>
                          <a:effectLst/>
                          <a:latin typeface="Meiryo UI" pitchFamily="50" charset="-128"/>
                          <a:ea typeface="Meiryo UI" pitchFamily="50" charset="-128"/>
                        </a:rPr>
                        <a:t>1</a:t>
                      </a:r>
                      <a:r>
                        <a:rPr lang="ja-JP" altLang="en-US" sz="1400" b="0" i="0" u="none" strike="noStrike" dirty="0">
                          <a:solidFill>
                            <a:schemeClr val="tx1"/>
                          </a:solidFill>
                          <a:effectLst/>
                          <a:latin typeface="Meiryo UI" pitchFamily="50" charset="-128"/>
                          <a:ea typeface="Meiryo UI" pitchFamily="50" charset="-128"/>
                        </a:rPr>
                        <a:t>兆</a:t>
                      </a:r>
                      <a:r>
                        <a:rPr lang="en-US" altLang="ja-JP" sz="1400" b="0" i="0" u="none" strike="noStrike" dirty="0">
                          <a:solidFill>
                            <a:schemeClr val="tx1"/>
                          </a:solidFill>
                          <a:effectLst/>
                          <a:latin typeface="Meiryo UI" pitchFamily="50" charset="-128"/>
                          <a:ea typeface="Meiryo UI" pitchFamily="50" charset="-128"/>
                        </a:rPr>
                        <a:t>0442</a:t>
                      </a:r>
                      <a:r>
                        <a:rPr lang="zh-TW" altLang="en-US" sz="1400" b="0" i="0" u="none" strike="noStrike" dirty="0">
                          <a:solidFill>
                            <a:schemeClr val="tx1"/>
                          </a:solidFill>
                          <a:effectLst/>
                          <a:latin typeface="Meiryo UI" pitchFamily="50" charset="-128"/>
                          <a:ea typeface="Meiryo UI" pitchFamily="50" charset="-128"/>
                        </a:rPr>
                        <a:t>億</a:t>
                      </a:r>
                      <a:r>
                        <a:rPr lang="ja-JP" altLang="en-US" sz="1400" b="0" i="0" u="none" strike="noStrike" dirty="0">
                          <a:solidFill>
                            <a:schemeClr val="tx1"/>
                          </a:solidFill>
                          <a:effectLst/>
                          <a:latin typeface="Meiryo UI" pitchFamily="50" charset="-128"/>
                          <a:ea typeface="Meiryo UI" pitchFamily="50" charset="-128"/>
                        </a:rPr>
                        <a:t> </a:t>
                      </a:r>
                      <a:r>
                        <a:rPr lang="en-US" altLang="zh-TW" sz="1400" b="0" i="0" u="none" strike="noStrike" dirty="0">
                          <a:solidFill>
                            <a:schemeClr val="tx1"/>
                          </a:solidFill>
                          <a:effectLst/>
                          <a:latin typeface="Meiryo UI" pitchFamily="50" charset="-128"/>
                          <a:ea typeface="Meiryo UI" pitchFamily="50" charset="-128"/>
                        </a:rPr>
                        <a:t>USD(201</a:t>
                      </a:r>
                      <a:r>
                        <a:rPr lang="en-US" altLang="ja-JP" sz="1400" b="0" i="0" u="none" strike="noStrike" dirty="0">
                          <a:solidFill>
                            <a:schemeClr val="tx1"/>
                          </a:solidFill>
                          <a:effectLst/>
                          <a:latin typeface="Meiryo UI" pitchFamily="50" charset="-128"/>
                          <a:ea typeface="Meiryo UI" pitchFamily="50" charset="-128"/>
                        </a:rPr>
                        <a:t>8</a:t>
                      </a:r>
                      <a:r>
                        <a:rPr lang="zh-TW" altLang="en-US" sz="1400" b="0" i="0" u="none" strike="noStrike" dirty="0">
                          <a:solidFill>
                            <a:schemeClr val="tx1"/>
                          </a:solidFill>
                          <a:effectLst/>
                          <a:latin typeface="Meiryo UI" pitchFamily="50" charset="-128"/>
                          <a:ea typeface="Meiryo UI" pitchFamily="50" charset="-128"/>
                        </a:rPr>
                        <a:t>年世銀統計</a:t>
                      </a:r>
                      <a:r>
                        <a:rPr lang="en-US" altLang="zh-TW" sz="1400" b="0" i="0" u="none" strike="noStrike" dirty="0">
                          <a:solidFill>
                            <a:schemeClr val="tx1"/>
                          </a:solidFill>
                          <a:effectLst/>
                          <a:latin typeface="Meiryo UI" pitchFamily="50" charset="-128"/>
                          <a:ea typeface="Meiryo UI" pitchFamily="50" charset="-128"/>
                        </a:rPr>
                        <a:t>)</a:t>
                      </a:r>
                      <a:endParaRPr lang="ja-JP" altLang="en-US" sz="1400" b="0" i="0" u="none" strike="noStrike" dirty="0">
                        <a:solidFill>
                          <a:schemeClr val="tx1"/>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11"/>
                  </a:ext>
                </a:extLst>
              </a:tr>
              <a:tr h="247650">
                <a:tc>
                  <a:txBody>
                    <a:bodyPr/>
                    <a:lstStyle/>
                    <a:p>
                      <a:pPr algn="l" rtl="0" fontAlgn="ctr"/>
                      <a:r>
                        <a:rPr lang="ja-JP" altLang="en-US" sz="1400" u="none" strike="noStrike" dirty="0">
                          <a:solidFill>
                            <a:schemeClr val="tx1"/>
                          </a:solidFill>
                          <a:effectLst/>
                          <a:latin typeface="Meiryo UI" pitchFamily="50" charset="-128"/>
                          <a:ea typeface="Meiryo UI" pitchFamily="50" charset="-128"/>
                        </a:rPr>
                        <a:t>一人あたり</a:t>
                      </a:r>
                      <a:r>
                        <a:rPr lang="en-US" altLang="ja-JP" sz="1400" u="none" strike="noStrike" dirty="0">
                          <a:solidFill>
                            <a:schemeClr val="tx1"/>
                          </a:solidFill>
                          <a:effectLst/>
                          <a:latin typeface="Meiryo UI" pitchFamily="50" charset="-128"/>
                          <a:ea typeface="Meiryo UI" pitchFamily="50" charset="-128"/>
                        </a:rPr>
                        <a:t>GDP</a:t>
                      </a:r>
                      <a:endParaRPr lang="en-US" altLang="ja-JP" sz="1400" b="0" i="0" u="none" strike="noStrike" dirty="0">
                        <a:solidFill>
                          <a:schemeClr val="tx1"/>
                        </a:solidFill>
                        <a:effectLst/>
                        <a:latin typeface="Meiryo UI" pitchFamily="50" charset="-128"/>
                        <a:ea typeface="Meiryo UI" pitchFamily="50" charset="-128"/>
                      </a:endParaRPr>
                    </a:p>
                  </a:txBody>
                  <a:tcPr marL="9525" marR="9525" marT="9525" marB="0" anchor="ctr">
                    <a:noFill/>
                  </a:tcPr>
                </a:tc>
                <a:tc>
                  <a:txBody>
                    <a:bodyPr/>
                    <a:lstStyle/>
                    <a:p>
                      <a:pPr algn="l" rtl="0" fontAlgn="ctr"/>
                      <a:r>
                        <a:rPr kumimoji="1" lang="en-US" altLang="ja-JP" sz="1400" b="0" i="0" u="none" strike="noStrike" kern="1200" dirty="0">
                          <a:solidFill>
                            <a:schemeClr val="dk1"/>
                          </a:solidFill>
                          <a:effectLst/>
                          <a:latin typeface="Meiryo UI" pitchFamily="50" charset="-128"/>
                          <a:ea typeface="Meiryo UI" pitchFamily="50" charset="-128"/>
                          <a:cs typeface="+mn-cs"/>
                        </a:rPr>
                        <a:t>3,927</a:t>
                      </a:r>
                      <a:r>
                        <a:rPr kumimoji="1" lang="ja-JP" altLang="en-US" sz="1400" b="0" i="0" u="none" strike="noStrike" kern="1200" dirty="0">
                          <a:solidFill>
                            <a:schemeClr val="dk1"/>
                          </a:solidFill>
                          <a:effectLst/>
                          <a:latin typeface="Meiryo UI" pitchFamily="50" charset="-128"/>
                          <a:ea typeface="Meiryo UI" pitchFamily="50" charset="-128"/>
                          <a:cs typeface="+mn-cs"/>
                        </a:rPr>
                        <a:t> </a:t>
                      </a:r>
                      <a:r>
                        <a:rPr lang="en-US" altLang="ja-JP" sz="1400" b="0" i="0" u="none" strike="noStrike" dirty="0">
                          <a:solidFill>
                            <a:schemeClr val="tx1"/>
                          </a:solidFill>
                          <a:effectLst/>
                          <a:latin typeface="Meiryo UI" pitchFamily="50" charset="-128"/>
                          <a:ea typeface="Meiryo UI" pitchFamily="50" charset="-128"/>
                        </a:rPr>
                        <a:t>USD(2018</a:t>
                      </a:r>
                      <a:r>
                        <a:rPr lang="ja-JP" altLang="en-US" sz="1400" b="0" i="0" u="none" strike="noStrike" dirty="0">
                          <a:solidFill>
                            <a:schemeClr val="tx1"/>
                          </a:solidFill>
                          <a:effectLst/>
                          <a:latin typeface="Meiryo UI" pitchFamily="50" charset="-128"/>
                          <a:ea typeface="Meiryo UI" pitchFamily="50" charset="-128"/>
                        </a:rPr>
                        <a:t>年インドネシア政府統計</a:t>
                      </a:r>
                      <a:r>
                        <a:rPr lang="en-US" altLang="ja-JP" sz="1400" b="0" i="0" u="none" strike="noStrike" dirty="0">
                          <a:solidFill>
                            <a:schemeClr val="tx1"/>
                          </a:solidFill>
                          <a:effectLst/>
                          <a:latin typeface="Meiryo UI" pitchFamily="50" charset="-128"/>
                          <a:ea typeface="Meiryo UI" pitchFamily="50" charset="-128"/>
                        </a:rPr>
                        <a:t>)</a:t>
                      </a:r>
                      <a:endParaRPr lang="ja-JP" altLang="en-US" sz="1400" b="0" i="0" u="none" strike="noStrike" dirty="0">
                        <a:solidFill>
                          <a:schemeClr val="tx1"/>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12"/>
                  </a:ext>
                </a:extLst>
              </a:tr>
              <a:tr h="247650">
                <a:tc>
                  <a:txBody>
                    <a:bodyPr/>
                    <a:lstStyle/>
                    <a:p>
                      <a:pPr algn="l" rtl="0" fontAlgn="ctr"/>
                      <a:r>
                        <a:rPr lang="ja-JP" altLang="en-US" sz="1400" u="none" strike="noStrike" dirty="0">
                          <a:solidFill>
                            <a:schemeClr val="tx1"/>
                          </a:solidFill>
                          <a:effectLst/>
                          <a:latin typeface="Meiryo UI" pitchFamily="50" charset="-128"/>
                          <a:ea typeface="Meiryo UI" pitchFamily="50" charset="-128"/>
                        </a:rPr>
                        <a:t>消費者物価指数</a:t>
                      </a:r>
                      <a:endParaRPr lang="ja-JP" altLang="en-US" sz="1400" b="0" i="0" u="none" strike="noStrike" dirty="0">
                        <a:solidFill>
                          <a:schemeClr val="tx1"/>
                        </a:solidFill>
                        <a:effectLst/>
                        <a:latin typeface="Meiryo UI" pitchFamily="50" charset="-128"/>
                        <a:ea typeface="Meiryo UI" pitchFamily="50" charset="-128"/>
                      </a:endParaRPr>
                    </a:p>
                  </a:txBody>
                  <a:tcPr marL="9525" marR="9525" marT="9525"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ja-JP" sz="1400" b="0" i="0" u="none" strike="noStrike" dirty="0">
                          <a:solidFill>
                            <a:schemeClr val="tx1"/>
                          </a:solidFill>
                          <a:effectLst/>
                          <a:latin typeface="Meiryo UI" pitchFamily="50" charset="-128"/>
                          <a:ea typeface="Meiryo UI" pitchFamily="50" charset="-128"/>
                        </a:rPr>
                        <a:t>3.1</a:t>
                      </a:r>
                      <a:r>
                        <a:rPr lang="ja-JP" altLang="en-US" sz="1400" b="0" i="0" u="none" strike="noStrike" dirty="0">
                          <a:solidFill>
                            <a:schemeClr val="tx1"/>
                          </a:solidFill>
                          <a:effectLst/>
                          <a:latin typeface="Meiryo UI" pitchFamily="50" charset="-128"/>
                          <a:ea typeface="Meiryo UI" pitchFamily="50" charset="-128"/>
                        </a:rPr>
                        <a:t>％</a:t>
                      </a:r>
                      <a:r>
                        <a:rPr lang="en-US" altLang="ja-JP" sz="1400" b="0" i="0" u="none" strike="noStrike" dirty="0">
                          <a:solidFill>
                            <a:schemeClr val="tx1"/>
                          </a:solidFill>
                          <a:effectLst/>
                          <a:latin typeface="Meiryo UI" pitchFamily="50" charset="-128"/>
                          <a:ea typeface="Meiryo UI" pitchFamily="50" charset="-128"/>
                        </a:rPr>
                        <a:t>(2018</a:t>
                      </a:r>
                      <a:r>
                        <a:rPr lang="ja-JP" altLang="en-US" sz="1400" b="0" i="0" u="none" strike="noStrike" dirty="0">
                          <a:solidFill>
                            <a:schemeClr val="tx1"/>
                          </a:solidFill>
                          <a:effectLst/>
                          <a:latin typeface="Meiryo UI" pitchFamily="50" charset="-128"/>
                          <a:ea typeface="Meiryo UI" pitchFamily="50" charset="-128"/>
                        </a:rPr>
                        <a:t>年</a:t>
                      </a:r>
                      <a:r>
                        <a:rPr lang="en-US" altLang="ja-JP" sz="1400" b="0" i="0" u="none" strike="noStrike" dirty="0">
                          <a:solidFill>
                            <a:schemeClr val="tx1"/>
                          </a:solidFill>
                          <a:effectLst/>
                          <a:latin typeface="Meiryo UI" pitchFamily="50" charset="-128"/>
                          <a:ea typeface="Meiryo UI" pitchFamily="50" charset="-128"/>
                        </a:rPr>
                        <a:t>)</a:t>
                      </a:r>
                    </a:p>
                  </a:txBody>
                  <a:tcPr marL="9525" marR="9525" marT="9525" marB="0" anchor="ctr">
                    <a:noFill/>
                  </a:tcPr>
                </a:tc>
                <a:extLst>
                  <a:ext uri="{0D108BD9-81ED-4DB2-BD59-A6C34878D82A}">
                    <a16:rowId xmlns:a16="http://schemas.microsoft.com/office/drawing/2014/main" val="10013"/>
                  </a:ext>
                </a:extLst>
              </a:tr>
              <a:tr h="247650">
                <a:tc>
                  <a:txBody>
                    <a:bodyPr/>
                    <a:lstStyle/>
                    <a:p>
                      <a:pPr algn="l" rtl="0" fontAlgn="ctr"/>
                      <a:r>
                        <a:rPr lang="ja-JP" altLang="en-US" sz="1400" u="none" strike="noStrike" dirty="0">
                          <a:solidFill>
                            <a:schemeClr val="tx1"/>
                          </a:solidFill>
                          <a:effectLst/>
                          <a:latin typeface="Meiryo UI" pitchFamily="50" charset="-128"/>
                          <a:ea typeface="Meiryo UI" pitchFamily="50" charset="-128"/>
                        </a:rPr>
                        <a:t>失業率 　</a:t>
                      </a:r>
                      <a:endParaRPr lang="ja-JP" altLang="en-US" sz="1400" b="0" i="0" u="none" strike="noStrike" dirty="0">
                        <a:solidFill>
                          <a:schemeClr val="tx1"/>
                        </a:solidFill>
                        <a:effectLst/>
                        <a:latin typeface="Meiryo UI" pitchFamily="50" charset="-128"/>
                        <a:ea typeface="Meiryo UI" pitchFamily="50" charset="-128"/>
                      </a:endParaRPr>
                    </a:p>
                  </a:txBody>
                  <a:tcPr marL="9525" marR="9525" marT="9525" marB="0" anchor="ctr">
                    <a:noFill/>
                  </a:tcPr>
                </a:tc>
                <a:tc>
                  <a:txBody>
                    <a:bodyPr/>
                    <a:lstStyle/>
                    <a:p>
                      <a:pPr algn="l" fontAlgn="ctr"/>
                      <a:r>
                        <a:rPr lang="en-US" altLang="ja-JP" sz="1400" b="0" i="0" u="none" strike="noStrike" dirty="0">
                          <a:solidFill>
                            <a:schemeClr val="tx1"/>
                          </a:solidFill>
                          <a:effectLst/>
                          <a:latin typeface="Meiryo UI" pitchFamily="50" charset="-128"/>
                          <a:ea typeface="Meiryo UI" pitchFamily="50" charset="-128"/>
                        </a:rPr>
                        <a:t>5.3</a:t>
                      </a:r>
                      <a:r>
                        <a:rPr lang="ja-JP" altLang="en-US" sz="1400" b="0" i="0" u="none" strike="noStrike" dirty="0">
                          <a:solidFill>
                            <a:schemeClr val="tx1"/>
                          </a:solidFill>
                          <a:effectLst/>
                          <a:latin typeface="Meiryo UI" pitchFamily="50" charset="-128"/>
                          <a:ea typeface="Meiryo UI" pitchFamily="50" charset="-128"/>
                        </a:rPr>
                        <a:t>％</a:t>
                      </a:r>
                      <a:r>
                        <a:rPr lang="en-US" altLang="ja-JP" sz="1400" b="0" i="0" u="none" strike="noStrike" dirty="0">
                          <a:solidFill>
                            <a:schemeClr val="tx1"/>
                          </a:solidFill>
                          <a:effectLst/>
                          <a:latin typeface="Meiryo UI" pitchFamily="50" charset="-128"/>
                          <a:ea typeface="Meiryo UI" pitchFamily="50" charset="-128"/>
                        </a:rPr>
                        <a:t>(2018</a:t>
                      </a:r>
                      <a:r>
                        <a:rPr lang="ja-JP" altLang="en-US" sz="1400" b="0" i="0" u="none" strike="noStrike" dirty="0">
                          <a:solidFill>
                            <a:schemeClr val="tx1"/>
                          </a:solidFill>
                          <a:effectLst/>
                          <a:latin typeface="Meiryo UI" pitchFamily="50" charset="-128"/>
                          <a:ea typeface="Meiryo UI" pitchFamily="50" charset="-128"/>
                        </a:rPr>
                        <a:t>年</a:t>
                      </a:r>
                      <a:r>
                        <a:rPr lang="en-US" altLang="ja-JP" sz="1400" b="0" i="0" u="none" strike="noStrike" dirty="0">
                          <a:solidFill>
                            <a:schemeClr val="tx1"/>
                          </a:solidFill>
                          <a:effectLst/>
                          <a:latin typeface="Meiryo UI" pitchFamily="50" charset="-128"/>
                          <a:ea typeface="Meiryo UI" pitchFamily="50" charset="-128"/>
                        </a:rPr>
                        <a:t>)</a:t>
                      </a:r>
                      <a:endParaRPr lang="ja-JP" altLang="en-US" sz="1400" b="0" i="0" u="none" strike="noStrike" dirty="0">
                        <a:solidFill>
                          <a:schemeClr val="tx1"/>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14"/>
                  </a:ext>
                </a:extLst>
              </a:tr>
              <a:tr h="304800">
                <a:tc>
                  <a:txBody>
                    <a:bodyPr/>
                    <a:lstStyle/>
                    <a:p>
                      <a:pPr algn="l" rtl="0" fontAlgn="ctr"/>
                      <a:r>
                        <a:rPr lang="zh-TW" altLang="en-US" sz="1600" b="1" u="none" strike="noStrike" dirty="0">
                          <a:solidFill>
                            <a:schemeClr val="tx1"/>
                          </a:solidFill>
                          <a:effectLst/>
                          <a:latin typeface="Meiryo UI" pitchFamily="50" charset="-128"/>
                          <a:ea typeface="Meiryo UI" pitchFamily="50" charset="-128"/>
                        </a:rPr>
                        <a:t>主要輸出品目　</a:t>
                      </a:r>
                      <a:endParaRPr lang="zh-TW" altLang="en-US" sz="1600" b="1" i="0" u="none" strike="noStrike" dirty="0">
                        <a:solidFill>
                          <a:schemeClr val="tx1"/>
                        </a:solidFill>
                        <a:effectLst/>
                        <a:latin typeface="Meiryo UI" pitchFamily="50" charset="-128"/>
                        <a:ea typeface="Meiryo UI" pitchFamily="50" charset="-128"/>
                      </a:endParaRPr>
                    </a:p>
                  </a:txBody>
                  <a:tcPr marL="9525" marR="9525" marT="9525" marB="0" anchor="ctr">
                    <a:noFill/>
                  </a:tcPr>
                </a:tc>
                <a:tc>
                  <a:txBody>
                    <a:bodyPr/>
                    <a:lstStyle/>
                    <a:p>
                      <a:pPr algn="l" fontAlgn="ctr"/>
                      <a:r>
                        <a:rPr lang="ja-JP" altLang="en-US" sz="1600" b="1" i="0" u="none" strike="noStrike" dirty="0">
                          <a:solidFill>
                            <a:schemeClr val="tx1"/>
                          </a:solidFill>
                          <a:effectLst/>
                          <a:latin typeface="Meiryo UI" pitchFamily="50" charset="-128"/>
                          <a:ea typeface="Meiryo UI" pitchFamily="50" charset="-128"/>
                        </a:rPr>
                        <a:t>鉱物燃料・油，脂肪・油・蝋，車両・部品</a:t>
                      </a:r>
                    </a:p>
                  </a:txBody>
                  <a:tcPr marL="9525" marR="9525" marT="9525" marB="0" anchor="ctr">
                    <a:noFill/>
                  </a:tcPr>
                </a:tc>
                <a:extLst>
                  <a:ext uri="{0D108BD9-81ED-4DB2-BD59-A6C34878D82A}">
                    <a16:rowId xmlns:a16="http://schemas.microsoft.com/office/drawing/2014/main" val="10015"/>
                  </a:ext>
                </a:extLst>
              </a:tr>
              <a:tr h="247650">
                <a:tc>
                  <a:txBody>
                    <a:bodyPr/>
                    <a:lstStyle/>
                    <a:p>
                      <a:pPr algn="l" fontAlgn="ctr"/>
                      <a:r>
                        <a:rPr lang="zh-TW" altLang="en-US" sz="1400" u="none" strike="noStrike" dirty="0">
                          <a:solidFill>
                            <a:schemeClr val="tx1"/>
                          </a:solidFill>
                          <a:effectLst/>
                          <a:latin typeface="Meiryo UI" pitchFamily="50" charset="-128"/>
                          <a:ea typeface="Meiryo UI" pitchFamily="50" charset="-128"/>
                        </a:rPr>
                        <a:t>主要輸入品目　</a:t>
                      </a:r>
                      <a:endParaRPr lang="zh-TW" altLang="en-US" sz="1400" b="0" i="0" u="none" strike="noStrike" dirty="0">
                        <a:solidFill>
                          <a:schemeClr val="tx1"/>
                        </a:solidFill>
                        <a:effectLst/>
                        <a:latin typeface="Meiryo UI" pitchFamily="50" charset="-128"/>
                        <a:ea typeface="Meiryo UI" pitchFamily="50" charset="-128"/>
                      </a:endParaRPr>
                    </a:p>
                  </a:txBody>
                  <a:tcPr marL="9525" marR="9525" marT="9525" marB="0" anchor="ctr">
                    <a:noFill/>
                  </a:tcPr>
                </a:tc>
                <a:tc>
                  <a:txBody>
                    <a:bodyPr/>
                    <a:lstStyle/>
                    <a:p>
                      <a:pPr algn="l" fontAlgn="ctr"/>
                      <a:r>
                        <a:rPr lang="ja-JP" altLang="en-US" sz="1400" b="0" i="0" u="none" strike="noStrike" dirty="0">
                          <a:solidFill>
                            <a:schemeClr val="tx1"/>
                          </a:solidFill>
                          <a:effectLst/>
                          <a:latin typeface="Meiryo UI" pitchFamily="50" charset="-128"/>
                          <a:ea typeface="Meiryo UI" pitchFamily="50" charset="-128"/>
                        </a:rPr>
                        <a:t>鉄鋼，プラスチック・同製品，車両・部品</a:t>
                      </a:r>
                      <a:endParaRPr lang="zh-TW" altLang="en-US" sz="1400" b="0" i="0" u="none" strike="noStrike" dirty="0">
                        <a:solidFill>
                          <a:schemeClr val="tx1"/>
                        </a:solidFill>
                        <a:effectLst/>
                        <a:latin typeface="Meiryo UI" pitchFamily="50" charset="-128"/>
                        <a:ea typeface="Meiryo UI" pitchFamily="50" charset="-128"/>
                      </a:endParaRPr>
                    </a:p>
                  </a:txBody>
                  <a:tcPr marL="9525" marR="9525" marT="9525" marB="0" anchor="ctr">
                    <a:noFill/>
                  </a:tcPr>
                </a:tc>
                <a:extLst>
                  <a:ext uri="{0D108BD9-81ED-4DB2-BD59-A6C34878D82A}">
                    <a16:rowId xmlns:a16="http://schemas.microsoft.com/office/drawing/2014/main" val="10016"/>
                  </a:ext>
                </a:extLst>
              </a:tr>
            </a:tbl>
          </a:graphicData>
        </a:graphic>
      </p:graphicFrame>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4514" y="355464"/>
            <a:ext cx="2081825" cy="156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14"/>
          <p:cNvSpPr txBox="1">
            <a:spLocks noChangeArrowheads="1"/>
          </p:cNvSpPr>
          <p:nvPr/>
        </p:nvSpPr>
        <p:spPr bwMode="auto">
          <a:xfrm>
            <a:off x="286784" y="5445224"/>
            <a:ext cx="8568952"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r>
              <a:rPr lang="en-US" altLang="ja-JP" sz="1200" dirty="0">
                <a:latin typeface="Meiryo UI" pitchFamily="50" charset="-128"/>
                <a:ea typeface="Meiryo UI" pitchFamily="50" charset="-128"/>
              </a:rPr>
              <a:t>2019</a:t>
            </a:r>
            <a:r>
              <a:rPr lang="ja-JP" altLang="en-US" sz="1200" dirty="0">
                <a:latin typeface="Meiryo UI" pitchFamily="50" charset="-128"/>
                <a:ea typeface="Meiryo UI" pitchFamily="50" charset="-128"/>
              </a:rPr>
              <a:t>年</a:t>
            </a:r>
            <a:r>
              <a:rPr lang="en-US" altLang="ja-JP" sz="1200" dirty="0">
                <a:latin typeface="Meiryo UI" pitchFamily="50" charset="-128"/>
                <a:ea typeface="Meiryo UI" pitchFamily="50" charset="-128"/>
              </a:rPr>
              <a:t>4</a:t>
            </a:r>
            <a:r>
              <a:rPr lang="ja-JP" altLang="en-US" sz="1200" dirty="0">
                <a:latin typeface="Meiryo UI" pitchFamily="50" charset="-128"/>
                <a:ea typeface="Meiryo UI" pitchFamily="50" charset="-128"/>
              </a:rPr>
              <a:t>月に正副大統領選挙・総選挙が実施され、ジョコ・ウィドド大統領が再選された。経済・社会政策を最優先課題とし、鉄道、港湾、電力・エネルギー等のインフラ整備及び社会保障の充実を目標に掲げている。</a:t>
            </a:r>
            <a:r>
              <a:rPr lang="en-US" altLang="ja-JP" sz="1200" dirty="0">
                <a:latin typeface="Meiryo UI" pitchFamily="50" charset="-128"/>
                <a:ea typeface="Meiryo UI" pitchFamily="50" charset="-128"/>
              </a:rPr>
              <a:t>2005</a:t>
            </a:r>
            <a:r>
              <a:rPr lang="ja-JP" altLang="en-US" sz="1200" dirty="0">
                <a:latin typeface="Meiryo UI" pitchFamily="50" charset="-128"/>
                <a:ea typeface="Meiryo UI" pitchFamily="50" charset="-128"/>
              </a:rPr>
              <a:t>年以降の経済成長率は、世界金融・経済危機の影響を受けた</a:t>
            </a:r>
            <a:r>
              <a:rPr lang="en-US" altLang="ja-JP" sz="1200" dirty="0">
                <a:latin typeface="Meiryo UI" pitchFamily="50" charset="-128"/>
                <a:ea typeface="Meiryo UI" pitchFamily="50" charset="-128"/>
              </a:rPr>
              <a:t>2009</a:t>
            </a:r>
            <a:r>
              <a:rPr lang="ja-JP" altLang="en-US" sz="1200" dirty="0">
                <a:latin typeface="Meiryo UI" pitchFamily="50" charset="-128"/>
                <a:ea typeface="Meiryo UI" pitchFamily="50" charset="-128"/>
              </a:rPr>
              <a:t>年を除き、</a:t>
            </a:r>
            <a:r>
              <a:rPr lang="en-US" altLang="ja-JP" sz="1200" dirty="0">
                <a:latin typeface="Meiryo UI" pitchFamily="50" charset="-128"/>
                <a:ea typeface="Meiryo UI" pitchFamily="50" charset="-128"/>
              </a:rPr>
              <a:t>5</a:t>
            </a:r>
            <a:r>
              <a:rPr lang="ja-JP" altLang="en-US" sz="1200" dirty="0">
                <a:latin typeface="Meiryo UI" pitchFamily="50" charset="-128"/>
                <a:ea typeface="Meiryo UI" pitchFamily="50" charset="-128"/>
              </a:rPr>
              <a:t>％後半～</a:t>
            </a:r>
            <a:r>
              <a:rPr lang="en-US" altLang="ja-JP" sz="1200" dirty="0">
                <a:latin typeface="Meiryo UI" pitchFamily="50" charset="-128"/>
                <a:ea typeface="Meiryo UI" pitchFamily="50" charset="-128"/>
              </a:rPr>
              <a:t>6</a:t>
            </a:r>
            <a:r>
              <a:rPr lang="ja-JP" altLang="en-US" sz="1200" dirty="0">
                <a:latin typeface="Meiryo UI" pitchFamily="50" charset="-128"/>
                <a:ea typeface="Meiryo UI" pitchFamily="50" charset="-128"/>
              </a:rPr>
              <a:t>％台という比較的高い成長率を達成。</a:t>
            </a:r>
            <a:r>
              <a:rPr lang="en-US" altLang="ja-JP" sz="1200" dirty="0">
                <a:latin typeface="Meiryo UI" pitchFamily="50" charset="-128"/>
                <a:ea typeface="Meiryo UI" pitchFamily="50" charset="-128"/>
              </a:rPr>
              <a:t>2010</a:t>
            </a:r>
            <a:r>
              <a:rPr lang="ja-JP" altLang="en-US" sz="1200" dirty="0">
                <a:latin typeface="Meiryo UI" pitchFamily="50" charset="-128"/>
                <a:ea typeface="Meiryo UI" pitchFamily="50" charset="-128"/>
              </a:rPr>
              <a:t>年には一人当たり名目</a:t>
            </a:r>
            <a:r>
              <a:rPr lang="en-US" altLang="ja-JP" sz="1200" dirty="0">
                <a:latin typeface="Meiryo UI" pitchFamily="50" charset="-128"/>
                <a:ea typeface="Meiryo UI" pitchFamily="50" charset="-128"/>
              </a:rPr>
              <a:t>GDP</a:t>
            </a:r>
            <a:r>
              <a:rPr lang="ja-JP" altLang="en-US" sz="1200" dirty="0">
                <a:latin typeface="Meiryo UI" pitchFamily="50" charset="-128"/>
                <a:ea typeface="Meiryo UI" pitchFamily="50" charset="-128"/>
              </a:rPr>
              <a:t>が</a:t>
            </a:r>
            <a:r>
              <a:rPr lang="en-US" altLang="ja-JP" sz="1200" dirty="0">
                <a:latin typeface="Meiryo UI" pitchFamily="50" charset="-128"/>
                <a:ea typeface="Meiryo UI" pitchFamily="50" charset="-128"/>
              </a:rPr>
              <a:t>3,000</a:t>
            </a:r>
            <a:r>
              <a:rPr lang="ja-JP" altLang="en-US" sz="1200" dirty="0">
                <a:latin typeface="Meiryo UI" pitchFamily="50" charset="-128"/>
                <a:ea typeface="Meiryo UI" pitchFamily="50" charset="-128"/>
              </a:rPr>
              <a:t>ドルを突破した。ただし、経常収支の赤字化や通貨安もあり、輸出促進による収支改善が課題。</a:t>
            </a:r>
            <a:endParaRPr lang="en-US" altLang="ja-JP" sz="1200" dirty="0">
              <a:latin typeface="Meiryo UI" pitchFamily="50" charset="-128"/>
              <a:ea typeface="Meiryo UI" pitchFamily="50" charset="-128"/>
            </a:endParaRPr>
          </a:p>
          <a:p>
            <a:endParaRPr lang="en-US" altLang="ja-JP" sz="1200" dirty="0">
              <a:latin typeface="Meiryo UI" pitchFamily="50" charset="-128"/>
              <a:ea typeface="Meiryo UI" pitchFamily="50" charset="-128"/>
            </a:endParaRPr>
          </a:p>
          <a:p>
            <a:r>
              <a:rPr lang="ja-JP" altLang="en-US" sz="800" dirty="0">
                <a:solidFill>
                  <a:prstClr val="black"/>
                </a:solidFill>
                <a:latin typeface="Meiryo UI" pitchFamily="50" charset="-128"/>
                <a:ea typeface="Meiryo UI" pitchFamily="50" charset="-128"/>
              </a:rPr>
              <a:t>引用</a:t>
            </a:r>
            <a:r>
              <a:rPr lang="en-US" altLang="ja-JP" sz="800" dirty="0">
                <a:solidFill>
                  <a:prstClr val="black"/>
                </a:solidFill>
                <a:latin typeface="Meiryo UI" pitchFamily="50" charset="-128"/>
                <a:ea typeface="Meiryo UI" pitchFamily="50" charset="-128"/>
              </a:rPr>
              <a:t>:</a:t>
            </a:r>
            <a:r>
              <a:rPr lang="ja-JP" altLang="en-US" sz="800" dirty="0">
                <a:solidFill>
                  <a:prstClr val="black"/>
                </a:solidFill>
                <a:latin typeface="Meiryo UI" pitchFamily="50" charset="-128"/>
                <a:ea typeface="Meiryo UI" pitchFamily="50" charset="-128"/>
              </a:rPr>
              <a:t>　　</a:t>
            </a:r>
            <a:r>
              <a:rPr lang="en-US" altLang="ja-JP" sz="800" dirty="0">
                <a:solidFill>
                  <a:prstClr val="black"/>
                </a:solidFill>
                <a:latin typeface="Meiryo UI" pitchFamily="50" charset="-128"/>
                <a:ea typeface="Meiryo UI" pitchFamily="50" charset="-128"/>
              </a:rPr>
              <a:t>https://www.mofa.go.jp/mofaj/area/indonesia/</a:t>
            </a:r>
          </a:p>
          <a:p>
            <a:r>
              <a:rPr lang="en-US" altLang="ja-JP" sz="800" dirty="0">
                <a:latin typeface="Meiryo UI" pitchFamily="50" charset="-128"/>
                <a:ea typeface="Meiryo UI" pitchFamily="50" charset="-128"/>
              </a:rPr>
              <a:t>https://www.jetro.go.jp/world/asia/idn/basic_01.html</a:t>
            </a:r>
            <a:endParaRPr lang="ja-JP" altLang="en-US" sz="800" dirty="0">
              <a:solidFill>
                <a:prstClr val="black"/>
              </a:solidFill>
              <a:latin typeface="Meiryo UI" pitchFamily="50" charset="-128"/>
              <a:ea typeface="Meiryo UI" pitchFamily="50" charset="-128"/>
            </a:endParaRPr>
          </a:p>
        </p:txBody>
      </p:sp>
      <p:sp>
        <p:nvSpPr>
          <p:cNvPr id="11" name="Text Box 35"/>
          <p:cNvSpPr txBox="1">
            <a:spLocks noChangeArrowheads="1"/>
          </p:cNvSpPr>
          <p:nvPr/>
        </p:nvSpPr>
        <p:spPr bwMode="auto">
          <a:xfrm>
            <a:off x="-7938" y="0"/>
            <a:ext cx="9144001" cy="276225"/>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r" eaLnBrk="1" hangingPunct="1">
              <a:spcBef>
                <a:spcPct val="50000"/>
              </a:spcBef>
            </a:pPr>
            <a:r>
              <a:rPr lang="en-US" altLang="ja-JP" sz="1200">
                <a:solidFill>
                  <a:schemeClr val="bg1"/>
                </a:solidFill>
                <a:latin typeface="Tahoma" pitchFamily="34" charset="0"/>
                <a:ea typeface="PMingLiU" pitchFamily="18" charset="-120"/>
                <a:cs typeface="Arial" charset="0"/>
              </a:rPr>
              <a:t>ASEAN JAPAN CONSULTING </a:t>
            </a:r>
          </a:p>
        </p:txBody>
      </p:sp>
      <p:sp>
        <p:nvSpPr>
          <p:cNvPr id="13" name="Text Box 21"/>
          <p:cNvSpPr txBox="1">
            <a:spLocks noChangeArrowheads="1"/>
          </p:cNvSpPr>
          <p:nvPr/>
        </p:nvSpPr>
        <p:spPr bwMode="auto">
          <a:xfrm>
            <a:off x="4495800" y="6581775"/>
            <a:ext cx="4648200" cy="276225"/>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r" eaLnBrk="1" hangingPunct="1">
              <a:spcBef>
                <a:spcPct val="50000"/>
              </a:spcBef>
            </a:pPr>
            <a:r>
              <a:rPr lang="en-US" altLang="ja-JP" sz="1200">
                <a:solidFill>
                  <a:schemeClr val="bg1"/>
                </a:solidFill>
                <a:latin typeface="Tahoma" pitchFamily="34" charset="0"/>
                <a:ea typeface="PMingLiU" pitchFamily="18" charset="-120"/>
              </a:rPr>
              <a:t>©www.asean-j.net</a:t>
            </a:r>
          </a:p>
        </p:txBody>
      </p:sp>
    </p:spTree>
    <p:extLst>
      <p:ext uri="{BB962C8B-B14F-4D97-AF65-F5344CB8AC3E}">
        <p14:creationId xmlns:p14="http://schemas.microsoft.com/office/powerpoint/2010/main" val="317850418"/>
      </p:ext>
    </p:extLst>
  </p:cSld>
  <p:clrMapOvr>
    <a:masterClrMapping/>
  </p:clrMapOvr>
  <p:transition>
    <p:strips dir="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3558428428"/>
              </p:ext>
            </p:extLst>
          </p:nvPr>
        </p:nvGraphicFramePr>
        <p:xfrm>
          <a:off x="418002" y="764705"/>
          <a:ext cx="8417908" cy="5760640"/>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44937">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Artha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Karya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Utama</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http://en.arthakaryautama.web.indotrading.com/</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80827">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sv-SE" altLang="ja-JP" sz="1200" dirty="0">
                          <a:latin typeface="Meiryo UI" panose="020B0604030504040204" pitchFamily="34" charset="-128"/>
                          <a:ea typeface="Meiryo UI" panose="020B0604030504040204" pitchFamily="34" charset="-128"/>
                          <a:cs typeface="Meiryo UI" panose="020B0604030504040204" pitchFamily="50" charset="-128"/>
                        </a:rPr>
                        <a:t>Jababeka Industrial Estate Tahap I Jl. Jababeka XII B Blok W25 Bekasi​,  </a:t>
                      </a:r>
                    </a:p>
                    <a:p>
                      <a:r>
                        <a:rPr kumimoji="1" lang="sv-SE" altLang="ja-JP" sz="1200" dirty="0">
                          <a:latin typeface="Meiryo UI" panose="020B0604030504040204" pitchFamily="34" charset="-128"/>
                          <a:ea typeface="Meiryo UI" panose="020B0604030504040204" pitchFamily="34" charset="-128"/>
                          <a:cs typeface="Meiryo UI" panose="020B0604030504040204" pitchFamily="50" charset="-128"/>
                        </a:rPr>
                        <a:t>West Java , 17530 Indonesia</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84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+62-2189840117</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endParaRPr lang="en-US" altLang="ja-JP" sz="12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8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2009</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376</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https://bit.ly/3w9E75Y</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83728">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Tjendikiawan</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Aluwi</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706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約　</a:t>
                      </a:r>
                      <a:r>
                        <a:rPr lang="en-US" altLang="ja-JP" sz="1200" b="0" dirty="0">
                          <a:solidFill>
                            <a:schemeClr val="tx1"/>
                          </a:solidFill>
                          <a:latin typeface="Meiryo UI" pitchFamily="50" charset="-128"/>
                          <a:ea typeface="Meiryo UI" pitchFamily="50" charset="-128"/>
                          <a:cs typeface="Meiryo UI" pitchFamily="50" charset="-128"/>
                        </a:rPr>
                        <a:t>1,046,940,450,000IDR</a:t>
                      </a:r>
                      <a:r>
                        <a:rPr lang="ja-JP" altLang="en-US" sz="1200" b="0" dirty="0">
                          <a:solidFill>
                            <a:schemeClr val="tx1"/>
                          </a:solidFill>
                          <a:latin typeface="Meiryo UI" pitchFamily="50" charset="-128"/>
                          <a:ea typeface="Meiryo UI" pitchFamily="50" charset="-128"/>
                          <a:cs typeface="Meiryo UI" pitchFamily="50" charset="-128"/>
                        </a:rPr>
                        <a:t>　　</a:t>
                      </a:r>
                      <a:r>
                        <a:rPr lang="en-US" altLang="ja-JP" sz="1200" b="0" dirty="0">
                          <a:solidFill>
                            <a:schemeClr val="tx1"/>
                          </a:solidFill>
                          <a:latin typeface="Meiryo UI" pitchFamily="50" charset="-128"/>
                          <a:ea typeface="Meiryo UI" pitchFamily="50" charset="-128"/>
                          <a:cs typeface="Meiryo UI" pitchFamily="50" charset="-128"/>
                        </a:rPr>
                        <a:t>1</a:t>
                      </a:r>
                      <a:r>
                        <a:rPr lang="ja-JP" altLang="en-US" sz="1200" b="0" dirty="0">
                          <a:solidFill>
                            <a:schemeClr val="tx1"/>
                          </a:solidFill>
                          <a:latin typeface="Meiryo UI" pitchFamily="50" charset="-128"/>
                          <a:ea typeface="Meiryo UI" pitchFamily="50" charset="-128"/>
                          <a:cs typeface="Meiryo UI" pitchFamily="50" charset="-128"/>
                        </a:rPr>
                        <a:t>兆</a:t>
                      </a:r>
                      <a:r>
                        <a:rPr lang="en-US" altLang="ja-JP" sz="1200" b="0" dirty="0">
                          <a:solidFill>
                            <a:schemeClr val="tx1"/>
                          </a:solidFill>
                          <a:latin typeface="Meiryo UI" pitchFamily="50" charset="-128"/>
                          <a:ea typeface="Meiryo UI" pitchFamily="50" charset="-128"/>
                          <a:cs typeface="Meiryo UI" pitchFamily="50" charset="-128"/>
                        </a:rPr>
                        <a:t>0469</a:t>
                      </a:r>
                      <a:r>
                        <a:rPr lang="ja-JP" altLang="en-US" sz="1200" b="0" dirty="0">
                          <a:solidFill>
                            <a:schemeClr val="tx1"/>
                          </a:solidFill>
                          <a:latin typeface="Meiryo UI" pitchFamily="50" charset="-128"/>
                          <a:ea typeface="Meiryo UI" pitchFamily="50" charset="-128"/>
                          <a:cs typeface="Meiryo UI" pitchFamily="50" charset="-128"/>
                        </a:rPr>
                        <a:t>億</a:t>
                      </a:r>
                      <a:r>
                        <a:rPr lang="en-US" altLang="ja-JP" sz="1200" b="0" dirty="0">
                          <a:solidFill>
                            <a:schemeClr val="tx1"/>
                          </a:solidFill>
                          <a:latin typeface="Meiryo UI" pitchFamily="50" charset="-128"/>
                          <a:ea typeface="Meiryo UI" pitchFamily="50" charset="-128"/>
                          <a:cs typeface="Meiryo UI" pitchFamily="50" charset="-128"/>
                        </a:rPr>
                        <a:t>4045</a:t>
                      </a:r>
                      <a:r>
                        <a:rPr lang="ja-JP" altLang="en-US" sz="1200" b="0" dirty="0">
                          <a:solidFill>
                            <a:schemeClr val="tx1"/>
                          </a:solidFill>
                          <a:latin typeface="Meiryo UI" pitchFamily="50" charset="-128"/>
                          <a:ea typeface="Meiryo UI" pitchFamily="50" charset="-128"/>
                          <a:cs typeface="Meiryo UI" pitchFamily="50" charset="-128"/>
                        </a:rPr>
                        <a:t>万ルピア　　</a:t>
                      </a:r>
                      <a:r>
                        <a:rPr lang="en-US" altLang="ja-JP" sz="1200" b="1" dirty="0">
                          <a:solidFill>
                            <a:schemeClr val="tx1"/>
                          </a:solidFill>
                          <a:latin typeface="Meiryo UI" pitchFamily="50" charset="-128"/>
                          <a:ea typeface="Meiryo UI" pitchFamily="50" charset="-128"/>
                          <a:cs typeface="Meiryo UI" pitchFamily="50" charset="-128"/>
                        </a:rPr>
                        <a:t>7300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1200" b="1"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b="0" dirty="0">
                          <a:solidFill>
                            <a:schemeClr val="tx1"/>
                          </a:solidFill>
                          <a:latin typeface="Meiryo UI" pitchFamily="50" charset="-128"/>
                          <a:ea typeface="Meiryo UI" pitchFamily="50" charset="-128"/>
                          <a:cs typeface="Meiryo UI" pitchFamily="50" charset="-128"/>
                        </a:rPr>
                        <a:t>引用</a:t>
                      </a:r>
                      <a:r>
                        <a:rPr lang="en-US" altLang="ja-JP" sz="800" b="0" dirty="0">
                          <a:solidFill>
                            <a:schemeClr val="tx1"/>
                          </a:solidFill>
                          <a:latin typeface="Meiryo UI" pitchFamily="50" charset="-128"/>
                          <a:ea typeface="Meiryo UI" pitchFamily="50" charset="-128"/>
                          <a:cs typeface="Meiryo UI" pitchFamily="50" charset="-128"/>
                        </a:rPr>
                        <a:t>:https://bit.ly/3w9E75Y</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471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82386">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58624">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p>
                    <a:p>
                      <a:r>
                        <a:rPr kumimoji="0" lang="en-US" altLang="ja-JP" sz="1100" dirty="0">
                          <a:latin typeface="Meiryo UI" panose="020B0604030504040204" pitchFamily="34" charset="-128"/>
                          <a:ea typeface="Meiryo UI" panose="020B0604030504040204" pitchFamily="34" charset="-128"/>
                          <a:cs typeface="Meiryo UI" panose="020B0604030504040204" pitchFamily="50" charset="-128"/>
                        </a:rPr>
                        <a:t>2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Tomato Ketchup</a:t>
                      </a:r>
                    </a:p>
                    <a:p>
                      <a:r>
                        <a:rPr kumimoji="0" lang="en-US" altLang="ja-JP" sz="1100" dirty="0">
                          <a:latin typeface="Meiryo UI" panose="020B0604030504040204" pitchFamily="34" charset="-128"/>
                          <a:ea typeface="Meiryo UI" panose="020B0604030504040204" pitchFamily="34" charset="-128"/>
                          <a:cs typeface="Meiryo UI" panose="020B0604030504040204" pitchFamily="50" charset="-128"/>
                        </a:rPr>
                        <a:t>3 Soy Sauce</a:t>
                      </a: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44939">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アルタ・カリヤ・ウタマ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Artha</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Karya</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Utama </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チリソース</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サンバル、トマトケチャップ、ソイソース、その他のソースを製造する食品工場である。同社の工場では、近代的な技術を用いて製品を製造している。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4" name="Picture 3">
            <a:extLst>
              <a:ext uri="{FF2B5EF4-FFF2-40B4-BE49-F238E27FC236}">
                <a16:creationId xmlns:a16="http://schemas.microsoft.com/office/drawing/2014/main" id="{EC28C16D-773C-4902-8A01-3CC91C444B4A}"/>
              </a:ext>
            </a:extLst>
          </p:cNvPr>
          <p:cNvPicPr>
            <a:picLocks noChangeAspect="1"/>
          </p:cNvPicPr>
          <p:nvPr/>
        </p:nvPicPr>
        <p:blipFill rotWithShape="1">
          <a:blip r:embed="rId3"/>
          <a:srcRect l="44488" t="30400" r="46062" b="41600"/>
          <a:stretch/>
        </p:blipFill>
        <p:spPr>
          <a:xfrm>
            <a:off x="2739820" y="4797152"/>
            <a:ext cx="675337" cy="825412"/>
          </a:xfrm>
          <a:prstGeom prst="rect">
            <a:avLst/>
          </a:prstGeom>
        </p:spPr>
      </p:pic>
      <p:pic>
        <p:nvPicPr>
          <p:cNvPr id="6" name="Picture 5">
            <a:extLst>
              <a:ext uri="{FF2B5EF4-FFF2-40B4-BE49-F238E27FC236}">
                <a16:creationId xmlns:a16="http://schemas.microsoft.com/office/drawing/2014/main" id="{699785E6-35C3-4EF7-B3B1-F24BA09FEB73}"/>
              </a:ext>
            </a:extLst>
          </p:cNvPr>
          <p:cNvPicPr>
            <a:picLocks noChangeAspect="1"/>
          </p:cNvPicPr>
          <p:nvPr/>
        </p:nvPicPr>
        <p:blipFill rotWithShape="1">
          <a:blip r:embed="rId3"/>
          <a:srcRect l="61025" t="30400" r="27950" b="41600"/>
          <a:stretch/>
        </p:blipFill>
        <p:spPr>
          <a:xfrm>
            <a:off x="3635896" y="4797152"/>
            <a:ext cx="792088" cy="825412"/>
          </a:xfrm>
          <a:prstGeom prst="rect">
            <a:avLst/>
          </a:prstGeom>
        </p:spPr>
      </p:pic>
      <p:pic>
        <p:nvPicPr>
          <p:cNvPr id="14340" name="Picture 4" descr="Terjual SUPPLIER SAMBAL,TOMAT,KECAP AKUFOOD , TERMURA &amp;amp; TERPERCAYA  Se-INDONESIA!! | KASKUS">
            <a:extLst>
              <a:ext uri="{FF2B5EF4-FFF2-40B4-BE49-F238E27FC236}">
                <a16:creationId xmlns:a16="http://schemas.microsoft.com/office/drawing/2014/main" id="{EFE206FE-F39A-4BF0-851B-909D5BDA01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201" t="2751" r="12201" b="16351"/>
          <a:stretch/>
        </p:blipFill>
        <p:spPr bwMode="auto">
          <a:xfrm>
            <a:off x="7956376" y="819901"/>
            <a:ext cx="820102" cy="638243"/>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2D34FB12-F54A-4B53-AFDB-DB9853451DEA}"/>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10CA4C8B-1B62-473D-B3B2-5D149721A86B}"/>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926DF9DE-EAE5-4959-A166-30919141D7BF}"/>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E78AFE47-F937-4374-A0B2-94BF4A01CEBF}"/>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748632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206342265"/>
              </p:ext>
            </p:extLst>
          </p:nvPr>
        </p:nvGraphicFramePr>
        <p:xfrm>
          <a:off x="418002" y="764704"/>
          <a:ext cx="8417908" cy="5688629"/>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Bahtera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Wiraniaga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Internusa</a:t>
                      </a:r>
                      <a:endParaRPr lang="th-TH" altLang="ja-JP" sz="1600" b="1" dirty="0">
                        <a:latin typeface="Meiryo UI" panose="020B0604030504040204" pitchFamily="34" charset="-128"/>
                        <a:ea typeface="Meiryo UI" panose="020B0604030504040204" pitchFamily="34" charset="-128"/>
                        <a:cs typeface="Meiryo UI" panose="020B0604030504040204" pitchFamily="50" charset="-128"/>
                      </a:endParaRP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https://www.daftarperusahaan.com/bisnis/kecap-tin-tin</a:t>
                      </a:r>
                      <a:r>
                        <a:rPr lang="en-US" sz="1200" b="0" dirty="0">
                          <a:latin typeface="Meiryo UI" panose="020B0604030504040204" pitchFamily="34" charset="-128"/>
                          <a:ea typeface="Meiryo UI" panose="020B0604030504040204" pitchFamily="34" charset="-128"/>
                          <a:cs typeface="Meiryo UI" panose="020B0604030504040204" pitchFamily="50" charset="-128"/>
                        </a:rPr>
                        <a:t> https://pronas.co.id/</a:t>
                      </a:r>
                      <a:endParaRPr lang="id-ID" sz="12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3">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Jl. Raya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Jatinegara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Barat No.124, RT.7/RW.1, Bali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Mester</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p>
                    <a:p>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Kecamatan</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Jatinegara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Kota Jakarta Timur, Daerah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Khusus</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Ibukota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Jakarta 13320, </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+62 21 8564437</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info@pronas.co.id</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2000</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 200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https://bit.ly/2YgGKGC</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Alpius</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Warau</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推定　</a:t>
                      </a:r>
                      <a:r>
                        <a:rPr lang="en-US" altLang="ja-JP" sz="1200" b="1" dirty="0">
                          <a:solidFill>
                            <a:schemeClr val="tx1"/>
                          </a:solidFill>
                          <a:latin typeface="Meiryo UI" pitchFamily="50" charset="-128"/>
                          <a:ea typeface="Meiryo UI" pitchFamily="50" charset="-128"/>
                          <a:cs typeface="Meiryo UI" pitchFamily="50" charset="-128"/>
                        </a:rPr>
                        <a:t>1000</a:t>
                      </a:r>
                      <a:r>
                        <a:rPr lang="ja-JP" altLang="en-US" sz="1200" b="1" dirty="0">
                          <a:solidFill>
                            <a:schemeClr val="tx1"/>
                          </a:solidFill>
                          <a:latin typeface="Meiryo UI" pitchFamily="50" charset="-128"/>
                          <a:ea typeface="Meiryo UI" pitchFamily="50" charset="-128"/>
                          <a:cs typeface="Meiryo UI" pitchFamily="50" charset="-128"/>
                        </a:rPr>
                        <a:t>億～</a:t>
                      </a:r>
                      <a:r>
                        <a:rPr lang="en-US" altLang="ja-JP" sz="1200" b="1" dirty="0">
                          <a:solidFill>
                            <a:schemeClr val="tx1"/>
                          </a:solidFill>
                          <a:latin typeface="Meiryo UI" pitchFamily="50" charset="-128"/>
                          <a:ea typeface="Meiryo UI" pitchFamily="50" charset="-128"/>
                          <a:cs typeface="Meiryo UI" pitchFamily="50" charset="-128"/>
                        </a:rPr>
                        <a:t>5000</a:t>
                      </a:r>
                      <a:r>
                        <a:rPr lang="ja-JP" altLang="en-US" sz="1200" b="1" dirty="0">
                          <a:solidFill>
                            <a:schemeClr val="tx1"/>
                          </a:solidFill>
                          <a:latin typeface="Meiryo UI" pitchFamily="50" charset="-128"/>
                          <a:ea typeface="Meiryo UI" pitchFamily="50" charset="-128"/>
                          <a:cs typeface="Meiryo UI" pitchFamily="50" charset="-128"/>
                        </a:rPr>
                        <a:t>億ルピア　</a:t>
                      </a:r>
                      <a:r>
                        <a:rPr lang="en-US" altLang="ja-JP" sz="1200" b="1" dirty="0">
                          <a:solidFill>
                            <a:schemeClr val="tx1"/>
                          </a:solidFill>
                          <a:latin typeface="Meiryo UI" pitchFamily="50" charset="-128"/>
                          <a:ea typeface="Meiryo UI" pitchFamily="50" charset="-128"/>
                          <a:cs typeface="Meiryo UI" pitchFamily="50" charset="-128"/>
                        </a:rPr>
                        <a:t>600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3500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a:solidFill>
                            <a:schemeClr val="tx1"/>
                          </a:solidFill>
                          <a:latin typeface="Meiryo UI" pitchFamily="50" charset="-128"/>
                          <a:ea typeface="Meiryo UI" pitchFamily="50" charset="-128"/>
                          <a:cs typeface="Meiryo UI" pitchFamily="50" charset="-128"/>
                        </a:rPr>
                        <a:t>ドル　</a:t>
                      </a:r>
                      <a:endParaRPr lang="en-US" altLang="ja-JP" sz="1200" b="1"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b="0" dirty="0">
                          <a:solidFill>
                            <a:schemeClr val="tx1"/>
                          </a:solidFill>
                          <a:latin typeface="Meiryo UI" pitchFamily="50" charset="-128"/>
                          <a:ea typeface="Meiryo UI" pitchFamily="50" charset="-128"/>
                          <a:cs typeface="Meiryo UI" pitchFamily="50" charset="-128"/>
                        </a:rPr>
                        <a:t>引用先：</a:t>
                      </a:r>
                      <a:r>
                        <a:rPr lang="en-US" altLang="ja-JP" sz="800" b="0" dirty="0">
                          <a:solidFill>
                            <a:schemeClr val="tx1"/>
                          </a:solidFill>
                          <a:latin typeface="Meiryo UI" pitchFamily="50" charset="-128"/>
                          <a:ea typeface="Meiryo UI" pitchFamily="50" charset="-128"/>
                          <a:cs typeface="Meiryo UI" pitchFamily="50" charset="-128"/>
                        </a:rPr>
                        <a:t>https://www.idnstore.tw/id/company-profile/bahtera-wiraniaga-internusa-pt-1</a:t>
                      </a:r>
                      <a:r>
                        <a:rPr lang="ja-JP" altLang="en-US" sz="800" b="0" dirty="0">
                          <a:solidFill>
                            <a:schemeClr val="tx1"/>
                          </a:solidFill>
                          <a:latin typeface="Meiryo UI" pitchFamily="50" charset="-128"/>
                          <a:ea typeface="Meiryo UI" pitchFamily="50" charset="-128"/>
                          <a:cs typeface="Meiryo UI" pitchFamily="50" charset="-128"/>
                        </a:rPr>
                        <a:t>　</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80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Ready to Served</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調理済みの加工食品</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Ready to Cook</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調理向けの調味料</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Ready to Eat</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即席食品</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Bolognese Sauce With Beef Meat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err="1">
                          <a:latin typeface="Meiryo UI" panose="020B0604030504040204" pitchFamily="34" charset="-128"/>
                          <a:ea typeface="Meiryo UI" panose="020B0604030504040204" pitchFamily="34" charset="-128"/>
                          <a:cs typeface="Meiryo UI" panose="020B0604030504040204" pitchFamily="50" charset="-128"/>
                        </a:rPr>
                        <a:t>Spaghetty</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 Bolognese Sauce With Chicken Meat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Teriyaki Sauce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Barbeque Sauce</a:t>
                      </a: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バテラ・ウィラニアガ・インターヌーサ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Bahtera</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Wiraniaga</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Internusa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プロナス社の製品を販売するカレンマカン・ディストリビュータの代表的な企業である。インドネシア調味料大手の</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つである。インドネシア国内の缶詰、冷凍食品の製造大手である。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cxnSp>
        <p:nvCxnSpPr>
          <p:cNvPr id="15" name="直線コネクタ 28">
            <a:extLst>
              <a:ext uri="{FF2B5EF4-FFF2-40B4-BE49-F238E27FC236}">
                <a16:creationId xmlns:a16="http://schemas.microsoft.com/office/drawing/2014/main" id="{D38AF6A6-24F5-4922-84E3-306669C91F3B}"/>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561D699F-BA0A-4CB9-B2ED-3F4EF0D4118C}"/>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50DEAF05-CA71-45DD-BE71-52AB05A8DB20}"/>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DE425C4F-C54E-4113-BA8E-5947B6E0B16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5122" name="Picture 2">
            <a:extLst>
              <a:ext uri="{FF2B5EF4-FFF2-40B4-BE49-F238E27FC236}">
                <a16:creationId xmlns:a16="http://schemas.microsoft.com/office/drawing/2014/main" id="{87D38386-EF39-4274-B655-B55E943D0A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6125" y="791280"/>
            <a:ext cx="1628403" cy="70178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Product">
            <a:extLst>
              <a:ext uri="{FF2B5EF4-FFF2-40B4-BE49-F238E27FC236}">
                <a16:creationId xmlns:a16="http://schemas.microsoft.com/office/drawing/2014/main" id="{1F6D695C-7337-4149-ADB0-6F49E1BB6C4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670" t="18144" r="5501" b="12305"/>
          <a:stretch/>
        </p:blipFill>
        <p:spPr bwMode="auto">
          <a:xfrm>
            <a:off x="2684562" y="4725144"/>
            <a:ext cx="1743422" cy="85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476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270720108"/>
              </p:ext>
            </p:extLst>
          </p:nvPr>
        </p:nvGraphicFramePr>
        <p:xfrm>
          <a:off x="418002" y="764704"/>
          <a:ext cx="8417908" cy="5837592"/>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Sukanda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Djaya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(Lee Kum Kee)</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https://id.lkk.com/</a:t>
                      </a:r>
                      <a:r>
                        <a:rPr lang="th-TH" sz="1200" b="0" dirty="0">
                          <a:latin typeface="Meiryo UI" panose="020B0604030504040204" pitchFamily="34" charset="-128"/>
                          <a:ea typeface="Meiryo UI" panose="020B0604030504040204" pitchFamily="34" charset="-128"/>
                          <a:cs typeface="Meiryo UI" panose="020B0604030504040204" pitchFamily="50" charset="-128"/>
                        </a:rPr>
                        <a:t>  </a:t>
                      </a:r>
                      <a:r>
                        <a:rPr lang="en-US" sz="1200" b="0" dirty="0">
                          <a:latin typeface="Meiryo UI" panose="020B0604030504040204" pitchFamily="34" charset="-128"/>
                          <a:ea typeface="Meiryo UI" panose="020B0604030504040204" pitchFamily="34" charset="-128"/>
                          <a:cs typeface="Meiryo UI" panose="020B0604030504040204" pitchFamily="50" charset="-128"/>
                        </a:rPr>
                        <a:t>https://sukandadjaya.com/</a:t>
                      </a:r>
                      <a:endParaRPr lang="id-ID" sz="12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3">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Kawasan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Industri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MM 2100, Jl. Irian No.2,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Danau</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Indah,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Kec</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Cikarang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Bar., Bekasi,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Jawa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Barat 17520, Indonesia</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+62 21 8981246</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https://sukandadjaya.com/principal/</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1974</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 88</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https://bit.ly/3qeP6ud</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Norman Chen</a:t>
                      </a: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約　</a:t>
                      </a:r>
                      <a:r>
                        <a:rPr lang="en-US" altLang="ja-JP" sz="1200" b="0" dirty="0">
                          <a:solidFill>
                            <a:schemeClr val="tx1"/>
                          </a:solidFill>
                          <a:latin typeface="Meiryo UI" pitchFamily="50" charset="-128"/>
                          <a:ea typeface="Meiryo UI" pitchFamily="50" charset="-128"/>
                          <a:cs typeface="Meiryo UI" pitchFamily="50" charset="-128"/>
                        </a:rPr>
                        <a:t>243,728,150,000IDR</a:t>
                      </a:r>
                      <a:r>
                        <a:rPr lang="ja-JP" altLang="en-US" sz="1200" b="0" dirty="0">
                          <a:solidFill>
                            <a:schemeClr val="tx1"/>
                          </a:solidFill>
                          <a:latin typeface="Meiryo UI" pitchFamily="50" charset="-128"/>
                          <a:ea typeface="Meiryo UI" pitchFamily="50" charset="-128"/>
                          <a:cs typeface="Meiryo UI" pitchFamily="50" charset="-128"/>
                        </a:rPr>
                        <a:t>　　</a:t>
                      </a:r>
                      <a:r>
                        <a:rPr lang="en-US" altLang="ja-JP" sz="1200" b="0" dirty="0">
                          <a:solidFill>
                            <a:schemeClr val="tx1"/>
                          </a:solidFill>
                          <a:latin typeface="Meiryo UI" pitchFamily="50" charset="-128"/>
                          <a:ea typeface="Meiryo UI" pitchFamily="50" charset="-128"/>
                          <a:cs typeface="Meiryo UI" pitchFamily="50" charset="-128"/>
                        </a:rPr>
                        <a:t>2437</a:t>
                      </a:r>
                      <a:r>
                        <a:rPr lang="ja-JP" altLang="en-US" sz="1200" b="0" dirty="0">
                          <a:solidFill>
                            <a:schemeClr val="tx1"/>
                          </a:solidFill>
                          <a:latin typeface="Meiryo UI" pitchFamily="50" charset="-128"/>
                          <a:ea typeface="Meiryo UI" pitchFamily="50" charset="-128"/>
                          <a:cs typeface="Meiryo UI" pitchFamily="50" charset="-128"/>
                        </a:rPr>
                        <a:t>億</a:t>
                      </a:r>
                      <a:r>
                        <a:rPr lang="en-US" altLang="ja-JP" sz="1200" b="0" dirty="0">
                          <a:solidFill>
                            <a:schemeClr val="tx1"/>
                          </a:solidFill>
                          <a:latin typeface="Meiryo UI" pitchFamily="50" charset="-128"/>
                          <a:ea typeface="Meiryo UI" pitchFamily="50" charset="-128"/>
                          <a:cs typeface="Meiryo UI" pitchFamily="50" charset="-128"/>
                        </a:rPr>
                        <a:t>2815</a:t>
                      </a:r>
                      <a:r>
                        <a:rPr lang="ja-JP" altLang="en-US" sz="1200" b="0" dirty="0">
                          <a:solidFill>
                            <a:schemeClr val="tx1"/>
                          </a:solidFill>
                          <a:latin typeface="Meiryo UI" pitchFamily="50" charset="-128"/>
                          <a:ea typeface="Meiryo UI" pitchFamily="50" charset="-128"/>
                          <a:cs typeface="Meiryo UI" pitchFamily="50" charset="-128"/>
                        </a:rPr>
                        <a:t>万ルピア　　</a:t>
                      </a:r>
                      <a:r>
                        <a:rPr lang="en-US" altLang="ja-JP" sz="1200" b="1" dirty="0">
                          <a:solidFill>
                            <a:schemeClr val="tx1"/>
                          </a:solidFill>
                          <a:latin typeface="Meiryo UI" pitchFamily="50" charset="-128"/>
                          <a:ea typeface="Meiryo UI" pitchFamily="50" charset="-128"/>
                          <a:cs typeface="Meiryo UI" pitchFamily="50" charset="-128"/>
                        </a:rPr>
                        <a:t>1700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1200" b="1"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b="0" dirty="0">
                          <a:solidFill>
                            <a:schemeClr val="tx1"/>
                          </a:solidFill>
                          <a:latin typeface="Meiryo UI" pitchFamily="50" charset="-128"/>
                          <a:ea typeface="Meiryo UI" pitchFamily="50" charset="-128"/>
                          <a:cs typeface="Meiryo UI" pitchFamily="50" charset="-128"/>
                        </a:rPr>
                        <a:t>引用</a:t>
                      </a:r>
                      <a:r>
                        <a:rPr lang="en-US" altLang="ja-JP" sz="800" b="0" dirty="0">
                          <a:solidFill>
                            <a:schemeClr val="tx1"/>
                          </a:solidFill>
                          <a:latin typeface="Meiryo UI" pitchFamily="50" charset="-128"/>
                          <a:ea typeface="Meiryo UI" pitchFamily="50" charset="-128"/>
                          <a:cs typeface="Meiryo UI" pitchFamily="50" charset="-128"/>
                        </a:rPr>
                        <a:t>:https://bit.ly/3qeP6ud</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80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Oyster Sauce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Convenience Sauce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Cooking and Dipping Sauces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Gourmet Sauce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Menu-oriented Sauce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Soy Sauce</a:t>
                      </a: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スカンダジャヤ</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李錦記</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PT.Sukanda</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Djaya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Lee Kum Kee</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インドネシアの外食産業、小売業、卸売業、</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QSR</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ケータリング、ヘルスケア業界向けに冷蔵食品を販売、マーケティング、流通させている国内大手企業である。製品群には、日本、イタリア、米国、フランス、オーストラリア、ニュージーランド、ノルウェーからの輸入冷蔵・乾燥品に加えて、親会社である</a:t>
                      </a:r>
                      <a:r>
                        <a:rPr kumimoji="1" lang="en-US" altLang="ja-JP" sz="1100" b="0" dirty="0">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0" dirty="0">
                          <a:latin typeface="Meiryo UI" panose="020B0604030504040204" pitchFamily="34" charset="-128"/>
                          <a:ea typeface="Meiryo UI" panose="020B0604030504040204" pitchFamily="34" charset="-128"/>
                          <a:cs typeface="Meiryo UI" panose="020B0604030504040204" pitchFamily="50" charset="-128"/>
                        </a:rPr>
                        <a:t>ダイヤモンドコールドストレージ社が製造しているハウスブランドも含まれている。</a:t>
                      </a:r>
                      <a:endParaRPr kumimoji="1" lang="en-US" altLang="ja-JP" sz="11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cxnSp>
        <p:nvCxnSpPr>
          <p:cNvPr id="15" name="直線コネクタ 28">
            <a:extLst>
              <a:ext uri="{FF2B5EF4-FFF2-40B4-BE49-F238E27FC236}">
                <a16:creationId xmlns:a16="http://schemas.microsoft.com/office/drawing/2014/main" id="{D38AF6A6-24F5-4922-84E3-306669C91F3B}"/>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561D699F-BA0A-4CB9-B2ED-3F4EF0D4118C}"/>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50DEAF05-CA71-45DD-BE71-52AB05A8DB20}"/>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DE425C4F-C54E-4113-BA8E-5947B6E0B16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4098" name="Picture 2" descr="Lee Kum Kee 130th anniversary logo - Red background">
            <a:extLst>
              <a:ext uri="{FF2B5EF4-FFF2-40B4-BE49-F238E27FC236}">
                <a16:creationId xmlns:a16="http://schemas.microsoft.com/office/drawing/2014/main" id="{39B569F6-135E-42FB-B9F1-7C61C99F12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813773"/>
            <a:ext cx="679777" cy="45035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hicken Marinade_207ml_ID">
            <a:extLst>
              <a:ext uri="{FF2B5EF4-FFF2-40B4-BE49-F238E27FC236}">
                <a16:creationId xmlns:a16="http://schemas.microsoft.com/office/drawing/2014/main" id="{50690B35-0D44-4423-9702-A975ED4B2A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67744" y="4725144"/>
            <a:ext cx="303853" cy="83357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esame Oil_207mL_ID">
            <a:extLst>
              <a:ext uri="{FF2B5EF4-FFF2-40B4-BE49-F238E27FC236}">
                <a16:creationId xmlns:a16="http://schemas.microsoft.com/office/drawing/2014/main" id="{0D576F2B-8048-413A-9008-33E228318E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7784" y="4755660"/>
            <a:ext cx="287720" cy="83358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XO Sauce Sauce_220g Jar_ID">
            <a:extLst>
              <a:ext uri="{FF2B5EF4-FFF2-40B4-BE49-F238E27FC236}">
                <a16:creationId xmlns:a16="http://schemas.microsoft.com/office/drawing/2014/main" id="{088305B7-2DA3-4DC3-8216-F90242136F8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5816" y="4950769"/>
            <a:ext cx="504056" cy="6384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A09D100-04F9-4D96-A48C-C8CB62889F5A}"/>
              </a:ext>
            </a:extLst>
          </p:cNvPr>
          <p:cNvPicPr>
            <a:picLocks noChangeAspect="1"/>
          </p:cNvPicPr>
          <p:nvPr/>
        </p:nvPicPr>
        <p:blipFill rotWithShape="1">
          <a:blip r:embed="rId7"/>
          <a:srcRect l="32848" t="55601" r="16925" b="15000"/>
          <a:stretch/>
        </p:blipFill>
        <p:spPr>
          <a:xfrm>
            <a:off x="3429676" y="5079734"/>
            <a:ext cx="1351703" cy="445055"/>
          </a:xfrm>
          <a:prstGeom prst="rect">
            <a:avLst/>
          </a:prstGeom>
        </p:spPr>
      </p:pic>
      <p:pic>
        <p:nvPicPr>
          <p:cNvPr id="4106" name="Picture 10" descr="logo for Sukanda Djaya">
            <a:extLst>
              <a:ext uri="{FF2B5EF4-FFF2-40B4-BE49-F238E27FC236}">
                <a16:creationId xmlns:a16="http://schemas.microsoft.com/office/drawing/2014/main" id="{19AD61B4-0367-46B8-A747-1B2012D4B4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12360" y="785095"/>
            <a:ext cx="913638" cy="481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665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2937297417"/>
              </p:ext>
            </p:extLst>
          </p:nvPr>
        </p:nvGraphicFramePr>
        <p:xfrm>
          <a:off x="418002" y="764704"/>
          <a:ext cx="8417908" cy="5688629"/>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Sriwijaya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Alam</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Segar</a:t>
                      </a:r>
                      <a:endParaRPr lang="th-TH" altLang="ja-JP" sz="1600" b="1" dirty="0">
                        <a:latin typeface="Meiryo UI" panose="020B0604030504040204" pitchFamily="34" charset="-128"/>
                        <a:ea typeface="Meiryo UI" panose="020B0604030504040204" pitchFamily="34" charset="-128"/>
                        <a:cs typeface="Meiryo UI" panose="020B0604030504040204" pitchFamily="50" charset="-128"/>
                      </a:endParaRP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https://bit.ly/3GTEeYf</a:t>
                      </a:r>
                      <a:r>
                        <a:rPr lang="en-US" sz="1200" b="0" dirty="0">
                          <a:latin typeface="Meiryo UI" panose="020B0604030504040204" pitchFamily="34" charset="-128"/>
                          <a:ea typeface="Meiryo UI" panose="020B0604030504040204" pitchFamily="34" charset="-128"/>
                          <a:cs typeface="Meiryo UI" panose="020B0604030504040204" pitchFamily="50" charset="-128"/>
                        </a:rPr>
                        <a:t>    https://bit.ly/3EMpNDz</a:t>
                      </a:r>
                      <a:endParaRPr lang="id-ID" sz="12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3">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5P2M+59H,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Sukajadi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Talang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Kelapa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Banyu Asin Regency, South </a:t>
                      </a:r>
                    </a:p>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Sumatra 30961, Indonesia</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+62 711 824044</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https://wingscorp.com/contact-us/</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2005</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 1,200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https://bit.ly/3EOIoii</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John Michael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Sutanto</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a:t>
                      </a:r>
                      <a:r>
                        <a:rPr lang="en-US" altLang="ja-JP" sz="1200" b="1" dirty="0">
                          <a:solidFill>
                            <a:schemeClr val="tx1"/>
                          </a:solidFill>
                          <a:latin typeface="Meiryo UI" pitchFamily="50" charset="-128"/>
                          <a:ea typeface="Meiryo UI" pitchFamily="50" charset="-128"/>
                          <a:cs typeface="Meiryo UI" pitchFamily="50" charset="-128"/>
                        </a:rPr>
                        <a:t>500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800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800" b="1"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80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　その他には即席食品などを製造している。</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Sweet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甘味ソース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スリウィジャヤ・アラム・セガー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Sriwijaya</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Alam</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Segar</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インドネシアの南スマトラ州にあり、その他の食品製造業に属している。全拠点で合計</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1,200</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人の従業員を擁している。</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従業員数は推定値である）。</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同社の企業ファミリーは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7</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社である。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cxnSp>
        <p:nvCxnSpPr>
          <p:cNvPr id="15" name="直線コネクタ 28">
            <a:extLst>
              <a:ext uri="{FF2B5EF4-FFF2-40B4-BE49-F238E27FC236}">
                <a16:creationId xmlns:a16="http://schemas.microsoft.com/office/drawing/2014/main" id="{D38AF6A6-24F5-4922-84E3-306669C91F3B}"/>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561D699F-BA0A-4CB9-B2ED-3F4EF0D4118C}"/>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50DEAF05-CA71-45DD-BE71-52AB05A8DB20}"/>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DE425C4F-C54E-4113-BA8E-5947B6E0B16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052" name="Picture 4" descr="PT. Sriwijaya Alam Segar – SAFE SHIELDS">
            <a:extLst>
              <a:ext uri="{FF2B5EF4-FFF2-40B4-BE49-F238E27FC236}">
                <a16:creationId xmlns:a16="http://schemas.microsoft.com/office/drawing/2014/main" id="{74D84905-6355-42D0-9029-FF612682E89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259" t="16361" r="9924" b="12155"/>
          <a:stretch/>
        </p:blipFill>
        <p:spPr bwMode="auto">
          <a:xfrm>
            <a:off x="7714431" y="820365"/>
            <a:ext cx="1065420" cy="7175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3F41D59-5B71-498B-8284-931A609149A5}"/>
              </a:ext>
            </a:extLst>
          </p:cNvPr>
          <p:cNvPicPr>
            <a:picLocks noChangeAspect="1"/>
          </p:cNvPicPr>
          <p:nvPr/>
        </p:nvPicPr>
        <p:blipFill rotWithShape="1">
          <a:blip r:embed="rId4"/>
          <a:srcRect l="43701" t="29000" r="1962" b="12200"/>
          <a:stretch/>
        </p:blipFill>
        <p:spPr>
          <a:xfrm>
            <a:off x="2699792" y="4725144"/>
            <a:ext cx="1656184" cy="864096"/>
          </a:xfrm>
          <a:prstGeom prst="rect">
            <a:avLst/>
          </a:prstGeom>
        </p:spPr>
      </p:pic>
    </p:spTree>
    <p:extLst>
      <p:ext uri="{BB962C8B-B14F-4D97-AF65-F5344CB8AC3E}">
        <p14:creationId xmlns:p14="http://schemas.microsoft.com/office/powerpoint/2010/main" val="1110745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834834576"/>
              </p:ext>
            </p:extLst>
          </p:nvPr>
        </p:nvGraphicFramePr>
        <p:xfrm>
          <a:off x="418001" y="764706"/>
          <a:ext cx="8417907" cy="5624331"/>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7">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04883">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Mitratama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Rasa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Sejati</a:t>
                      </a:r>
                      <a:endParaRPr lang="en-US" altLang="ja-JP" sz="1600" b="1" dirty="0">
                        <a:latin typeface="Meiryo UI" panose="020B0604030504040204" pitchFamily="34" charset="-128"/>
                        <a:ea typeface="Meiryo UI" panose="020B0604030504040204" pitchFamily="34" charset="-128"/>
                        <a:cs typeface="Meiryo UI" panose="020B0604030504040204" pitchFamily="50" charset="-128"/>
                      </a:endParaRP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http://www.rodamas.com/en/home</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08819">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Jl. Kw.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Industri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No.5 - 7,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Gandamekar</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Tambelang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Bekasi,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Jawa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Barat 17530, Indonesia</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6729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+62 21 2939 3388</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http://www.rodamas.com/en/contact</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5723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1994</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300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https://bit.ly/3CGc8xb</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33321">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Ronny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Budirahardjo</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088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a:t>
                      </a:r>
                      <a:r>
                        <a:rPr lang="en-US" altLang="ja-JP" sz="1200" b="1" dirty="0">
                          <a:solidFill>
                            <a:schemeClr val="tx1"/>
                          </a:solidFill>
                          <a:latin typeface="Meiryo UI" pitchFamily="50" charset="-128"/>
                          <a:ea typeface="Meiryo UI" pitchFamily="50" charset="-128"/>
                          <a:cs typeface="Meiryo UI" pitchFamily="50" charset="-128"/>
                        </a:rPr>
                        <a:t>500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800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7358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　　シーズニングソース　その他にも物流、消費材、化学品、不動産、</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ヘルスケア、資材、印刷包装なども手掛ける多角化企業である。</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52442">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832699">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チリソース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1232509">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T. </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ミトラタマ・ラサ・セジャティ（</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MRS</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Mitratama</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Rasa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Sejati</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MRS</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トマトケチャップやチリソースのほか、人気の高い乾燥調味料を製造している。</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MRS</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はトマトケチャップ、チリソース、人気のある乾燥調味料を製造しており、一部の製品は</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Sasa</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というブランドで販売されている。ローカル、オリエンタル、ウェスタンのフレーバーを特徴とするすべての製品は、何百万人ものインドネシアの消費者の好みに合うように、最高品質の原材料を使って特別に作られている。ここでは、伝統と革新の間の微妙なバランスが守られている。また、インドネシアの小売市場だけでなく、急速に拡大している外食産業にもサービスを提供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6146" name="Picture 2" descr="logo">
            <a:extLst>
              <a:ext uri="{FF2B5EF4-FFF2-40B4-BE49-F238E27FC236}">
                <a16:creationId xmlns:a16="http://schemas.microsoft.com/office/drawing/2014/main" id="{CD01F673-40C5-4D90-9F95-4B938DD624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813774"/>
            <a:ext cx="1797943" cy="45974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roduct">
            <a:extLst>
              <a:ext uri="{FF2B5EF4-FFF2-40B4-BE49-F238E27FC236}">
                <a16:creationId xmlns:a16="http://schemas.microsoft.com/office/drawing/2014/main" id="{4C3295AB-AD66-4C14-AB3A-2E4D7DB451F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3808" y="4365104"/>
            <a:ext cx="1152128" cy="720392"/>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1657031E-B984-49CD-92E9-CF12391AE698}"/>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D327B83A-FF7F-4F87-A55A-C1077C10CCD4}"/>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3DB5194E-70C9-4817-83CA-EBDFE5A9E237}"/>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70B66684-3BBF-4BA4-BBA1-0E2F281E4EF5}"/>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999644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28"/>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0" name="直線コネクタ 29"/>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486549610"/>
              </p:ext>
            </p:extLst>
          </p:nvPr>
        </p:nvGraphicFramePr>
        <p:xfrm>
          <a:off x="418002" y="764704"/>
          <a:ext cx="8417908" cy="5719611"/>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42014">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Lasalle Food</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https://lasallefood.id/</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8119">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jl.</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raya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jakarta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bogor</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km. 31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cimanggis</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depok</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Depok,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Jawa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Barat16952</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69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0-2657-8601</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customerservice@lasallefood.co.id</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53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2002</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370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ja-JP" altLang="en-US" sz="800" dirty="0">
                          <a:latin typeface="Meiryo UI" panose="020B0604030504040204" pitchFamily="34" charset="-128"/>
                          <a:ea typeface="Meiryo UI" panose="020B0604030504040204" pitchFamily="34" charset="-128"/>
                          <a:cs typeface="Meiryo UI" panose="020B0604030504040204" pitchFamily="50" charset="-128"/>
                        </a:rPr>
                        <a:t>～</a:t>
                      </a:r>
                      <a:endParaRPr 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81669">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81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約　</a:t>
                      </a:r>
                      <a:r>
                        <a:rPr lang="en-US" altLang="ja-JP" sz="1200" b="0" dirty="0">
                          <a:solidFill>
                            <a:schemeClr val="tx1"/>
                          </a:solidFill>
                          <a:latin typeface="Meiryo UI" pitchFamily="50" charset="-128"/>
                          <a:ea typeface="Meiryo UI" pitchFamily="50" charset="-128"/>
                          <a:cs typeface="Meiryo UI" pitchFamily="50" charset="-128"/>
                        </a:rPr>
                        <a:t>22,909,920,000IDR</a:t>
                      </a:r>
                      <a:r>
                        <a:rPr lang="ja-JP" altLang="en-US" sz="1200" b="0" dirty="0">
                          <a:solidFill>
                            <a:schemeClr val="tx1"/>
                          </a:solidFill>
                          <a:latin typeface="Meiryo UI" pitchFamily="50" charset="-128"/>
                          <a:ea typeface="Meiryo UI" pitchFamily="50" charset="-128"/>
                          <a:cs typeface="Meiryo UI" pitchFamily="50" charset="-128"/>
                        </a:rPr>
                        <a:t>　　</a:t>
                      </a:r>
                      <a:r>
                        <a:rPr lang="en-US" altLang="ja-JP" sz="1200" b="0" dirty="0">
                          <a:solidFill>
                            <a:schemeClr val="tx1"/>
                          </a:solidFill>
                          <a:latin typeface="Meiryo UI" pitchFamily="50" charset="-128"/>
                          <a:ea typeface="Meiryo UI" pitchFamily="50" charset="-128"/>
                          <a:cs typeface="Meiryo UI" pitchFamily="50" charset="-128"/>
                        </a:rPr>
                        <a:t>229</a:t>
                      </a:r>
                      <a:r>
                        <a:rPr lang="ja-JP" altLang="en-US" sz="1200" b="0" dirty="0">
                          <a:solidFill>
                            <a:schemeClr val="tx1"/>
                          </a:solidFill>
                          <a:latin typeface="Meiryo UI" pitchFamily="50" charset="-128"/>
                          <a:ea typeface="Meiryo UI" pitchFamily="50" charset="-128"/>
                          <a:cs typeface="Meiryo UI" pitchFamily="50" charset="-128"/>
                        </a:rPr>
                        <a:t>億</a:t>
                      </a:r>
                      <a:r>
                        <a:rPr lang="en-US" altLang="ja-JP" sz="1200" b="0" dirty="0">
                          <a:solidFill>
                            <a:schemeClr val="tx1"/>
                          </a:solidFill>
                          <a:latin typeface="Meiryo UI" pitchFamily="50" charset="-128"/>
                          <a:ea typeface="Meiryo UI" pitchFamily="50" charset="-128"/>
                          <a:cs typeface="Meiryo UI" pitchFamily="50" charset="-128"/>
                        </a:rPr>
                        <a:t>0992</a:t>
                      </a:r>
                      <a:r>
                        <a:rPr lang="ja-JP" altLang="en-US" sz="1200" b="0" dirty="0">
                          <a:solidFill>
                            <a:schemeClr val="tx1"/>
                          </a:solidFill>
                          <a:latin typeface="Meiryo UI" pitchFamily="50" charset="-128"/>
                          <a:ea typeface="Meiryo UI" pitchFamily="50" charset="-128"/>
                          <a:cs typeface="Meiryo UI" pitchFamily="50" charset="-128"/>
                        </a:rPr>
                        <a:t>万ルピア　　</a:t>
                      </a:r>
                      <a:r>
                        <a:rPr lang="en-US" altLang="ja-JP" sz="1200" b="1" dirty="0">
                          <a:solidFill>
                            <a:schemeClr val="tx1"/>
                          </a:solidFill>
                          <a:latin typeface="Meiryo UI" pitchFamily="50" charset="-128"/>
                          <a:ea typeface="Meiryo UI" pitchFamily="50" charset="-128"/>
                          <a:cs typeface="Meiryo UI" pitchFamily="50" charset="-128"/>
                        </a:rPr>
                        <a:t>160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1200" b="1"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800" b="0" dirty="0">
                          <a:solidFill>
                            <a:schemeClr val="tx1"/>
                          </a:solidFill>
                          <a:latin typeface="Meiryo UI" pitchFamily="50" charset="-128"/>
                          <a:ea typeface="Meiryo UI" pitchFamily="50" charset="-128"/>
                          <a:cs typeface="Meiryo UI" pitchFamily="50" charset="-128"/>
                        </a:rPr>
                        <a:t>引用</a:t>
                      </a:r>
                      <a:r>
                        <a:rPr lang="en-US" altLang="ja-JP" sz="800" b="0" dirty="0">
                          <a:solidFill>
                            <a:schemeClr val="tx1"/>
                          </a:solidFill>
                          <a:latin typeface="Meiryo UI" pitchFamily="50" charset="-128"/>
                          <a:ea typeface="Meiryo UI" pitchFamily="50" charset="-128"/>
                          <a:cs typeface="Meiryo UI" pitchFamily="50" charset="-128"/>
                        </a:rPr>
                        <a:t>:</a:t>
                      </a:r>
                      <a:r>
                        <a:rPr lang="en-US" altLang="ja-JP" sz="800" b="0" dirty="0">
                          <a:solidFill>
                            <a:schemeClr val="tx1"/>
                          </a:solidFill>
                          <a:latin typeface="Meiryo UI" panose="020B0604030504040204" pitchFamily="34" charset="-128"/>
                          <a:ea typeface="Meiryo UI" panose="020B0604030504040204" pitchFamily="34" charset="-128"/>
                        </a:rPr>
                        <a:t>https://www.owler.com/company/lasallefood</a:t>
                      </a: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426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　その他にはシロップで市場シェアの高いブランドを展開している。</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80871">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53482">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チリソース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0" lang="en-US" altLang="ja-JP" sz="1100" dirty="0">
                          <a:latin typeface="Meiryo UI" panose="020B0604030504040204" pitchFamily="34" charset="-128"/>
                          <a:ea typeface="Meiryo UI" panose="020B0604030504040204" pitchFamily="34" charset="-128"/>
                          <a:cs typeface="Meiryo UI" panose="020B0604030504040204" pitchFamily="50" charset="-128"/>
                        </a:rPr>
                        <a:t>2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Tomato Ketchup</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ケチャップ</a:t>
                      </a:r>
                      <a:endParaRPr kumimoji="0"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40406">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アルタ・カリヤ・ウタマ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Lasallefood</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Indonesia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2002</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年に</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PT Suba Indah</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の事業を買収して設立された。過去</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18</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年間で、小売市場や外食産業の主要ブランドを継続的に開発したことにより、</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PT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Lasallefood</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Indonesia</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の事業は約</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8.5</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倍に拡大した。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sp>
        <p:nvSpPr>
          <p:cNvPr id="19" name="Rectangle 5">
            <a:extLst>
              <a:ext uri="{FF2B5EF4-FFF2-40B4-BE49-F238E27FC236}">
                <a16:creationId xmlns:a16="http://schemas.microsoft.com/office/drawing/2014/main" id="{EA5D1BC3-FD57-4CDB-A5FC-9FE765114A38}"/>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2290" name="Picture 2">
            <a:extLst>
              <a:ext uri="{FF2B5EF4-FFF2-40B4-BE49-F238E27FC236}">
                <a16:creationId xmlns:a16="http://schemas.microsoft.com/office/drawing/2014/main" id="{06D46CEC-AAA5-4E0C-B08D-25A27D25E0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5480" y="791280"/>
            <a:ext cx="1312764" cy="44432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85AB5628-871A-4091-8E68-AB46CB2BC7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0066" y="4681525"/>
            <a:ext cx="936104" cy="936104"/>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6D1861E1-22D5-4AE1-80D9-DD94D05D7F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46170" y="4859821"/>
            <a:ext cx="735310" cy="735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427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3617754227"/>
              </p:ext>
            </p:extLst>
          </p:nvPr>
        </p:nvGraphicFramePr>
        <p:xfrm>
          <a:off x="418002" y="764704"/>
          <a:ext cx="8417908" cy="5688633"/>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9">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CV.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Subur</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Jaya Abadi</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https://sjafood.co.id/contact</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Ngelom</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Megare</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536 Taman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Sepanjang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Sidoarjo</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Surabaya 60245</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+62 31 788 1324</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cs@sjafood.co.id</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1989</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100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https://bit.ly/3k0JkZd</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a:t>
                      </a:r>
                      <a:r>
                        <a:rPr lang="en-US" altLang="ja-JP" sz="1200" b="1" dirty="0">
                          <a:solidFill>
                            <a:schemeClr val="tx1"/>
                          </a:solidFill>
                          <a:latin typeface="Meiryo UI" pitchFamily="50" charset="-128"/>
                          <a:ea typeface="Meiryo UI" pitchFamily="50" charset="-128"/>
                          <a:cs typeface="Meiryo UI" pitchFamily="50" charset="-128"/>
                        </a:rPr>
                        <a:t>100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300</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80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チリソース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0" lang="en-US" altLang="ja-JP" sz="1100" dirty="0">
                          <a:latin typeface="Meiryo UI" panose="020B0604030504040204" pitchFamily="34" charset="-128"/>
                          <a:ea typeface="Meiryo UI" panose="020B0604030504040204" pitchFamily="34" charset="-128"/>
                          <a:cs typeface="Meiryo UI" panose="020B0604030504040204" pitchFamily="50" charset="-128"/>
                        </a:rPr>
                        <a:t>2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Tomato Ketchup</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トマトケチャップ</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0" lang="en-US" altLang="ja-JP" sz="1100" dirty="0">
                          <a:latin typeface="Meiryo UI" panose="020B0604030504040204" pitchFamily="34" charset="-128"/>
                          <a:ea typeface="Meiryo UI" panose="020B0604030504040204" pitchFamily="34" charset="-128"/>
                          <a:cs typeface="Meiryo UI" panose="020B0604030504040204" pitchFamily="50" charset="-128"/>
                        </a:rPr>
                        <a:t>3 Soy Sauce</a:t>
                      </a:r>
                      <a:r>
                        <a:rPr kumimoji="0" lang="ja-JP" altLang="en-US" sz="1100" dirty="0">
                          <a:latin typeface="Meiryo UI" panose="020B0604030504040204" pitchFamily="34" charset="-128"/>
                          <a:ea typeface="Meiryo UI" panose="020B0604030504040204" pitchFamily="34" charset="-128"/>
                          <a:cs typeface="Meiryo UI" panose="020B0604030504040204" pitchFamily="50" charset="-128"/>
                        </a:rPr>
                        <a:t>　ソイソース</a:t>
                      </a:r>
                      <a:endParaRPr kumimoji="0"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5">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CV. </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スブル・ジャヤ・アバディ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CV.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Subur</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Jaya Abadi</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1989</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年に設立された食品専門メーカーである。謙虚に変身を始めた</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TIRTO SANTOSO</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氏は、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15</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年以上の経験と献身的な努力でこの食品事業を発展させてきた。現在、</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SJA</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食品は、インドネシア市場の需要に応えるため、東ジャワ州シドアルジョでトマトソース、サンバルソース、甘口醤油、醤油を製造する有名なメーカーに成長した。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23554" name="Picture 2">
            <a:extLst>
              <a:ext uri="{FF2B5EF4-FFF2-40B4-BE49-F238E27FC236}">
                <a16:creationId xmlns:a16="http://schemas.microsoft.com/office/drawing/2014/main" id="{612A1639-1ED8-4145-BFA1-7AF663E985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60" y="779168"/>
            <a:ext cx="965207" cy="604581"/>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a:extLst>
              <a:ext uri="{FF2B5EF4-FFF2-40B4-BE49-F238E27FC236}">
                <a16:creationId xmlns:a16="http://schemas.microsoft.com/office/drawing/2014/main" id="{B1A21542-EC01-4F75-AB6A-787E63FA55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99792" y="4771468"/>
            <a:ext cx="648073" cy="879224"/>
          </a:xfrm>
          <a:prstGeom prst="rect">
            <a:avLst/>
          </a:prstGeom>
          <a:noFill/>
          <a:extLst>
            <a:ext uri="{909E8E84-426E-40DD-AFC4-6F175D3DCCD1}">
              <a14:hiddenFill xmlns:a14="http://schemas.microsoft.com/office/drawing/2010/main">
                <a:solidFill>
                  <a:srgbClr val="FFFFFF"/>
                </a:solidFill>
              </a14:hiddenFill>
            </a:ext>
          </a:extLst>
        </p:spPr>
      </p:pic>
      <p:pic>
        <p:nvPicPr>
          <p:cNvPr id="23558" name="Picture 6">
            <a:extLst>
              <a:ext uri="{FF2B5EF4-FFF2-40B4-BE49-F238E27FC236}">
                <a16:creationId xmlns:a16="http://schemas.microsoft.com/office/drawing/2014/main" id="{E14A7D4F-D486-4BCB-BE8E-5E27068729F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59833" y="4724805"/>
            <a:ext cx="1008111" cy="845840"/>
          </a:xfrm>
          <a:prstGeom prst="rect">
            <a:avLst/>
          </a:prstGeom>
          <a:noFill/>
          <a:extLst>
            <a:ext uri="{909E8E84-426E-40DD-AFC4-6F175D3DCCD1}">
              <a14:hiddenFill xmlns:a14="http://schemas.microsoft.com/office/drawing/2010/main">
                <a:solidFill>
                  <a:srgbClr val="FFFFFF"/>
                </a:solidFill>
              </a14:hiddenFill>
            </a:ext>
          </a:extLst>
        </p:spPr>
      </p:pic>
      <p:pic>
        <p:nvPicPr>
          <p:cNvPr id="23560" name="Picture 8">
            <a:extLst>
              <a:ext uri="{FF2B5EF4-FFF2-40B4-BE49-F238E27FC236}">
                <a16:creationId xmlns:a16="http://schemas.microsoft.com/office/drawing/2014/main" id="{AE72B9B2-1F97-4E2B-8D04-76687E505E6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20643" y="4725144"/>
            <a:ext cx="1008111" cy="845840"/>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A8331145-FFA6-4975-9435-03B478F0614D}"/>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D83225A0-CAB6-445F-BDAC-3DF6C3208043}"/>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FFDC318F-23E6-417F-90C2-C406E11EFB31}"/>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CA1B2A18-1D5F-40B6-A67E-E905E2D2D9F0}"/>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394676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9AE5963-ABD6-4F34-948A-0CE621BF3F34}"/>
              </a:ext>
            </a:extLst>
          </p:cNvPr>
          <p:cNvPicPr>
            <a:picLocks noChangeAspect="1"/>
          </p:cNvPicPr>
          <p:nvPr/>
        </p:nvPicPr>
        <p:blipFill>
          <a:blip r:embed="rId3"/>
          <a:stretch>
            <a:fillRect/>
          </a:stretch>
        </p:blipFill>
        <p:spPr>
          <a:xfrm>
            <a:off x="7078102" y="692696"/>
            <a:ext cx="1669752" cy="590678"/>
          </a:xfrm>
          <a:prstGeom prst="rect">
            <a:avLst/>
          </a:prstGeom>
        </p:spPr>
      </p:pic>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3952282852"/>
              </p:ext>
            </p:extLst>
          </p:nvPr>
        </p:nvGraphicFramePr>
        <p:xfrm>
          <a:off x="418002" y="764704"/>
          <a:ext cx="8417908" cy="5741206"/>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Aneka Boga Nusantara</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https://www.miwon.co.id/in/food-and-beverage/en</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3">
                <a:tc>
                  <a:txBody>
                    <a:bodyPr/>
                    <a:lstStyle/>
                    <a:p>
                      <a:pPr algn="l"/>
                      <a:r>
                        <a:rPr lang="ja-JP" altLang="en-US" sz="1200" b="1">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Jl. Surya Utama No. I - 25B,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Kutanegara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Kec</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Ciampel</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Kabupaten</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Karawang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Jawa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Barat 41361, Indonesia</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+622678638007</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https://bit.ly/3bJf7sZ</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1995</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 125</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https://bit.ly/3kaJ7Tk</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Mr.Jang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Hoon</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推定　</a:t>
                      </a:r>
                      <a:r>
                        <a:rPr lang="en-US" altLang="ja-JP" sz="1200" b="0" dirty="0">
                          <a:solidFill>
                            <a:schemeClr val="tx1"/>
                          </a:solidFill>
                          <a:latin typeface="Meiryo UI" pitchFamily="50" charset="-128"/>
                          <a:ea typeface="Meiryo UI" pitchFamily="50" charset="-128"/>
                          <a:cs typeface="Meiryo UI" pitchFamily="50" charset="-128"/>
                        </a:rPr>
                        <a:t>50</a:t>
                      </a:r>
                      <a:r>
                        <a:rPr lang="ja-JP" altLang="en-US" sz="1200" b="0" dirty="0">
                          <a:solidFill>
                            <a:schemeClr val="tx1"/>
                          </a:solidFill>
                          <a:latin typeface="Meiryo UI" pitchFamily="50" charset="-128"/>
                          <a:ea typeface="Meiryo UI" pitchFamily="50" charset="-128"/>
                          <a:cs typeface="Meiryo UI" pitchFamily="50" charset="-128"/>
                        </a:rPr>
                        <a:t>億～</a:t>
                      </a:r>
                      <a:r>
                        <a:rPr lang="en-US" altLang="ja-JP" sz="1200" b="0" dirty="0">
                          <a:solidFill>
                            <a:schemeClr val="tx1"/>
                          </a:solidFill>
                          <a:latin typeface="Meiryo UI" pitchFamily="50" charset="-128"/>
                          <a:ea typeface="Meiryo UI" pitchFamily="50" charset="-128"/>
                          <a:cs typeface="Meiryo UI" pitchFamily="50" charset="-128"/>
                        </a:rPr>
                        <a:t>150</a:t>
                      </a:r>
                      <a:r>
                        <a:rPr lang="ja-JP" altLang="en-US" sz="1200" b="0" dirty="0">
                          <a:solidFill>
                            <a:schemeClr val="tx1"/>
                          </a:solidFill>
                          <a:latin typeface="Meiryo UI" pitchFamily="50" charset="-128"/>
                          <a:ea typeface="Meiryo UI" pitchFamily="50" charset="-128"/>
                          <a:cs typeface="Meiryo UI" pitchFamily="50" charset="-128"/>
                        </a:rPr>
                        <a:t>億ルピア　</a:t>
                      </a:r>
                      <a:r>
                        <a:rPr lang="en-US" altLang="ja-JP" sz="1200" b="1" dirty="0">
                          <a:solidFill>
                            <a:schemeClr val="tx1"/>
                          </a:solidFill>
                          <a:latin typeface="Meiryo UI" pitchFamily="50" charset="-128"/>
                          <a:ea typeface="Meiryo UI" pitchFamily="50" charset="-128"/>
                          <a:cs typeface="Meiryo UI" pitchFamily="50" charset="-128"/>
                        </a:rPr>
                        <a:t>35</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105</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　　</a:t>
                      </a:r>
                      <a:r>
                        <a:rPr lang="ja-JP" altLang="en-US" sz="1200" b="0" dirty="0">
                          <a:solidFill>
                            <a:schemeClr val="tx1"/>
                          </a:solidFill>
                          <a:latin typeface="Meiryo UI" pitchFamily="50" charset="-128"/>
                          <a:ea typeface="Meiryo UI" pitchFamily="50" charset="-128"/>
                          <a:cs typeface="Meiryo UI" pitchFamily="50" charset="-128"/>
                        </a:rPr>
                        <a:t>　</a:t>
                      </a:r>
                      <a:endParaRPr lang="en-US" altLang="ja-JP" sz="1200" b="0" dirty="0">
                        <a:solidFill>
                          <a:schemeClr val="tx1"/>
                        </a:solidFill>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800" b="0" dirty="0">
                          <a:solidFill>
                            <a:schemeClr val="tx1"/>
                          </a:solidFill>
                          <a:latin typeface="Meiryo UI" panose="020B0604030504040204" pitchFamily="34" charset="-128"/>
                          <a:ea typeface="Meiryo UI" panose="020B0604030504040204" pitchFamily="34" charset="-128"/>
                        </a:rPr>
                        <a:t>PT </a:t>
                      </a:r>
                      <a:r>
                        <a:rPr lang="en-US" altLang="ja-JP" sz="800" b="0" dirty="0" err="1">
                          <a:solidFill>
                            <a:schemeClr val="tx1"/>
                          </a:solidFill>
                          <a:latin typeface="Meiryo UI" panose="020B0604030504040204" pitchFamily="34" charset="-128"/>
                          <a:ea typeface="Meiryo UI" panose="020B0604030504040204" pitchFamily="34" charset="-128"/>
                        </a:rPr>
                        <a:t>Miwon</a:t>
                      </a:r>
                      <a:r>
                        <a:rPr lang="en-US" altLang="ja-JP" sz="800" b="0" dirty="0">
                          <a:solidFill>
                            <a:schemeClr val="tx1"/>
                          </a:solidFill>
                          <a:latin typeface="Meiryo UI" panose="020B0604030504040204" pitchFamily="34" charset="-128"/>
                          <a:ea typeface="Meiryo UI" panose="020B0604030504040204" pitchFamily="34" charset="-128"/>
                        </a:rPr>
                        <a:t> Indonesia </a:t>
                      </a:r>
                      <a:r>
                        <a:rPr lang="ja-JP" altLang="en-US" sz="800" b="0" dirty="0">
                          <a:solidFill>
                            <a:schemeClr val="tx1"/>
                          </a:solidFill>
                          <a:latin typeface="Meiryo UI" panose="020B0604030504040204" pitchFamily="34" charset="-128"/>
                          <a:ea typeface="Meiryo UI" panose="020B0604030504040204" pitchFamily="34" charset="-128"/>
                        </a:rPr>
                        <a:t>社の納税額</a:t>
                      </a:r>
                      <a:r>
                        <a:rPr lang="en-US" altLang="ja-JP" sz="800" b="0" dirty="0">
                          <a:solidFill>
                            <a:schemeClr val="tx1"/>
                          </a:solidFill>
                          <a:latin typeface="Meiryo UI" panose="020B0604030504040204" pitchFamily="34" charset="-128"/>
                          <a:ea typeface="Meiryo UI" panose="020B0604030504040204" pitchFamily="34" charset="-128"/>
                        </a:rPr>
                        <a:t>Rp 3</a:t>
                      </a:r>
                      <a:r>
                        <a:rPr lang="ja-JP" altLang="en-US" sz="800" b="0" dirty="0">
                          <a:solidFill>
                            <a:schemeClr val="tx1"/>
                          </a:solidFill>
                          <a:latin typeface="Meiryo UI" panose="020B0604030504040204" pitchFamily="34" charset="-128"/>
                          <a:ea typeface="Meiryo UI" panose="020B0604030504040204" pitchFamily="34" charset="-128"/>
                        </a:rPr>
                        <a:t>億</a:t>
                      </a:r>
                      <a:r>
                        <a:rPr lang="en-US" altLang="ja-JP" sz="800" b="0" dirty="0">
                          <a:solidFill>
                            <a:schemeClr val="tx1"/>
                          </a:solidFill>
                          <a:latin typeface="Meiryo UI" panose="020B0604030504040204" pitchFamily="34" charset="-128"/>
                          <a:ea typeface="Meiryo UI" panose="020B0604030504040204" pitchFamily="34" charset="-128"/>
                        </a:rPr>
                        <a:t>9,610</a:t>
                      </a:r>
                      <a:r>
                        <a:rPr lang="ja-JP" altLang="en-US" sz="800" b="0" dirty="0">
                          <a:solidFill>
                            <a:schemeClr val="tx1"/>
                          </a:solidFill>
                          <a:latin typeface="Meiryo UI" panose="020B0604030504040204" pitchFamily="34" charset="-128"/>
                          <a:ea typeface="Meiryo UI" panose="020B0604030504040204" pitchFamily="34" charset="-128"/>
                        </a:rPr>
                        <a:t>万ルピア　</a:t>
                      </a:r>
                      <a:r>
                        <a:rPr lang="en-US" altLang="ja-JP" sz="800" b="0" dirty="0">
                          <a:solidFill>
                            <a:schemeClr val="tx1"/>
                          </a:solidFill>
                          <a:latin typeface="Meiryo UI" panose="020B0604030504040204" pitchFamily="34" charset="-128"/>
                          <a:ea typeface="Meiryo UI" panose="020B0604030504040204" pitchFamily="34" charset="-128"/>
                        </a:rPr>
                        <a:t>(</a:t>
                      </a:r>
                      <a:r>
                        <a:rPr lang="ja-JP" altLang="en-US" sz="800" b="0" dirty="0">
                          <a:solidFill>
                            <a:schemeClr val="tx1"/>
                          </a:solidFill>
                          <a:latin typeface="Meiryo UI" panose="020B0604030504040204" pitchFamily="34" charset="-128"/>
                          <a:ea typeface="Meiryo UI" panose="020B0604030504040204" pitchFamily="34" charset="-128"/>
                        </a:rPr>
                        <a:t>法人税</a:t>
                      </a:r>
                      <a:r>
                        <a:rPr lang="en-US" altLang="ja-JP" sz="800" b="0" dirty="0">
                          <a:solidFill>
                            <a:schemeClr val="tx1"/>
                          </a:solidFill>
                          <a:latin typeface="Meiryo UI" panose="020B0604030504040204" pitchFamily="34" charset="-128"/>
                          <a:ea typeface="Meiryo UI" panose="020B0604030504040204" pitchFamily="34" charset="-128"/>
                        </a:rPr>
                        <a:t>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800" b="0" dirty="0">
                          <a:solidFill>
                            <a:schemeClr val="tx1"/>
                          </a:solidFill>
                          <a:latin typeface="Meiryo UI" panose="020B0604030504040204" pitchFamily="34" charset="-128"/>
                          <a:ea typeface="Meiryo UI" panose="020B0604030504040204" pitchFamily="34" charset="-128"/>
                        </a:rPr>
                        <a:t>https://petrokimia-gresik.com/news/setor-rp-4-92-miliar-petrokimia-gresik-jadi-pembayar-pajak-terbesar-di-gresik</a:t>
                      </a: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80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　</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https://www.mamasuka.com/</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Delisaos</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Soy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Sauce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Delisaos</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Chilly Sauce</a:t>
                      </a: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アネカ・ボガ・ヌサンタラ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PT.Aneka</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Boga Nusantara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創造性に富み、衛生的で高品質な食品や飲料に対するインドネシアの消費者の需要の発展と向上に対応するために設立された。同社は、韓国資本のミウォングループ・インドネシアの研究開発によって開発された独創的な食品・飲料製品の生産を行っ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cxnSp>
        <p:nvCxnSpPr>
          <p:cNvPr id="15" name="直線コネクタ 28">
            <a:extLst>
              <a:ext uri="{FF2B5EF4-FFF2-40B4-BE49-F238E27FC236}">
                <a16:creationId xmlns:a16="http://schemas.microsoft.com/office/drawing/2014/main" id="{D38AF6A6-24F5-4922-84E3-306669C91F3B}"/>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561D699F-BA0A-4CB9-B2ED-3F4EF0D4118C}"/>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50DEAF05-CA71-45DD-BE71-52AB05A8DB20}"/>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DE425C4F-C54E-4113-BA8E-5947B6E0B16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8194" name="Picture 2" descr="Resep Beef Enoki Roll, Sajian Olahan Daging Super Cepat dan Mudah">
            <a:extLst>
              <a:ext uri="{FF2B5EF4-FFF2-40B4-BE49-F238E27FC236}">
                <a16:creationId xmlns:a16="http://schemas.microsoft.com/office/drawing/2014/main" id="{A45C502A-AEA5-44CA-ABF6-86810B1DC7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736" y="4725144"/>
            <a:ext cx="1425275" cy="80049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mamaSuka">
            <a:extLst>
              <a:ext uri="{FF2B5EF4-FFF2-40B4-BE49-F238E27FC236}">
                <a16:creationId xmlns:a16="http://schemas.microsoft.com/office/drawing/2014/main" id="{5BC6CD32-4F5F-4E46-AD16-23DD8CDD2C8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75025" y="4667994"/>
            <a:ext cx="914796" cy="9147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E7A082E-599B-418E-A3D9-BE01E8780001}"/>
              </a:ext>
            </a:extLst>
          </p:cNvPr>
          <p:cNvPicPr>
            <a:picLocks noChangeAspect="1"/>
          </p:cNvPicPr>
          <p:nvPr/>
        </p:nvPicPr>
        <p:blipFill rotWithShape="1">
          <a:blip r:embed="rId6"/>
          <a:srcRect l="24013" t="34601" r="64174" b="12200"/>
          <a:stretch/>
        </p:blipFill>
        <p:spPr>
          <a:xfrm>
            <a:off x="3673938" y="4725144"/>
            <a:ext cx="321998" cy="815727"/>
          </a:xfrm>
          <a:prstGeom prst="rect">
            <a:avLst/>
          </a:prstGeom>
        </p:spPr>
      </p:pic>
      <p:pic>
        <p:nvPicPr>
          <p:cNvPr id="19" name="図 2">
            <a:extLst>
              <a:ext uri="{FF2B5EF4-FFF2-40B4-BE49-F238E27FC236}">
                <a16:creationId xmlns:a16="http://schemas.microsoft.com/office/drawing/2014/main" id="{1F836BA4-385A-4013-ABAA-393744FFC2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60182" y="860057"/>
            <a:ext cx="1529864" cy="398536"/>
          </a:xfrm>
          <a:prstGeom prst="rect">
            <a:avLst/>
          </a:prstGeom>
        </p:spPr>
      </p:pic>
    </p:spTree>
    <p:extLst>
      <p:ext uri="{BB962C8B-B14F-4D97-AF65-F5344CB8AC3E}">
        <p14:creationId xmlns:p14="http://schemas.microsoft.com/office/powerpoint/2010/main" val="9066288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2819443993"/>
              </p:ext>
            </p:extLst>
          </p:nvPr>
        </p:nvGraphicFramePr>
        <p:xfrm>
          <a:off x="418002" y="764705"/>
          <a:ext cx="8417906" cy="5719614"/>
        </p:xfrm>
        <a:graphic>
          <a:graphicData uri="http://schemas.openxmlformats.org/drawingml/2006/table">
            <a:tbl>
              <a:tblPr firstRow="1" bandRow="1">
                <a:tableStyleId>{5DA37D80-6434-44D0-A028-1B22A696006F}</a:tableStyleId>
              </a:tblPr>
              <a:tblGrid>
                <a:gridCol w="1706183">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5">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41057">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CV. Niki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Harum</a:t>
                      </a:r>
                      <a:endParaRPr lang="en-US" altLang="ja-JP" sz="1600" b="1" dirty="0">
                        <a:latin typeface="Meiryo UI" panose="020B0604030504040204" pitchFamily="34" charset="-128"/>
                        <a:ea typeface="Meiryo UI" panose="020B0604030504040204" pitchFamily="34" charset="-128"/>
                        <a:cs typeface="Meiryo UI" panose="020B0604030504040204" pitchFamily="50" charset="-128"/>
                      </a:endParaRP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https://www.facebook.com/saosnikiharum/</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774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Jl.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Buja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Limbangan</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Km. 3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Masiran</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Desa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Kaligading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Kendal​,  Central Java , </a:t>
                      </a:r>
                    </a:p>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51381 Indonesia</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6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+62 858-8065-9700</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robbynikiharum@yahoo.com</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42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1995</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100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https://bit.ly/3CHEjvS</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8099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Santoso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Sutanto</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729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a:t>
                      </a:r>
                      <a:r>
                        <a:rPr lang="en-US" altLang="ja-JP" sz="1200" b="1" dirty="0">
                          <a:solidFill>
                            <a:schemeClr val="tx1"/>
                          </a:solidFill>
                          <a:latin typeface="Meiryo UI" pitchFamily="50" charset="-128"/>
                          <a:ea typeface="Meiryo UI" pitchFamily="50" charset="-128"/>
                          <a:cs typeface="Meiryo UI" pitchFamily="50" charset="-128"/>
                        </a:rPr>
                        <a:t>35</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105</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r>
                        <a:rPr lang="ja-JP" altLang="en-US" sz="1200" b="0" dirty="0">
                          <a:solidFill>
                            <a:schemeClr val="tx1"/>
                          </a:solidFill>
                          <a:latin typeface="Meiryo UI" pitchFamily="50" charset="-128"/>
                          <a:ea typeface="Meiryo UI" pitchFamily="50" charset="-128"/>
                          <a:cs typeface="Meiryo UI" pitchFamily="50" charset="-128"/>
                        </a:rPr>
                        <a:t>　</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411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チリソース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80375">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5179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チリソース</a:t>
                      </a:r>
                      <a:endPar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8921">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CV. </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ニキ・ハルム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CV. Niki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Harum</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インドネシアの中央ジャワ州ケンダルに位置し、果物・野菜の保存および特殊食品製造業に属している。</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CV. NIKI HARUM</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は、全拠点で合計</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100</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名の従業員を擁している。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9218" name="Picture 2" descr="No photo description available.">
            <a:extLst>
              <a:ext uri="{FF2B5EF4-FFF2-40B4-BE49-F238E27FC236}">
                <a16:creationId xmlns:a16="http://schemas.microsoft.com/office/drawing/2014/main" id="{34E0F87E-3764-4D18-B3D2-63F9358FF35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551" b="17450"/>
          <a:stretch/>
        </p:blipFill>
        <p:spPr bwMode="auto">
          <a:xfrm>
            <a:off x="2267744" y="4725144"/>
            <a:ext cx="2520279" cy="86409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Niki Harum 30 Detik - YouTube">
            <a:extLst>
              <a:ext uri="{FF2B5EF4-FFF2-40B4-BE49-F238E27FC236}">
                <a16:creationId xmlns:a16="http://schemas.microsoft.com/office/drawing/2014/main" id="{2BAA92A0-5251-40DE-A413-9C75FC91426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8188" t="19201" r="37400" b="31482"/>
          <a:stretch/>
        </p:blipFill>
        <p:spPr bwMode="auto">
          <a:xfrm>
            <a:off x="7956377" y="813773"/>
            <a:ext cx="798640" cy="90754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55C23E23-2A65-44C0-AB28-99E49EACADAC}"/>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B6CBACF0-6CC9-410A-A466-75A1875391FE}"/>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10C1A554-561C-4AF7-9F4A-DA6F10A53F6E}"/>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90C8C4DB-C59A-4637-AEFC-39D6A4920D30}"/>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0511388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F048358-09A9-4505-AE5E-C727A3F69324}"/>
              </a:ext>
            </a:extLst>
          </p:cNvPr>
          <p:cNvGrpSpPr/>
          <p:nvPr/>
        </p:nvGrpSpPr>
        <p:grpSpPr>
          <a:xfrm>
            <a:off x="7092280" y="791280"/>
            <a:ext cx="1615257" cy="632387"/>
            <a:chOff x="-756592" y="1309688"/>
            <a:chExt cx="7447905" cy="4238625"/>
          </a:xfrm>
        </p:grpSpPr>
        <p:pic>
          <p:nvPicPr>
            <p:cNvPr id="4098" name="Picture 2" descr="Toko Online PT FININDO FOODS INDONESIA | Shopee Indonesia">
              <a:extLst>
                <a:ext uri="{FF2B5EF4-FFF2-40B4-BE49-F238E27FC236}">
                  <a16:creationId xmlns:a16="http://schemas.microsoft.com/office/drawing/2014/main" id="{38394FE5-B91A-4943-8C1E-0FD1A5E0502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592" y="1309688"/>
              <a:ext cx="7447905" cy="4238625"/>
            </a:xfrm>
            <a:prstGeom prst="rect">
              <a:avLst/>
            </a:prstGeom>
            <a:solidFill>
              <a:schemeClr val="bg1"/>
            </a:solidFill>
          </p:spPr>
        </p:pic>
        <p:sp>
          <p:nvSpPr>
            <p:cNvPr id="2" name="Rectangle 1">
              <a:extLst>
                <a:ext uri="{FF2B5EF4-FFF2-40B4-BE49-F238E27FC236}">
                  <a16:creationId xmlns:a16="http://schemas.microsoft.com/office/drawing/2014/main" id="{2D7C54AA-A72B-405C-899F-FC35F305C8CF}"/>
                </a:ext>
              </a:extLst>
            </p:cNvPr>
            <p:cNvSpPr/>
            <p:nvPr/>
          </p:nvSpPr>
          <p:spPr>
            <a:xfrm>
              <a:off x="1763688" y="4941168"/>
              <a:ext cx="2737823"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3130035630"/>
              </p:ext>
            </p:extLst>
          </p:nvPr>
        </p:nvGraphicFramePr>
        <p:xfrm>
          <a:off x="418002" y="764705"/>
          <a:ext cx="8417908" cy="5719616"/>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41056">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Finindo</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Foods Indonesia</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https://pt-finindo-foods-indonesia.business.site/</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77403">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Jl.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Industri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Batujajar</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Permai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II no.15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Laksanamekar</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Padalarang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p>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Bandung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Jawa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Barat 40553 Indonesia</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6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+62 22 6860880</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https://bit.ly/3EF04gf</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42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1995</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90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https://bit.ly/3waIuOg</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80995">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Ricardo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Gelael</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72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a:t>
                      </a:r>
                      <a:r>
                        <a:rPr lang="en-US" altLang="ja-JP" sz="1200" b="1" dirty="0">
                          <a:solidFill>
                            <a:schemeClr val="tx1"/>
                          </a:solidFill>
                          <a:latin typeface="Meiryo UI" pitchFamily="50" charset="-128"/>
                          <a:ea typeface="Meiryo UI" pitchFamily="50" charset="-128"/>
                          <a:cs typeface="Meiryo UI" pitchFamily="50" charset="-128"/>
                        </a:rPr>
                        <a:t>35</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105</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411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lang="pt-BR" altLang="ja-JP" sz="1100" dirty="0">
                          <a:latin typeface="Meiryo UI" panose="020B0604030504040204" pitchFamily="34" charset="-128"/>
                          <a:ea typeface="Meiryo UI" panose="020B0604030504040204" pitchFamily="34" charset="-128"/>
                          <a:cs typeface="Meiryo UI" panose="020B0604030504040204" pitchFamily="50" charset="-128"/>
                        </a:rPr>
                        <a:t>1. Saos Sambal &amp; Saos Tomat</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サンバルソースとトマトソース</a:t>
                      </a:r>
                      <a:endParaRPr lang="pt-BR"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lang="pt-BR" altLang="ja-JP" sz="1100" dirty="0">
                          <a:latin typeface="Meiryo UI" panose="020B0604030504040204" pitchFamily="34" charset="-128"/>
                          <a:ea typeface="Meiryo UI" panose="020B0604030504040204" pitchFamily="34" charset="-128"/>
                          <a:cs typeface="Meiryo UI" panose="020B0604030504040204" pitchFamily="50" charset="-128"/>
                        </a:rPr>
                        <a:t>2. Berbagai Macam Selai Buah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各種フルーツジャム</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lang="pt-BR" altLang="ja-JP" sz="1100" dirty="0">
                          <a:latin typeface="Meiryo UI" panose="020B0604030504040204" pitchFamily="34" charset="-128"/>
                          <a:ea typeface="Meiryo UI" panose="020B0604030504040204" pitchFamily="34" charset="-128"/>
                          <a:cs typeface="Meiryo UI" panose="020B0604030504040204" pitchFamily="50" charset="-128"/>
                        </a:rPr>
                        <a:t>3. Berbagai Macam Acar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さまざまな種類の漬物</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80375">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5179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Forsters</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チリソース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0" lang="en-US" altLang="ja-JP" sz="1100" dirty="0">
                          <a:latin typeface="Meiryo UI" panose="020B0604030504040204" pitchFamily="34" charset="-128"/>
                          <a:ea typeface="Meiryo UI" panose="020B0604030504040204" pitchFamily="34" charset="-128"/>
                          <a:cs typeface="Meiryo UI" panose="020B0604030504040204" pitchFamily="50" charset="-128"/>
                        </a:rPr>
                        <a:t>2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Forsters</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Tomato Ketchup</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ケチャップ</a:t>
                      </a:r>
                      <a:endParaRPr kumimoji="0"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8921">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フィニンドフーズ・インドネシア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PT.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Finindo</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Foods Indonesia</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インドネシアの西ジャワ州バンドンに位置し、果物・野菜の保存および特殊食品製造業に属している。</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PT.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Findo</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Foods Indonesia</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は、全拠点で</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90</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名の従業員を擁している。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5" name="Picture 4">
            <a:extLst>
              <a:ext uri="{FF2B5EF4-FFF2-40B4-BE49-F238E27FC236}">
                <a16:creationId xmlns:a16="http://schemas.microsoft.com/office/drawing/2014/main" id="{0C142C1C-310C-422C-B4BF-DFCBB91CE64E}"/>
              </a:ext>
            </a:extLst>
          </p:cNvPr>
          <p:cNvPicPr>
            <a:picLocks noChangeAspect="1"/>
          </p:cNvPicPr>
          <p:nvPr/>
        </p:nvPicPr>
        <p:blipFill rotWithShape="1">
          <a:blip r:embed="rId4"/>
          <a:srcRect l="36613" t="31800" r="9838" b="23400"/>
          <a:stretch/>
        </p:blipFill>
        <p:spPr>
          <a:xfrm>
            <a:off x="2555776" y="4725144"/>
            <a:ext cx="2077219" cy="864719"/>
          </a:xfrm>
          <a:prstGeom prst="rect">
            <a:avLst/>
          </a:prstGeom>
        </p:spPr>
      </p:pic>
      <p:cxnSp>
        <p:nvCxnSpPr>
          <p:cNvPr id="15" name="直線コネクタ 28">
            <a:extLst>
              <a:ext uri="{FF2B5EF4-FFF2-40B4-BE49-F238E27FC236}">
                <a16:creationId xmlns:a16="http://schemas.microsoft.com/office/drawing/2014/main" id="{271EECC6-EA04-43C8-B8F2-FF4242A70D76}"/>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3C5D3A65-3B09-46C3-8B3B-2D9944A4E9DD}"/>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B313292A-B4E6-428C-91AC-ED5BEC52BB4B}"/>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8A948799-CA94-473B-BD59-61C5E977A8D8}"/>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584000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p:cNvSpPr>
            <a:spLocks noGrp="1" noChangeArrowheads="1"/>
          </p:cNvSpPr>
          <p:nvPr>
            <p:ph type="title"/>
          </p:nvPr>
        </p:nvSpPr>
        <p:spPr>
          <a:xfrm>
            <a:off x="251520" y="188640"/>
            <a:ext cx="6705600" cy="685800"/>
          </a:xfrm>
        </p:spPr>
        <p:txBody>
          <a:bodyPr>
            <a:normAutofit/>
          </a:bodyPr>
          <a:lstStyle/>
          <a:p>
            <a:pPr algn="l" eaLnBrk="1" hangingPunct="1"/>
            <a:r>
              <a:rPr lang="ja-JP" altLang="en-US" sz="2800" b="1" u="sng" dirty="0">
                <a:solidFill>
                  <a:srgbClr val="3333CC"/>
                </a:solidFill>
                <a:latin typeface="Meiryo UI" pitchFamily="50" charset="-128"/>
                <a:ea typeface="Meiryo UI" pitchFamily="50" charset="-128"/>
              </a:rPr>
              <a:t>ジャカルタの経済＆政治</a:t>
            </a:r>
          </a:p>
        </p:txBody>
      </p:sp>
      <p:sp>
        <p:nvSpPr>
          <p:cNvPr id="11" name="テキスト ボックス 14"/>
          <p:cNvSpPr txBox="1">
            <a:spLocks noChangeArrowheads="1"/>
          </p:cNvSpPr>
          <p:nvPr/>
        </p:nvSpPr>
        <p:spPr bwMode="auto">
          <a:xfrm>
            <a:off x="287524" y="6444625"/>
            <a:ext cx="421246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r>
              <a:rPr lang="ja-JP" altLang="en-US" sz="800" dirty="0">
                <a:solidFill>
                  <a:prstClr val="black"/>
                </a:solidFill>
                <a:latin typeface="Meiryo UI" pitchFamily="50" charset="-128"/>
                <a:ea typeface="Meiryo UI" pitchFamily="50" charset="-128"/>
              </a:rPr>
              <a:t>引用</a:t>
            </a:r>
            <a:r>
              <a:rPr lang="en-US" altLang="ja-JP" sz="800" dirty="0">
                <a:solidFill>
                  <a:prstClr val="black"/>
                </a:solidFill>
                <a:latin typeface="Meiryo UI" pitchFamily="50" charset="-128"/>
                <a:ea typeface="Meiryo UI" pitchFamily="50" charset="-128"/>
              </a:rPr>
              <a:t>:</a:t>
            </a:r>
            <a:r>
              <a:rPr lang="ja-JP" altLang="en-US" sz="800" dirty="0">
                <a:solidFill>
                  <a:prstClr val="black"/>
                </a:solidFill>
                <a:latin typeface="Meiryo UI" pitchFamily="50" charset="-128"/>
                <a:ea typeface="Meiryo UI" pitchFamily="50" charset="-128"/>
              </a:rPr>
              <a:t>　</a:t>
            </a:r>
            <a:r>
              <a:rPr lang="en-US" altLang="ja-JP" sz="800" dirty="0"/>
              <a:t>https://www.mofa.go.jp/mofaj/area/indonesia/data.html</a:t>
            </a:r>
          </a:p>
          <a:p>
            <a:r>
              <a:rPr lang="en-US" altLang="ja-JP" sz="800" dirty="0"/>
              <a:t>https://bit.ly/2PXRiEj</a:t>
            </a:r>
            <a:r>
              <a:rPr lang="ja-JP" altLang="en-US" sz="800" dirty="0"/>
              <a:t>　　　　</a:t>
            </a:r>
            <a:r>
              <a:rPr lang="en-US" altLang="ja-JP" sz="800" dirty="0"/>
              <a:t>https://www.jica.go.jp/project/indonesia/004/intro/intro02.html</a:t>
            </a:r>
            <a:r>
              <a:rPr lang="ja-JP" altLang="en-US" sz="800" dirty="0">
                <a:solidFill>
                  <a:prstClr val="black"/>
                </a:solidFill>
                <a:latin typeface="Meiryo UI" pitchFamily="50" charset="-128"/>
                <a:ea typeface="Meiryo UI" pitchFamily="50" charset="-128"/>
              </a:rPr>
              <a:t>　</a:t>
            </a:r>
          </a:p>
        </p:txBody>
      </p:sp>
      <p:graphicFrame>
        <p:nvGraphicFramePr>
          <p:cNvPr id="6" name="表 5"/>
          <p:cNvGraphicFramePr>
            <a:graphicFrameLocks noGrp="1"/>
          </p:cNvGraphicFramePr>
          <p:nvPr/>
        </p:nvGraphicFramePr>
        <p:xfrm>
          <a:off x="307975" y="773422"/>
          <a:ext cx="8555049" cy="5709503"/>
        </p:xfrm>
        <a:graphic>
          <a:graphicData uri="http://schemas.openxmlformats.org/drawingml/2006/table">
            <a:tbl>
              <a:tblPr>
                <a:tableStyleId>{5C22544A-7EE6-4342-B048-85BDC9FD1C3A}</a:tableStyleId>
              </a:tblPr>
              <a:tblGrid>
                <a:gridCol w="2038800">
                  <a:extLst>
                    <a:ext uri="{9D8B030D-6E8A-4147-A177-3AD203B41FA5}">
                      <a16:colId xmlns:a16="http://schemas.microsoft.com/office/drawing/2014/main" val="20000"/>
                    </a:ext>
                  </a:extLst>
                </a:gridCol>
                <a:gridCol w="6516249">
                  <a:extLst>
                    <a:ext uri="{9D8B030D-6E8A-4147-A177-3AD203B41FA5}">
                      <a16:colId xmlns:a16="http://schemas.microsoft.com/office/drawing/2014/main" val="20001"/>
                    </a:ext>
                  </a:extLst>
                </a:gridCol>
              </a:tblGrid>
              <a:tr h="262370">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首都</a:t>
                      </a:r>
                    </a:p>
                  </a:txBody>
                  <a:tcPr marL="9525" marR="9525" marT="9525" marB="0" anchor="ctr">
                    <a:noFill/>
                  </a:tcPr>
                </a:tc>
                <a:tc>
                  <a:txBody>
                    <a:bodyPr/>
                    <a:lstStyle/>
                    <a:p>
                      <a:pPr algn="l"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ジャカルタ　</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特別州</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Special Capital Region of Jakarta</a:t>
                      </a:r>
                      <a:endParaRPr 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endParaRPr>
                    </a:p>
                  </a:txBody>
                  <a:tcPr marL="9525" marR="9525" marT="9525" marB="0" anchor="ctr">
                    <a:noFill/>
                  </a:tcPr>
                </a:tc>
                <a:extLst>
                  <a:ext uri="{0D108BD9-81ED-4DB2-BD59-A6C34878D82A}">
                    <a16:rowId xmlns:a16="http://schemas.microsoft.com/office/drawing/2014/main" val="10000"/>
                  </a:ext>
                </a:extLst>
              </a:tr>
              <a:tr h="262370">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首都人口</a:t>
                      </a:r>
                    </a:p>
                  </a:txBody>
                  <a:tcPr marL="9525" marR="9525" marT="9525" marB="0" anchor="ctr">
                    <a:noFill/>
                  </a:tcPr>
                </a:tc>
                <a:tc>
                  <a:txBody>
                    <a:bodyPr/>
                    <a:lstStyle/>
                    <a:p>
                      <a:pPr algn="l" rtl="0"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1,017</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万人</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(2015</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年インドネシア政府統計</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a:t>
                      </a:r>
                    </a:p>
                  </a:txBody>
                  <a:tcPr marL="9525" marR="9525" marT="9525" marB="0" anchor="ctr">
                    <a:noFill/>
                  </a:tcPr>
                </a:tc>
                <a:extLst>
                  <a:ext uri="{0D108BD9-81ED-4DB2-BD59-A6C34878D82A}">
                    <a16:rowId xmlns:a16="http://schemas.microsoft.com/office/drawing/2014/main" val="10001"/>
                  </a:ext>
                </a:extLst>
              </a:tr>
              <a:tr h="262370">
                <a:tc>
                  <a:txBody>
                    <a:bodyPr/>
                    <a:lstStyle/>
                    <a:p>
                      <a:pPr algn="l" rtl="0" fontAlgn="ctr"/>
                      <a:r>
                        <a:rPr lang="en-US" altLang="ja-JP" sz="1400" b="1" i="0" u="none" strike="noStrike" dirty="0">
                          <a:solidFill>
                            <a:srgbClr val="000000"/>
                          </a:solidFill>
                          <a:effectLst/>
                          <a:latin typeface="Meiryo UI" pitchFamily="50" charset="-128"/>
                          <a:ea typeface="Meiryo UI" pitchFamily="50" charset="-128"/>
                        </a:rPr>
                        <a:t>GDP / </a:t>
                      </a:r>
                      <a:r>
                        <a:rPr lang="ja-JP" altLang="en-US" sz="1400" b="1" i="0" u="none" strike="noStrike" dirty="0">
                          <a:solidFill>
                            <a:srgbClr val="000000"/>
                          </a:solidFill>
                          <a:effectLst/>
                          <a:latin typeface="Meiryo UI" pitchFamily="50" charset="-128"/>
                          <a:ea typeface="Meiryo UI" pitchFamily="50" charset="-128"/>
                        </a:rPr>
                        <a:t>年</a:t>
                      </a:r>
                    </a:p>
                  </a:txBody>
                  <a:tcPr marL="9525" marR="9525" marT="9525" marB="0" anchor="ctr">
                    <a:noFill/>
                  </a:tcPr>
                </a:tc>
                <a:tc>
                  <a:txBody>
                    <a:bodyPr/>
                    <a:lstStyle/>
                    <a:p>
                      <a:pPr algn="l" rtl="0" fontAlgn="ct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4,116US</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ドル</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/2018</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年</a:t>
                      </a:r>
                      <a:r>
                        <a:rPr lang="ja-JP" altLang="en-US" sz="1400" b="0" i="0" u="none" strike="noStrike" dirty="0">
                          <a:solidFill>
                            <a:srgbClr val="FF0000"/>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en-US" altLang="ja-JP" sz="1400" b="0" i="0" u="none" strike="noStrike" dirty="0">
                          <a:solidFill>
                            <a:srgbClr val="FF0000"/>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ja-JP" altLang="en-US" sz="1400" b="0" i="0" u="none" strike="noStrike" dirty="0">
                          <a:solidFill>
                            <a:schemeClr val="bg1"/>
                          </a:solidFill>
                          <a:effectLst/>
                          <a:latin typeface="Meiryo UI" panose="020B0604030504040204" pitchFamily="50" charset="-128"/>
                          <a:ea typeface="Meiryo UI" panose="020B0604030504040204" pitchFamily="50" charset="-128"/>
                          <a:cs typeface="Arial Unicode MS" panose="020B0604020202020204" pitchFamily="50" charset="-128"/>
                        </a:rPr>
                        <a:t>国全体の</a:t>
                      </a:r>
                      <a:r>
                        <a:rPr lang="en-US" altLang="ja-JP" sz="1400" b="0" i="0" u="none" strike="noStrike" dirty="0">
                          <a:solidFill>
                            <a:schemeClr val="bg1"/>
                          </a:solidFill>
                          <a:effectLst/>
                          <a:latin typeface="Meiryo UI" panose="020B0604030504040204" pitchFamily="50" charset="-128"/>
                          <a:ea typeface="Meiryo UI" panose="020B0604030504040204" pitchFamily="50" charset="-128"/>
                          <a:cs typeface="Arial Unicode MS" panose="020B0604020202020204" pitchFamily="50" charset="-128"/>
                        </a:rPr>
                        <a:t>17.5%/2016</a:t>
                      </a:r>
                      <a:r>
                        <a:rPr lang="ja-JP" altLang="en-US" sz="1400" b="0" i="0" u="none" strike="noStrike" dirty="0">
                          <a:solidFill>
                            <a:schemeClr val="bg1"/>
                          </a:solidFill>
                          <a:effectLst/>
                          <a:latin typeface="Meiryo UI" panose="020B0604030504040204" pitchFamily="50" charset="-128"/>
                          <a:ea typeface="Meiryo UI" panose="020B0604030504040204" pitchFamily="50" charset="-128"/>
                          <a:cs typeface="Arial Unicode MS" panose="020B0604020202020204" pitchFamily="50" charset="-128"/>
                        </a:rPr>
                        <a:t>年</a:t>
                      </a:r>
                      <a:endParaRPr lang="en-US" altLang="ja-JP" sz="1400" b="0" i="0" u="none" strike="noStrike" dirty="0">
                        <a:solidFill>
                          <a:schemeClr val="bg1"/>
                        </a:solidFill>
                        <a:effectLst/>
                        <a:latin typeface="Meiryo UI" panose="020B0604030504040204" pitchFamily="50" charset="-128"/>
                        <a:ea typeface="Meiryo UI" panose="020B0604030504040204" pitchFamily="50" charset="-128"/>
                        <a:cs typeface="Arial Unicode MS" panose="020B0604020202020204" pitchFamily="50" charset="-128"/>
                      </a:endParaRPr>
                    </a:p>
                  </a:txBody>
                  <a:tcPr marL="9525" marR="9525" marT="9525" marB="0" anchor="ctr">
                    <a:noFill/>
                  </a:tcPr>
                </a:tc>
                <a:extLst>
                  <a:ext uri="{0D108BD9-81ED-4DB2-BD59-A6C34878D82A}">
                    <a16:rowId xmlns:a16="http://schemas.microsoft.com/office/drawing/2014/main" val="10002"/>
                  </a:ext>
                </a:extLst>
              </a:tr>
              <a:tr h="262370">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面積</a:t>
                      </a:r>
                    </a:p>
                  </a:txBody>
                  <a:tcPr marL="9525" marR="9525" marT="9525" marB="0" anchor="ctr">
                    <a:noFill/>
                  </a:tcPr>
                </a:tc>
                <a:tc>
                  <a:txBody>
                    <a:bodyPr/>
                    <a:lstStyle/>
                    <a:p>
                      <a:pPr algn="l" rtl="0"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661.5 </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平方</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km</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https://jakarta.go.id/</a:t>
                      </a:r>
                    </a:p>
                  </a:txBody>
                  <a:tcPr marL="9525" marR="9525" marT="9525" marB="0" anchor="ctr">
                    <a:noFill/>
                  </a:tcPr>
                </a:tc>
                <a:extLst>
                  <a:ext uri="{0D108BD9-81ED-4DB2-BD59-A6C34878D82A}">
                    <a16:rowId xmlns:a16="http://schemas.microsoft.com/office/drawing/2014/main" val="10004"/>
                  </a:ext>
                </a:extLst>
              </a:tr>
              <a:tr h="262370">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知事</a:t>
                      </a:r>
                    </a:p>
                  </a:txBody>
                  <a:tcPr marL="9525" marR="9525" marT="9525" marB="0" anchor="ctr">
                    <a:noFill/>
                  </a:tcPr>
                </a:tc>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アニス・バスウェダン　ジャカルタ特別州知事　</a:t>
                      </a:r>
                      <a:r>
                        <a:rPr lang="en-US" sz="1400" b="0" i="0" u="none" strike="noStrike" dirty="0" err="1">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Anies</a:t>
                      </a:r>
                      <a:r>
                        <a:rPr 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en-US" sz="1400" b="0" i="0" u="none" strike="noStrike" dirty="0" err="1">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Rasyid</a:t>
                      </a:r>
                      <a:r>
                        <a:rPr 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en-US" sz="1400" b="0" i="0" u="none" strike="noStrike" dirty="0" err="1">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Baswedan</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a:t>
                      </a:r>
                      <a:endParaRPr 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endParaRPr>
                    </a:p>
                  </a:txBody>
                  <a:tcPr marL="9525" marR="9525" marT="9525" marB="0" anchor="ctr">
                    <a:noFill/>
                  </a:tcPr>
                </a:tc>
                <a:extLst>
                  <a:ext uri="{0D108BD9-81ED-4DB2-BD59-A6C34878D82A}">
                    <a16:rowId xmlns:a16="http://schemas.microsoft.com/office/drawing/2014/main" val="10005"/>
                  </a:ext>
                </a:extLst>
              </a:tr>
              <a:tr h="262370">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言語</a:t>
                      </a:r>
                    </a:p>
                  </a:txBody>
                  <a:tcPr marL="9525" marR="9525" marT="9525" marB="0" anchor="ctr">
                    <a:noFill/>
                  </a:tcPr>
                </a:tc>
                <a:tc>
                  <a:txBody>
                    <a:bodyPr/>
                    <a:lstStyle/>
                    <a:p>
                      <a:pPr algn="l"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インドネシア語</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英語</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endParaRPr>
                    </a:p>
                  </a:txBody>
                  <a:tcPr marL="9525" marR="9525" marT="9525" marB="0" anchor="ctr">
                    <a:noFill/>
                  </a:tcPr>
                </a:tc>
                <a:extLst>
                  <a:ext uri="{0D108BD9-81ED-4DB2-BD59-A6C34878D82A}">
                    <a16:rowId xmlns:a16="http://schemas.microsoft.com/office/drawing/2014/main" val="10006"/>
                  </a:ext>
                </a:extLst>
              </a:tr>
              <a:tr h="714423">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代表的なショッピングモール</a:t>
                      </a:r>
                    </a:p>
                  </a:txBody>
                  <a:tcPr marL="9525" marR="9525" marT="9525"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グランドインドネシアショッピングタウン</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Grand Indonesia Shopping Town, </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モール・タマン・アングレック</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Mall Taman </a:t>
                      </a:r>
                      <a:r>
                        <a:rPr lang="en-US" altLang="ja-JP" sz="1400" b="0" i="0" u="none" strike="noStrike" dirty="0" err="1">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Anggrek</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プラザスナヤン</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Plaza </a:t>
                      </a:r>
                      <a:r>
                        <a:rPr lang="en-US" altLang="ja-JP" sz="1400" b="0" i="0" u="none" strike="noStrike" dirty="0" err="1">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Senayan</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ポンドックインダーモール</a:t>
                      </a:r>
                      <a:r>
                        <a:rPr lang="en-US" altLang="ja-JP" sz="1400" b="0" i="0" u="none" strike="noStrike" dirty="0" err="1">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Pondok</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Indah Mall</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など</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endParaRPr>
                    </a:p>
                  </a:txBody>
                  <a:tcPr marL="9525" marR="9525" marT="9525" marB="0" anchor="ctr">
                    <a:noFill/>
                  </a:tcPr>
                </a:tc>
                <a:extLst>
                  <a:ext uri="{0D108BD9-81ED-4DB2-BD59-A6C34878D82A}">
                    <a16:rowId xmlns:a16="http://schemas.microsoft.com/office/drawing/2014/main" val="10007"/>
                  </a:ext>
                </a:extLst>
              </a:tr>
              <a:tr h="1087015">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年齢別人口</a:t>
                      </a:r>
                    </a:p>
                  </a:txBody>
                  <a:tcPr marL="9525" marR="9525" marT="9525"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年齢分類 </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こども</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(0-19</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歳</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3,252,464</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人</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(31.6%)</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労働年齢</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(20-59</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歳</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6,323,856</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人</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(61.5%)</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高齢者</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(60</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歳以上</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701,308</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人</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(6.8%)</a:t>
                      </a:r>
                      <a:b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b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合計：　</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10,277,628</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人</a:t>
                      </a:r>
                      <a:r>
                        <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(100%)</a:t>
                      </a:r>
                      <a:r>
                        <a:rPr lang="ja-JP" altLang="en-US"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　</a:t>
                      </a:r>
                      <a:endParaRPr lang="en-US" altLang="ja-JP" sz="14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ジャカルタ特別州の人口ピラミッド</a:t>
                      </a:r>
                      <a:r>
                        <a:rPr lang="en-US" altLang="ja-JP" sz="8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(2016</a:t>
                      </a:r>
                      <a:r>
                        <a:rPr lang="ja-JP" altLang="en-US" sz="8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年</a:t>
                      </a:r>
                      <a:r>
                        <a:rPr lang="en-US" altLang="ja-JP" sz="8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a:t>
                      </a:r>
                      <a:r>
                        <a:rPr lang="ja-JP" altLang="en-US" sz="8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によれば合計が</a:t>
                      </a:r>
                      <a:r>
                        <a:rPr lang="en-US" altLang="ja-JP" sz="8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1027</a:t>
                      </a:r>
                      <a:r>
                        <a:rPr lang="ja-JP" altLang="en-US" sz="8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万人</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引用：</a:t>
                      </a:r>
                      <a:r>
                        <a:rPr lang="en-US" altLang="ja-JP" sz="800" b="0" i="0" u="none" strike="noStrike" dirty="0">
                          <a:solidFill>
                            <a:schemeClr val="tx1"/>
                          </a:solidFill>
                          <a:effectLst/>
                          <a:latin typeface="Meiryo UI" panose="020B0604030504040204" pitchFamily="50" charset="-128"/>
                          <a:ea typeface="Meiryo UI" panose="020B0604030504040204" pitchFamily="50" charset="-128"/>
                          <a:cs typeface="Arial Unicode MS" panose="020B0604020202020204" pitchFamily="50" charset="-128"/>
                        </a:rPr>
                        <a:t>https://www.jetro.go.jp/ext_images/_Reports/02/2018/4841b3060c70781d/8_all.pdf</a:t>
                      </a:r>
                    </a:p>
                  </a:txBody>
                  <a:tcPr marL="9525" marR="9525" marT="9525" marB="0" anchor="ctr">
                    <a:noFill/>
                  </a:tcPr>
                </a:tc>
                <a:extLst>
                  <a:ext uri="{0D108BD9-81ED-4DB2-BD59-A6C34878D82A}">
                    <a16:rowId xmlns:a16="http://schemas.microsoft.com/office/drawing/2014/main" val="10008"/>
                  </a:ext>
                </a:extLst>
              </a:tr>
              <a:tr h="262370">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人口密度</a:t>
                      </a:r>
                    </a:p>
                  </a:txBody>
                  <a:tcPr marL="9525" marR="9525" marT="9525" marB="0" anchor="ctr">
                    <a:noFill/>
                  </a:tcPr>
                </a:tc>
                <a:tc>
                  <a:txBody>
                    <a:bodyPr/>
                    <a:lstStyle/>
                    <a:p>
                      <a:pPr algn="l"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15,385</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人 </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 </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平方㎞</a:t>
                      </a:r>
                      <a:endParaRPr lang="en-US" sz="14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endParaRPr>
                    </a:p>
                  </a:txBody>
                  <a:tcPr marL="9525" marR="9525" marT="9525" marB="0" anchor="ctr">
                    <a:noFill/>
                  </a:tcPr>
                </a:tc>
                <a:extLst>
                  <a:ext uri="{0D108BD9-81ED-4DB2-BD59-A6C34878D82A}">
                    <a16:rowId xmlns:a16="http://schemas.microsoft.com/office/drawing/2014/main" val="10009"/>
                  </a:ext>
                </a:extLst>
              </a:tr>
              <a:tr h="1366344">
                <a:tc>
                  <a:txBody>
                    <a:bodyPr/>
                    <a:lstStyle/>
                    <a:p>
                      <a:pPr algn="l" rtl="0" fontAlgn="ctr"/>
                      <a:r>
                        <a:rPr lang="ja-JP" altLang="en-US" sz="1400" b="1" i="0" u="none" strike="noStrike" dirty="0">
                          <a:solidFill>
                            <a:srgbClr val="000000"/>
                          </a:solidFill>
                          <a:effectLst/>
                          <a:latin typeface="Meiryo UI" pitchFamily="50" charset="-128"/>
                          <a:ea typeface="Meiryo UI" pitchFamily="50" charset="-128"/>
                        </a:rPr>
                        <a:t>歴史</a:t>
                      </a:r>
                      <a:endParaRPr lang="zh-TW" altLang="en-US" sz="1400" b="1" i="0" u="none" strike="noStrike" dirty="0">
                        <a:solidFill>
                          <a:srgbClr val="000000"/>
                        </a:solidFill>
                        <a:effectLst/>
                        <a:latin typeface="Meiryo UI" pitchFamily="50" charset="-128"/>
                        <a:ea typeface="Meiryo UI" pitchFamily="50" charset="-128"/>
                      </a:endParaRPr>
                    </a:p>
                  </a:txBody>
                  <a:tcPr marL="9525" marR="9525" marT="9525"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世紀にスンダケラパとして設立されたこの都市は、スンダ王国の重要な貿易港となる。</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その後、オランダ領東インドの首都バタビアとして成長した。公式には特別な首都圏のステータスを持つ州である。</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州政府は</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5</a:t>
                      </a:r>
                      <a:r>
                        <a:rPr lang="ja-JP" altLang="en-US" sz="1200" b="0" i="0" u="none" strike="noStrike" dirty="0" err="1">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つの</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行政都市と</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1</a:t>
                      </a:r>
                      <a:r>
                        <a:rPr lang="ja-JP" altLang="en-US" sz="1200" b="0" i="0" u="none" strike="noStrike" dirty="0" err="1">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つの</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行政摂政で構成されている。</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オランダ領東インド時代は一次産品</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強制栽培によるコーヒー、さとうきびなど輸出生産が主。</a:t>
                      </a:r>
                    </a:p>
                    <a:p>
                      <a:pPr marL="0" marR="0" indent="0" algn="l"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1929</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年以降、天然ゴム、石油採掘に移行。インドネシア独立後、オランダ系企業接収後経済の基幹部門を国営企業が掌握し、初代大統領スカルノによる「指導される経済」になる。スカルノ失脚後の</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1967</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年第二代大統領スハルトは、経済開発優先、外資導入方を制定し、開発路線へ。外国資本、国内資本の大半が首都ジャカルタにとその近郊地域に集中するようになる。農林漁業から原油、石油製品に主軸が移り、石油輸出による外貨準備で貿易を拡大していく。</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1997</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年アジア通貨危機により景気悪化、</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1998</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rPr>
                        <a:t>年ジャカルタ暴動の引き金となる。スハルト失脚後は民主化が進みインフラ整備に本腰を入れ始めるようになる。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cs typeface="Arial Unicode MS" panose="020B0604020202020204" pitchFamily="50" charset="-128"/>
                      </a:endParaRPr>
                    </a:p>
                  </a:txBody>
                  <a:tcPr marL="9525" marR="9525" marT="9525" marB="0" anchor="ctr">
                    <a:noFill/>
                  </a:tcPr>
                </a:tc>
                <a:extLst>
                  <a:ext uri="{0D108BD9-81ED-4DB2-BD59-A6C34878D82A}">
                    <a16:rowId xmlns:a16="http://schemas.microsoft.com/office/drawing/2014/main" val="10010"/>
                  </a:ext>
                </a:extLst>
              </a:tr>
            </a:tbl>
          </a:graphicData>
        </a:graphic>
      </p:graphicFrame>
      <p:sp>
        <p:nvSpPr>
          <p:cNvPr id="4" name="AutoShape 2" descr="Image result for vietn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9415" y="1772816"/>
            <a:ext cx="1101431" cy="1033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6419" y="3212976"/>
            <a:ext cx="13462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3352" y="548680"/>
            <a:ext cx="1945715" cy="118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a:extLst>
              <a:ext uri="{FF2B5EF4-FFF2-40B4-BE49-F238E27FC236}">
                <a16:creationId xmlns:a16="http://schemas.microsoft.com/office/drawing/2014/main" id="{9125D38A-D1D6-481D-A483-AA12C8D3D5BD}"/>
              </a:ext>
            </a:extLst>
          </p:cNvPr>
          <p:cNvSpPr>
            <a:spLocks noGrp="1"/>
          </p:cNvSpPr>
          <p:nvPr>
            <p:ph type="sldNum" sz="quarter" idx="12"/>
          </p:nvPr>
        </p:nvSpPr>
        <p:spPr>
          <a:xfrm>
            <a:off x="0" y="6492875"/>
            <a:ext cx="2133600" cy="365125"/>
          </a:xfrm>
        </p:spPr>
        <p:txBody>
          <a:bodyPr/>
          <a:lstStyle/>
          <a:p>
            <a:pPr algn="l"/>
            <a:fld id="{72E6F97D-BAF6-426F-A750-F3058DA2EFE3}" type="slidenum">
              <a:rPr kumimoji="1" lang="ja-JP" altLang="en-US" smtClean="0"/>
              <a:pPr algn="l"/>
              <a:t>3</a:t>
            </a:fld>
            <a:endParaRPr kumimoji="1" lang="ja-JP" altLang="en-US" dirty="0"/>
          </a:p>
        </p:txBody>
      </p:sp>
      <p:sp>
        <p:nvSpPr>
          <p:cNvPr id="13" name="Text Box 35"/>
          <p:cNvSpPr txBox="1">
            <a:spLocks noChangeArrowheads="1"/>
          </p:cNvSpPr>
          <p:nvPr/>
        </p:nvSpPr>
        <p:spPr bwMode="auto">
          <a:xfrm>
            <a:off x="-7938" y="0"/>
            <a:ext cx="9144001" cy="276225"/>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r" eaLnBrk="1" hangingPunct="1">
              <a:spcBef>
                <a:spcPct val="50000"/>
              </a:spcBef>
            </a:pPr>
            <a:r>
              <a:rPr lang="en-US" altLang="ja-JP" sz="1200">
                <a:solidFill>
                  <a:schemeClr val="bg1"/>
                </a:solidFill>
                <a:latin typeface="Tahoma" pitchFamily="34" charset="0"/>
                <a:ea typeface="PMingLiU" pitchFamily="18" charset="-120"/>
                <a:cs typeface="Arial" charset="0"/>
              </a:rPr>
              <a:t>ASEAN JAPAN CONSULTING </a:t>
            </a:r>
          </a:p>
        </p:txBody>
      </p:sp>
      <p:sp>
        <p:nvSpPr>
          <p:cNvPr id="14" name="Text Box 21"/>
          <p:cNvSpPr txBox="1">
            <a:spLocks noChangeArrowheads="1"/>
          </p:cNvSpPr>
          <p:nvPr/>
        </p:nvSpPr>
        <p:spPr bwMode="auto">
          <a:xfrm>
            <a:off x="4495800" y="6581775"/>
            <a:ext cx="4648200" cy="276225"/>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r" eaLnBrk="1" hangingPunct="1">
              <a:spcBef>
                <a:spcPct val="50000"/>
              </a:spcBef>
            </a:pPr>
            <a:r>
              <a:rPr lang="en-US" altLang="ja-JP" sz="1200">
                <a:solidFill>
                  <a:schemeClr val="bg1"/>
                </a:solidFill>
                <a:latin typeface="Tahoma" pitchFamily="34" charset="0"/>
                <a:ea typeface="PMingLiU" pitchFamily="18" charset="-120"/>
              </a:rPr>
              <a:t>©www.asean-j.net</a:t>
            </a:r>
          </a:p>
        </p:txBody>
      </p:sp>
    </p:spTree>
    <p:extLst>
      <p:ext uri="{BB962C8B-B14F-4D97-AF65-F5344CB8AC3E}">
        <p14:creationId xmlns:p14="http://schemas.microsoft.com/office/powerpoint/2010/main" val="4070320874"/>
      </p:ext>
    </p:extLst>
  </p:cSld>
  <p:clrMapOvr>
    <a:masterClrMapping/>
  </p:clrMapOvr>
  <p:transition>
    <p:strips dir="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2831479765"/>
              </p:ext>
            </p:extLst>
          </p:nvPr>
        </p:nvGraphicFramePr>
        <p:xfrm>
          <a:off x="418002" y="764704"/>
          <a:ext cx="8417908" cy="5688629"/>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Kecap</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"Tin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Tin</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https://www.daftarperusahaan.com/bisnis/kecap-tin-tin</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3">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Jl</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Banyuresmi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Jl.guntur</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No.117,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Garut</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Jawa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Barat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Garut</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Provinsi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Jawa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Barat</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0262 - 232 469</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https://bit.ly/3mCFNC2</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1993</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 50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https://bit.ly/3mCFNC2</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　</a:t>
                      </a:r>
                      <a:r>
                        <a:rPr lang="en-US" altLang="ja-JP" sz="1200" b="1" dirty="0">
                          <a:solidFill>
                            <a:schemeClr val="tx1"/>
                          </a:solidFill>
                          <a:latin typeface="Meiryo UI" pitchFamily="50" charset="-128"/>
                          <a:ea typeface="Meiryo UI" pitchFamily="50" charset="-128"/>
                          <a:cs typeface="Meiryo UI" pitchFamily="50" charset="-128"/>
                        </a:rPr>
                        <a:t>35</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105</a:t>
                      </a:r>
                      <a:r>
                        <a:rPr lang="ja-JP" altLang="en-US" sz="1200" b="1" dirty="0">
                          <a:solidFill>
                            <a:schemeClr val="tx1"/>
                          </a:solidFill>
                          <a:latin typeface="Meiryo UI" pitchFamily="50" charset="-128"/>
                          <a:ea typeface="Meiryo UI" pitchFamily="50" charset="-128"/>
                          <a:cs typeface="Meiryo UI" pitchFamily="50" charset="-128"/>
                        </a:rPr>
                        <a:t>万</a:t>
                      </a:r>
                      <a:r>
                        <a:rPr lang="en-US" altLang="ja-JP" sz="1200" b="1" dirty="0">
                          <a:solidFill>
                            <a:schemeClr val="tx1"/>
                          </a:solidFill>
                          <a:latin typeface="Meiryo UI" pitchFamily="50" charset="-128"/>
                          <a:ea typeface="Meiryo UI" pitchFamily="50" charset="-128"/>
                          <a:cs typeface="Meiryo UI" pitchFamily="50" charset="-128"/>
                        </a:rPr>
                        <a:t>US</a:t>
                      </a:r>
                      <a:r>
                        <a:rPr lang="ja-JP" altLang="en-US" sz="1200" b="1" dirty="0">
                          <a:solidFill>
                            <a:schemeClr val="tx1"/>
                          </a:solidFill>
                          <a:latin typeface="Meiryo UI" pitchFamily="50" charset="-128"/>
                          <a:ea typeface="Meiryo UI" pitchFamily="50" charset="-128"/>
                          <a:cs typeface="Meiryo UI" pitchFamily="50" charset="-128"/>
                        </a:rPr>
                        <a:t>ドル</a:t>
                      </a:r>
                      <a:r>
                        <a:rPr lang="ja-JP" altLang="en-US" sz="1200" b="0" dirty="0">
                          <a:solidFill>
                            <a:schemeClr val="tx1"/>
                          </a:solidFill>
                          <a:latin typeface="Meiryo UI" pitchFamily="50" charset="-128"/>
                          <a:ea typeface="Meiryo UI" pitchFamily="50" charset="-128"/>
                          <a:cs typeface="Meiryo UI" pitchFamily="50" charset="-128"/>
                        </a:rPr>
                        <a:t>　</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80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Sweet Sauce</a:t>
                      </a:r>
                      <a:r>
                        <a:rPr lang="ja-JP" altLang="en-US" sz="1100">
                          <a:latin typeface="Meiryo UI" panose="020B0604030504040204" pitchFamily="34" charset="-128"/>
                          <a:ea typeface="Meiryo UI" panose="020B0604030504040204" pitchFamily="34" charset="-128"/>
                          <a:cs typeface="Meiryo UI" panose="020B0604030504040204" pitchFamily="50" charset="-128"/>
                        </a:rPr>
                        <a:t>　甘味ソース　</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ケチャップ </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ティンティン</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Kecap</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"Tin </a:t>
                      </a:r>
                      <a:r>
                        <a:rPr kumimoji="1" lang="en-US" altLang="ja-JP" sz="1100" b="1" dirty="0" err="1">
                          <a:latin typeface="Meiryo UI" panose="020B0604030504040204" pitchFamily="34" charset="-128"/>
                          <a:ea typeface="Meiryo UI" panose="020B0604030504040204" pitchFamily="34" charset="-128"/>
                          <a:cs typeface="Meiryo UI" panose="020B0604030504040204" pitchFamily="50" charset="-128"/>
                        </a:rPr>
                        <a:t>Tin</a:t>
                      </a:r>
                      <a:r>
                        <a:rPr kumimoji="1" lang="en-US" altLang="ja-JP" sz="1100" b="1"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100" b="1" dirty="0">
                          <a:latin typeface="Meiryo UI" panose="020B0604030504040204" pitchFamily="34" charset="-128"/>
                          <a:ea typeface="Meiryo UI" panose="020B0604030504040204" pitchFamily="34" charset="-128"/>
                          <a:cs typeface="Meiryo UI" panose="020B0604030504040204" pitchFamily="50" charset="-128"/>
                        </a:rPr>
                        <a:t>社は、</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1960</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にガルトの甘口醤油のパイオニア企業のひとつであるティンティン醤油が製造され、ガルトの街のアイコンのひとつとなっている。天然成分の配合と衛生的な製造工程の積み重ねにより、ティンティン醤油は、ガルトの人々の舌に合う本物の味を持つ高品質な製品として知られ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3" name="Picture 2">
            <a:extLst>
              <a:ext uri="{FF2B5EF4-FFF2-40B4-BE49-F238E27FC236}">
                <a16:creationId xmlns:a16="http://schemas.microsoft.com/office/drawing/2014/main" id="{433D1A6F-4274-421B-A93D-9A93113E7539}"/>
              </a:ext>
            </a:extLst>
          </p:cNvPr>
          <p:cNvPicPr>
            <a:picLocks noChangeAspect="1"/>
          </p:cNvPicPr>
          <p:nvPr/>
        </p:nvPicPr>
        <p:blipFill rotWithShape="1">
          <a:blip r:embed="rId3"/>
          <a:srcRect l="12420" t="13601" r="28737" b="15000"/>
          <a:stretch/>
        </p:blipFill>
        <p:spPr>
          <a:xfrm>
            <a:off x="2627784" y="4725144"/>
            <a:ext cx="1512168" cy="835516"/>
          </a:xfrm>
          <a:prstGeom prst="rect">
            <a:avLst/>
          </a:prstGeom>
        </p:spPr>
      </p:pic>
      <p:pic>
        <p:nvPicPr>
          <p:cNvPr id="5" name="Picture 4">
            <a:extLst>
              <a:ext uri="{FF2B5EF4-FFF2-40B4-BE49-F238E27FC236}">
                <a16:creationId xmlns:a16="http://schemas.microsoft.com/office/drawing/2014/main" id="{CB047C6A-2DFD-40FA-97B6-FFFA3CA9651A}"/>
              </a:ext>
            </a:extLst>
          </p:cNvPr>
          <p:cNvPicPr>
            <a:picLocks noChangeAspect="1"/>
          </p:cNvPicPr>
          <p:nvPr/>
        </p:nvPicPr>
        <p:blipFill rotWithShape="1">
          <a:blip r:embed="rId4"/>
          <a:srcRect l="37400" t="16403" r="38975" b="39285"/>
          <a:stretch/>
        </p:blipFill>
        <p:spPr>
          <a:xfrm>
            <a:off x="8172400" y="792667"/>
            <a:ext cx="598481" cy="631453"/>
          </a:xfrm>
          <a:prstGeom prst="rect">
            <a:avLst/>
          </a:prstGeom>
        </p:spPr>
      </p:pic>
      <p:cxnSp>
        <p:nvCxnSpPr>
          <p:cNvPr id="15" name="直線コネクタ 28">
            <a:extLst>
              <a:ext uri="{FF2B5EF4-FFF2-40B4-BE49-F238E27FC236}">
                <a16:creationId xmlns:a16="http://schemas.microsoft.com/office/drawing/2014/main" id="{D38AF6A6-24F5-4922-84E3-306669C91F3B}"/>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561D699F-BA0A-4CB9-B2ED-3F4EF0D4118C}"/>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50DEAF05-CA71-45DD-BE71-52AB05A8DB20}"/>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DE425C4F-C54E-4113-BA8E-5947B6E0B16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600628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1328874541"/>
              </p:ext>
            </p:extLst>
          </p:nvPr>
        </p:nvGraphicFramePr>
        <p:xfrm>
          <a:off x="418002" y="764704"/>
          <a:ext cx="8417908" cy="5616623"/>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2255">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Sarico</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Food</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https://www.instagram.com/kecapsarico/?hl=en</a:t>
                      </a:r>
                      <a:r>
                        <a:rPr lang="en-US" sz="1200" b="0" dirty="0">
                          <a:latin typeface="Meiryo UI" panose="020B0604030504040204" pitchFamily="34" charset="-128"/>
                          <a:ea typeface="Meiryo UI" panose="020B0604030504040204" pitchFamily="34" charset="-128"/>
                          <a:cs typeface="Meiryo UI" panose="020B0604030504040204" pitchFamily="50" charset="-128"/>
                        </a:rPr>
                        <a:t>   https://bit.ly/2ZM1U0l</a:t>
                      </a:r>
                      <a:endParaRPr lang="id-ID" sz="12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59690">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Jl.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Tegalsari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2 Rt05 Rw02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Purworejo</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Jawa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Tengah</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1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087838877088</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https://bit.ly/3CGtaLV</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435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1993</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50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https://bit.ly/3CGtaLV</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4797">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596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27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228600" indent="-228600">
                        <a:buAutoNum type="arabicPeriod"/>
                      </a:pPr>
                      <a:r>
                        <a:rPr lang="en-US" altLang="ja-JP" sz="1100" dirty="0" err="1">
                          <a:latin typeface="Meiryo UI" panose="020B0604030504040204" pitchFamily="34" charset="-128"/>
                          <a:ea typeface="Meiryo UI" panose="020B0604030504040204" pitchFamily="34" charset="-128"/>
                          <a:cs typeface="Meiryo UI" panose="020B0604030504040204" pitchFamily="50" charset="-128"/>
                        </a:rPr>
                        <a:t>Kecap</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 ”</a:t>
                      </a:r>
                      <a:r>
                        <a:rPr lang="en-US" altLang="ja-JP" sz="1100" dirty="0" err="1">
                          <a:latin typeface="Meiryo UI" panose="020B0604030504040204" pitchFamily="34" charset="-128"/>
                          <a:ea typeface="Meiryo UI" panose="020B0604030504040204" pitchFamily="34" charset="-128"/>
                          <a:cs typeface="Meiryo UI" panose="020B0604030504040204" pitchFamily="50" charset="-128"/>
                        </a:rPr>
                        <a:t>Sarico</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ケチャップ・サリコ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ソイソース</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5814">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36313">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indent="0">
                        <a:buNone/>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Sarico</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Soy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ソイソース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2527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サリコ・フーズ</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Sarico</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Foods</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はインドネシア地場の調味料メーカーである。同社はソイソース、</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ケチャップの</a:t>
                      </a: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Sarico</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ブランドを展開している。通販ではトコペディア、ブカラパックの大手</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EC</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でも販売している。</a:t>
                      </a:r>
                      <a:b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br>
                      <a:r>
                        <a:rPr kumimoji="1" lang="en-US" altLang="ja-JP" sz="800" dirty="0">
                          <a:latin typeface="Meiryo UI" panose="020B0604030504040204" pitchFamily="34" charset="-128"/>
                          <a:ea typeface="Meiryo UI" panose="020B0604030504040204" pitchFamily="34" charset="-128"/>
                          <a:cs typeface="Meiryo UI" panose="020B0604030504040204" pitchFamily="50" charset="-128"/>
                        </a:rPr>
                        <a:t>https://www.bukalapak.com/p/food/bumbu/bumbu-mentah/fodmc9-jual-kecap-manis-sarico</a:t>
                      </a: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3" name="Picture 2">
            <a:extLst>
              <a:ext uri="{FF2B5EF4-FFF2-40B4-BE49-F238E27FC236}">
                <a16:creationId xmlns:a16="http://schemas.microsoft.com/office/drawing/2014/main" id="{73A2FB71-A66F-407A-BDAB-566FE2347AB8}"/>
              </a:ext>
            </a:extLst>
          </p:cNvPr>
          <p:cNvPicPr>
            <a:picLocks noChangeAspect="1"/>
          </p:cNvPicPr>
          <p:nvPr/>
        </p:nvPicPr>
        <p:blipFill rotWithShape="1">
          <a:blip r:embed="rId3"/>
          <a:srcRect l="63387" t="26200" r="14563" b="34600"/>
          <a:stretch/>
        </p:blipFill>
        <p:spPr>
          <a:xfrm>
            <a:off x="2267744" y="4653136"/>
            <a:ext cx="942650" cy="864097"/>
          </a:xfrm>
          <a:prstGeom prst="rect">
            <a:avLst/>
          </a:prstGeom>
        </p:spPr>
      </p:pic>
      <p:pic>
        <p:nvPicPr>
          <p:cNvPr id="10242" name="Picture 2" descr="No photo description available.">
            <a:extLst>
              <a:ext uri="{FF2B5EF4-FFF2-40B4-BE49-F238E27FC236}">
                <a16:creationId xmlns:a16="http://schemas.microsoft.com/office/drawing/2014/main" id="{44688D6A-A0C2-4C25-9229-50FDAB05DA9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51" r="19551" b="13250"/>
          <a:stretch/>
        </p:blipFill>
        <p:spPr bwMode="auto">
          <a:xfrm>
            <a:off x="8057850" y="797695"/>
            <a:ext cx="735517" cy="878134"/>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7B4843A5-820E-43FC-9469-E8A353DCCBF7}"/>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84F49315-C38F-454C-9938-EA77F4EF176E}"/>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A35B3D5C-5CC4-44D4-8746-17AA511792D9}"/>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0F679C10-358A-4940-90C7-F4433709A162}"/>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4" name="図 3">
            <a:extLst>
              <a:ext uri="{FF2B5EF4-FFF2-40B4-BE49-F238E27FC236}">
                <a16:creationId xmlns:a16="http://schemas.microsoft.com/office/drawing/2014/main" id="{9C032DE5-03F1-4A2C-A974-F1D6E92264C7}"/>
              </a:ext>
            </a:extLst>
          </p:cNvPr>
          <p:cNvPicPr>
            <a:picLocks noChangeAspect="1"/>
          </p:cNvPicPr>
          <p:nvPr/>
        </p:nvPicPr>
        <p:blipFill rotWithShape="1">
          <a:blip r:embed="rId5"/>
          <a:srcRect b="40654"/>
          <a:stretch/>
        </p:blipFill>
        <p:spPr>
          <a:xfrm>
            <a:off x="3242796" y="4653136"/>
            <a:ext cx="1617236" cy="864097"/>
          </a:xfrm>
          <a:prstGeom prst="rect">
            <a:avLst/>
          </a:prstGeom>
        </p:spPr>
      </p:pic>
      <p:pic>
        <p:nvPicPr>
          <p:cNvPr id="6" name="図 5">
            <a:extLst>
              <a:ext uri="{FF2B5EF4-FFF2-40B4-BE49-F238E27FC236}">
                <a16:creationId xmlns:a16="http://schemas.microsoft.com/office/drawing/2014/main" id="{72B11EF6-A9C8-4E49-A388-2EF2F4C644CF}"/>
              </a:ext>
            </a:extLst>
          </p:cNvPr>
          <p:cNvPicPr>
            <a:picLocks noChangeAspect="1"/>
          </p:cNvPicPr>
          <p:nvPr/>
        </p:nvPicPr>
        <p:blipFill>
          <a:blip r:embed="rId6"/>
          <a:stretch>
            <a:fillRect/>
          </a:stretch>
        </p:blipFill>
        <p:spPr>
          <a:xfrm>
            <a:off x="7208370" y="3068960"/>
            <a:ext cx="1549931" cy="1224136"/>
          </a:xfrm>
          <a:prstGeom prst="rect">
            <a:avLst/>
          </a:prstGeom>
        </p:spPr>
      </p:pic>
    </p:spTree>
    <p:extLst>
      <p:ext uri="{BB962C8B-B14F-4D97-AF65-F5344CB8AC3E}">
        <p14:creationId xmlns:p14="http://schemas.microsoft.com/office/powerpoint/2010/main" val="2331284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3757726182"/>
              </p:ext>
            </p:extLst>
          </p:nvPr>
        </p:nvGraphicFramePr>
        <p:xfrm>
          <a:off x="418002" y="764704"/>
          <a:ext cx="8417908" cy="5616623"/>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2255">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Pabrik</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Saos</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Jempol</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Jaya.</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https://jempoljaya.webs.com/</a:t>
                      </a:r>
                      <a:r>
                        <a:rPr lang="en-US" sz="1200" b="0" dirty="0">
                          <a:latin typeface="Meiryo UI" panose="020B0604030504040204" pitchFamily="34" charset="-128"/>
                          <a:ea typeface="Meiryo UI" panose="020B0604030504040204" pitchFamily="34" charset="-128"/>
                          <a:cs typeface="Meiryo UI" panose="020B0604030504040204" pitchFamily="50" charset="-128"/>
                        </a:rPr>
                        <a:t>   https://bit.ly/3mFDH49</a:t>
                      </a:r>
                      <a:r>
                        <a:rPr lang="ja-JP" altLang="en-US" sz="800" b="0" dirty="0">
                          <a:latin typeface="Meiryo UI" panose="020B0604030504040204" pitchFamily="34" charset="-128"/>
                          <a:ea typeface="Meiryo UI" panose="020B0604030504040204" pitchFamily="34" charset="-128"/>
                          <a:cs typeface="Meiryo UI" panose="020B0604030504040204" pitchFamily="50" charset="-128"/>
                        </a:rPr>
                        <a:t>　</a:t>
                      </a:r>
                      <a:r>
                        <a:rPr lang="en-US" altLang="ja-JP" sz="800" b="0" dirty="0">
                          <a:latin typeface="Meiryo UI" panose="020B0604030504040204" pitchFamily="34" charset="-128"/>
                          <a:ea typeface="Meiryo UI" panose="020B0604030504040204" pitchFamily="34" charset="-128"/>
                          <a:cs typeface="Meiryo UI" panose="020B0604030504040204" pitchFamily="50" charset="-128"/>
                        </a:rPr>
                        <a:t>https://www.facebook.com/profile.php?id=100057268937937</a:t>
                      </a:r>
                      <a:endParaRPr lang="id-ID" sz="8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59690">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Jl</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Yos</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Sudarso</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51</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Kota:Kediri</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Provinsi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Jawa</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Timur Indonesia</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17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088805018568</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jempoljaya.sby@gmail.com</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435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1993</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a:t>
                      </a:r>
                      <a:r>
                        <a:rPr kumimoji="1" lang="ja-JP" altLang="en-US" sz="1200">
                          <a:latin typeface="Meiryo UI" panose="020B0604030504040204" pitchFamily="34" charset="-128"/>
                          <a:ea typeface="Meiryo UI" panose="020B0604030504040204" pitchFamily="34" charset="-128"/>
                          <a:cs typeface="Meiryo UI" panose="020B0604030504040204" pitchFamily="50" charset="-128"/>
                        </a:rPr>
                        <a:t>金　不明</a:t>
                      </a:r>
                      <a:endParaRPr kumimoji="1" lang="en-US" altLang="ja-JP" sz="120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50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https://bit.ly/3mFDH49</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4797">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596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27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　</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5814">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36313">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Chili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チリソース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r>
                        <a:rPr kumimoji="0" lang="en-US" altLang="ja-JP" sz="1100" dirty="0">
                          <a:latin typeface="Meiryo UI" panose="020B0604030504040204" pitchFamily="34" charset="-128"/>
                          <a:ea typeface="Meiryo UI" panose="020B0604030504040204" pitchFamily="34" charset="-128"/>
                          <a:cs typeface="Meiryo UI" panose="020B0604030504040204" pitchFamily="50" charset="-128"/>
                        </a:rPr>
                        <a:t>2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Tomato Ketchup</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トマトケチャップ</a:t>
                      </a:r>
                      <a:endParaRPr kumimoji="0"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2527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Jempol</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Jaya</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社はインドネシアでケチャップをメインに製造、販売を手掛けている。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p>
                      <a:pPr marL="0" indent="0">
                        <a:buNone/>
                      </a:pP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トマトソース、スパイシーチリソース、ジェムポルジャヤなどの調味料を販売。厳選された材料で作られており、清潔さと品質が保証されている。インドネシアの料理、麺料理、チャーハン、キャップジャイなどに適し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11266" name="Picture 2">
            <a:extLst>
              <a:ext uri="{FF2B5EF4-FFF2-40B4-BE49-F238E27FC236}">
                <a16:creationId xmlns:a16="http://schemas.microsoft.com/office/drawing/2014/main" id="{2053DE72-6B1A-41C7-A663-E88899001E4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8862"/>
          <a:stretch/>
        </p:blipFill>
        <p:spPr bwMode="auto">
          <a:xfrm>
            <a:off x="2483768" y="4653136"/>
            <a:ext cx="1950613" cy="864096"/>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055391B1-8CA5-4B8F-9A61-52A945160835}"/>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9BA915B7-13F4-4115-A6CC-C6DEDD32E28E}"/>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B0F221FB-D841-4792-9D13-08281A332A8A}"/>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F57CC10E-8B76-4FC1-98C2-90A970194AFB}"/>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図 2">
            <a:extLst>
              <a:ext uri="{FF2B5EF4-FFF2-40B4-BE49-F238E27FC236}">
                <a16:creationId xmlns:a16="http://schemas.microsoft.com/office/drawing/2014/main" id="{5384EBF3-050A-482A-84E0-4F28554DAD3F}"/>
              </a:ext>
            </a:extLst>
          </p:cNvPr>
          <p:cNvPicPr>
            <a:picLocks noChangeAspect="1"/>
          </p:cNvPicPr>
          <p:nvPr/>
        </p:nvPicPr>
        <p:blipFill>
          <a:blip r:embed="rId4"/>
          <a:stretch>
            <a:fillRect/>
          </a:stretch>
        </p:blipFill>
        <p:spPr>
          <a:xfrm>
            <a:off x="6572748" y="3140968"/>
            <a:ext cx="1127853" cy="1181433"/>
          </a:xfrm>
          <a:prstGeom prst="rect">
            <a:avLst/>
          </a:prstGeom>
        </p:spPr>
      </p:pic>
      <p:pic>
        <p:nvPicPr>
          <p:cNvPr id="5" name="図 4">
            <a:extLst>
              <a:ext uri="{FF2B5EF4-FFF2-40B4-BE49-F238E27FC236}">
                <a16:creationId xmlns:a16="http://schemas.microsoft.com/office/drawing/2014/main" id="{EE855381-E082-4479-BA78-DC98E0C247D3}"/>
              </a:ext>
            </a:extLst>
          </p:cNvPr>
          <p:cNvPicPr>
            <a:picLocks noChangeAspect="1"/>
          </p:cNvPicPr>
          <p:nvPr/>
        </p:nvPicPr>
        <p:blipFill>
          <a:blip r:embed="rId5"/>
          <a:stretch>
            <a:fillRect/>
          </a:stretch>
        </p:blipFill>
        <p:spPr>
          <a:xfrm>
            <a:off x="7700601" y="3140968"/>
            <a:ext cx="975855" cy="1080120"/>
          </a:xfrm>
          <a:prstGeom prst="rect">
            <a:avLst/>
          </a:prstGeom>
        </p:spPr>
      </p:pic>
      <p:pic>
        <p:nvPicPr>
          <p:cNvPr id="7" name="図 6">
            <a:extLst>
              <a:ext uri="{FF2B5EF4-FFF2-40B4-BE49-F238E27FC236}">
                <a16:creationId xmlns:a16="http://schemas.microsoft.com/office/drawing/2014/main" id="{215F1242-8D07-41BB-8318-3BB2B35CBBA8}"/>
              </a:ext>
            </a:extLst>
          </p:cNvPr>
          <p:cNvPicPr>
            <a:picLocks noChangeAspect="1"/>
          </p:cNvPicPr>
          <p:nvPr/>
        </p:nvPicPr>
        <p:blipFill>
          <a:blip r:embed="rId6"/>
          <a:stretch>
            <a:fillRect/>
          </a:stretch>
        </p:blipFill>
        <p:spPr>
          <a:xfrm>
            <a:off x="7860055" y="764704"/>
            <a:ext cx="975855" cy="936101"/>
          </a:xfrm>
          <a:prstGeom prst="rect">
            <a:avLst/>
          </a:prstGeom>
        </p:spPr>
      </p:pic>
    </p:spTree>
    <p:extLst>
      <p:ext uri="{BB962C8B-B14F-4D97-AF65-F5344CB8AC3E}">
        <p14:creationId xmlns:p14="http://schemas.microsoft.com/office/powerpoint/2010/main" val="6082595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2060932760"/>
              </p:ext>
            </p:extLst>
          </p:nvPr>
        </p:nvGraphicFramePr>
        <p:xfrm>
          <a:off x="418002" y="764704"/>
          <a:ext cx="8417908" cy="5688629"/>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8">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8">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80">
                  <a:extLst>
                    <a:ext uri="{9D8B030D-6E8A-4147-A177-3AD203B41FA5}">
                      <a16:colId xmlns:a16="http://schemas.microsoft.com/office/drawing/2014/main" val="20005"/>
                    </a:ext>
                  </a:extLst>
                </a:gridCol>
              </a:tblGrid>
              <a:tr h="53907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PT.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Alam</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Aneka Aroma</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https://www.instagram.com/kecapsamyu/?hl=en</a:t>
                      </a: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583">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3W5J+R8X,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Citamiang</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en-US" altLang="ja-JP" sz="1200" dirty="0" err="1">
                          <a:latin typeface="Meiryo UI" panose="020B0604030504040204" pitchFamily="34" charset="-128"/>
                          <a:ea typeface="Meiryo UI" panose="020B0604030504040204" pitchFamily="34" charset="-128"/>
                          <a:cs typeface="Meiryo UI" panose="020B0604030504040204" pitchFamily="50" charset="-128"/>
                        </a:rPr>
                        <a:t>Sukabumi</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City, West Java 43143, Indonesia</a:t>
                      </a: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53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0858-8659-8095</a:t>
                      </a:r>
                      <a:endParaRPr kumimoji="1" lang="ja-JP" altLang="en-US"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eiryo UI" panose="020B0604030504040204" pitchFamily="34" charset="-128"/>
                          <a:ea typeface="Meiryo UI" panose="020B0604030504040204" pitchFamily="34" charset="-128"/>
                          <a:cs typeface="Meiryo UI" panose="020B0604030504040204" pitchFamily="50" charset="-128"/>
                        </a:rPr>
                        <a:t>Email</a:t>
                      </a:r>
                      <a:r>
                        <a:rPr lang="id-ID" sz="1200" b="1" dirty="0">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a:t>
                      </a:r>
                      <a:endParaRPr lang="en-US"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https://bit.ly/3q3f839</a:t>
                      </a: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8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1993</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p>
                      <a:r>
                        <a:rPr kumimoji="1" lang="ja-JP" altLang="en-US" sz="1200" dirty="0">
                          <a:latin typeface="Meiryo UI" panose="020B0604030504040204" pitchFamily="34" charset="-128"/>
                          <a:ea typeface="Meiryo UI" panose="020B0604030504040204" pitchFamily="34" charset="-128"/>
                          <a:cs typeface="Meiryo UI" panose="020B0604030504040204" pitchFamily="50" charset="-128"/>
                        </a:rPr>
                        <a:t>資本金　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latin typeface="Meiryo UI" panose="020B0604030504040204" pitchFamily="34" charset="-128"/>
                          <a:ea typeface="Meiryo UI" panose="020B0604030504040204" pitchFamily="34" charset="-128"/>
                          <a:cs typeface="Meiryo UI" panose="020B0604030504040204" pitchFamily="50" charset="-128"/>
                        </a:rPr>
                        <a:t>約 </a:t>
                      </a:r>
                      <a:r>
                        <a:rPr lang="en-US" altLang="ja-JP" sz="1200" dirty="0">
                          <a:latin typeface="Meiryo UI" panose="020B0604030504040204" pitchFamily="34" charset="-128"/>
                          <a:ea typeface="Meiryo UI" panose="020B0604030504040204" pitchFamily="34" charset="-128"/>
                          <a:cs typeface="Meiryo UI" panose="020B0604030504040204" pitchFamily="50" charset="-128"/>
                        </a:rPr>
                        <a:t>50</a:t>
                      </a:r>
                      <a:r>
                        <a:rPr lang="ja-JP" altLang="en-US" sz="1200" dirty="0">
                          <a:latin typeface="Meiryo UI" panose="020B0604030504040204" pitchFamily="34" charset="-128"/>
                          <a:ea typeface="Meiryo UI" panose="020B0604030504040204" pitchFamily="34" charset="-128"/>
                          <a:cs typeface="Meiryo UI" panose="020B0604030504040204" pitchFamily="50" charset="-128"/>
                        </a:rPr>
                        <a:t>名</a:t>
                      </a:r>
                      <a:r>
                        <a:rPr lang="en-US" sz="1200" dirty="0">
                          <a:latin typeface="Meiryo UI" panose="020B0604030504040204" pitchFamily="34" charset="-128"/>
                          <a:ea typeface="Meiryo UI" panose="020B0604030504040204" pitchFamily="34" charset="-128"/>
                          <a:cs typeface="Meiryo UI" panose="020B0604030504040204" pitchFamily="50" charset="-128"/>
                        </a:rPr>
                        <a:t> </a:t>
                      </a:r>
                    </a:p>
                    <a:p>
                      <a:r>
                        <a:rPr lang="id-ID" sz="800" dirty="0">
                          <a:latin typeface="Meiryo UI" panose="020B0604030504040204" pitchFamily="34" charset="-128"/>
                          <a:ea typeface="Meiryo UI" panose="020B0604030504040204" pitchFamily="34" charset="-128"/>
                          <a:cs typeface="Meiryo UI" panose="020B0604030504040204" pitchFamily="50" charset="-128"/>
                        </a:rPr>
                        <a:t>https://bit.ly/3q3f839</a:t>
                      </a: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602">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不明</a:t>
                      </a:r>
                      <a:endParaRPr kumimoji="1" lang="en-US" altLang="ja-JP"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売上　不明</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80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350">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8317">
                <a:tc vMerge="1">
                  <a:txBody>
                    <a:bodyPr/>
                    <a:lstStyle/>
                    <a:p>
                      <a:endParaRPr kumimoji="1" lang="ja-JP" altLang="en-US"/>
                    </a:p>
                  </a:txBody>
                  <a:tcPr/>
                </a:tc>
                <a:tc gridSpan="2">
                  <a:txBody>
                    <a:bodyPr/>
                    <a:lstStyle/>
                    <a:p>
                      <a:pPr marL="228600" indent="-228600">
                        <a:buAutoNum type="arabicPeriod"/>
                      </a:pP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 </a:t>
                      </a:r>
                      <a:r>
                        <a:rPr lang="en-US" altLang="ja-JP" sz="1100" dirty="0">
                          <a:latin typeface="Meiryo UI" panose="020B0604030504040204" pitchFamily="34" charset="-128"/>
                          <a:ea typeface="Meiryo UI" panose="020B0604030504040204" pitchFamily="34" charset="-128"/>
                          <a:cs typeface="Meiryo UI" panose="020B0604030504040204" pitchFamily="50" charset="-128"/>
                        </a:rPr>
                        <a:t>Soy Sauce</a:t>
                      </a:r>
                      <a:r>
                        <a:rPr lang="ja-JP" altLang="en-US" sz="1100" dirty="0">
                          <a:latin typeface="Meiryo UI" panose="020B0604030504040204" pitchFamily="34" charset="-128"/>
                          <a:ea typeface="Meiryo UI" panose="020B0604030504040204" pitchFamily="34" charset="-128"/>
                          <a:cs typeface="Meiryo UI" panose="020B0604030504040204" pitchFamily="50" charset="-128"/>
                        </a:rPr>
                        <a:t>　ソイソース</a:t>
                      </a:r>
                      <a:endParaRPr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854">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en-US" altLang="ja-JP" sz="1100" dirty="0" err="1">
                          <a:latin typeface="Meiryo UI" panose="020B0604030504040204" pitchFamily="34" charset="-128"/>
                          <a:ea typeface="Meiryo UI" panose="020B0604030504040204" pitchFamily="34" charset="-128"/>
                          <a:cs typeface="Meiryo UI" panose="020B0604030504040204" pitchFamily="50" charset="-128"/>
                        </a:rPr>
                        <a:t>Alam</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 Aneka Aroma</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社はインドネシアの調味料・食品製造業者である。同社は西ジャワ州に本社を構え、</a:t>
                      </a:r>
                      <a:b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b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主にソイソースの製造を手掛けている。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3" name="Picture 2">
            <a:extLst>
              <a:ext uri="{FF2B5EF4-FFF2-40B4-BE49-F238E27FC236}">
                <a16:creationId xmlns:a16="http://schemas.microsoft.com/office/drawing/2014/main" id="{CB6C8586-6F87-4C8B-A4D4-0C00024C0B41}"/>
              </a:ext>
            </a:extLst>
          </p:cNvPr>
          <p:cNvPicPr>
            <a:picLocks noChangeAspect="1"/>
          </p:cNvPicPr>
          <p:nvPr/>
        </p:nvPicPr>
        <p:blipFill rotWithShape="1">
          <a:blip r:embed="rId3"/>
          <a:srcRect l="15302" t="45683" r="67374" b="23517"/>
          <a:stretch/>
        </p:blipFill>
        <p:spPr>
          <a:xfrm>
            <a:off x="2430524" y="4725144"/>
            <a:ext cx="1008112" cy="869746"/>
          </a:xfrm>
          <a:prstGeom prst="rect">
            <a:avLst/>
          </a:prstGeom>
        </p:spPr>
      </p:pic>
      <p:pic>
        <p:nvPicPr>
          <p:cNvPr id="5" name="Picture 4">
            <a:extLst>
              <a:ext uri="{FF2B5EF4-FFF2-40B4-BE49-F238E27FC236}">
                <a16:creationId xmlns:a16="http://schemas.microsoft.com/office/drawing/2014/main" id="{741206C9-9A8F-48FE-A12D-027FD7DAE442}"/>
              </a:ext>
            </a:extLst>
          </p:cNvPr>
          <p:cNvPicPr>
            <a:picLocks noChangeAspect="1"/>
          </p:cNvPicPr>
          <p:nvPr/>
        </p:nvPicPr>
        <p:blipFill rotWithShape="1">
          <a:blip r:embed="rId4"/>
          <a:srcRect l="63387" t="45800" r="14563" b="19200"/>
          <a:stretch/>
        </p:blipFill>
        <p:spPr>
          <a:xfrm>
            <a:off x="3582654" y="4725144"/>
            <a:ext cx="974116" cy="869746"/>
          </a:xfrm>
          <a:prstGeom prst="rect">
            <a:avLst/>
          </a:prstGeom>
        </p:spPr>
      </p:pic>
      <p:cxnSp>
        <p:nvCxnSpPr>
          <p:cNvPr id="15" name="直線コネクタ 28">
            <a:extLst>
              <a:ext uri="{FF2B5EF4-FFF2-40B4-BE49-F238E27FC236}">
                <a16:creationId xmlns:a16="http://schemas.microsoft.com/office/drawing/2014/main" id="{77468276-F080-45B7-BA20-CCCA8E3F8ABA}"/>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17956A02-C7E3-4CB9-98F0-91ECBFECE6D5}"/>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609FD8D5-4882-4899-9326-330024BC50CC}"/>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88CAA5E0-56C2-4AAF-9AC7-900A05E37DA0}"/>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4" name="図 3">
            <a:extLst>
              <a:ext uri="{FF2B5EF4-FFF2-40B4-BE49-F238E27FC236}">
                <a16:creationId xmlns:a16="http://schemas.microsoft.com/office/drawing/2014/main" id="{051C1B7C-2BCE-426B-914D-D7722C853130}"/>
              </a:ext>
            </a:extLst>
          </p:cNvPr>
          <p:cNvPicPr>
            <a:picLocks noChangeAspect="1"/>
          </p:cNvPicPr>
          <p:nvPr/>
        </p:nvPicPr>
        <p:blipFill rotWithShape="1">
          <a:blip r:embed="rId5"/>
          <a:srcRect l="16061" t="19551" r="16061" b="26900"/>
          <a:stretch/>
        </p:blipFill>
        <p:spPr>
          <a:xfrm>
            <a:off x="7884368" y="791280"/>
            <a:ext cx="864096" cy="918102"/>
          </a:xfrm>
          <a:prstGeom prst="rect">
            <a:avLst/>
          </a:prstGeom>
        </p:spPr>
      </p:pic>
    </p:spTree>
    <p:extLst>
      <p:ext uri="{BB962C8B-B14F-4D97-AF65-F5344CB8AC3E}">
        <p14:creationId xmlns:p14="http://schemas.microsoft.com/office/powerpoint/2010/main" val="3007866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9364544-C18C-4741-AC31-C9193318B2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4662" y="4666805"/>
            <a:ext cx="927547" cy="927547"/>
          </a:xfrm>
          <a:prstGeom prst="rect">
            <a:avLst/>
          </a:prstGeom>
        </p:spPr>
      </p:pic>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graphicFrame>
        <p:nvGraphicFramePr>
          <p:cNvPr id="14" name="Table 3">
            <a:extLst>
              <a:ext uri="{FF2B5EF4-FFF2-40B4-BE49-F238E27FC236}">
                <a16:creationId xmlns:a16="http://schemas.microsoft.com/office/drawing/2014/main" id="{156FB401-CC18-4F24-BBED-698487553C60}"/>
              </a:ext>
            </a:extLst>
          </p:cNvPr>
          <p:cNvGraphicFramePr>
            <a:graphicFrameLocks noGrp="1"/>
          </p:cNvGraphicFramePr>
          <p:nvPr>
            <p:extLst>
              <p:ext uri="{D42A27DB-BD31-4B8C-83A1-F6EECF244321}">
                <p14:modId xmlns:p14="http://schemas.microsoft.com/office/powerpoint/2010/main" val="1431086371"/>
              </p:ext>
            </p:extLst>
          </p:nvPr>
        </p:nvGraphicFramePr>
        <p:xfrm>
          <a:off x="418001" y="764704"/>
          <a:ext cx="8417907" cy="5688632"/>
        </p:xfrm>
        <a:graphic>
          <a:graphicData uri="http://schemas.openxmlformats.org/drawingml/2006/table">
            <a:tbl>
              <a:tblPr firstRow="1" bandRow="1">
                <a:tableStyleId>{5DA37D80-6434-44D0-A028-1B22A696006F}</a:tableStyleId>
              </a:tblPr>
              <a:tblGrid>
                <a:gridCol w="1706184">
                  <a:extLst>
                    <a:ext uri="{9D8B030D-6E8A-4147-A177-3AD203B41FA5}">
                      <a16:colId xmlns:a16="http://schemas.microsoft.com/office/drawing/2014/main" val="20000"/>
                    </a:ext>
                  </a:extLst>
                </a:gridCol>
                <a:gridCol w="2260807">
                  <a:extLst>
                    <a:ext uri="{9D8B030D-6E8A-4147-A177-3AD203B41FA5}">
                      <a16:colId xmlns:a16="http://schemas.microsoft.com/office/drawing/2014/main" val="20001"/>
                    </a:ext>
                  </a:extLst>
                </a:gridCol>
                <a:gridCol w="520346">
                  <a:extLst>
                    <a:ext uri="{9D8B030D-6E8A-4147-A177-3AD203B41FA5}">
                      <a16:colId xmlns:a16="http://schemas.microsoft.com/office/drawing/2014/main" val="20002"/>
                    </a:ext>
                  </a:extLst>
                </a:gridCol>
                <a:gridCol w="853759">
                  <a:extLst>
                    <a:ext uri="{9D8B030D-6E8A-4147-A177-3AD203B41FA5}">
                      <a16:colId xmlns:a16="http://schemas.microsoft.com/office/drawing/2014/main" val="20003"/>
                    </a:ext>
                  </a:extLst>
                </a:gridCol>
                <a:gridCol w="1941632">
                  <a:extLst>
                    <a:ext uri="{9D8B030D-6E8A-4147-A177-3AD203B41FA5}">
                      <a16:colId xmlns:a16="http://schemas.microsoft.com/office/drawing/2014/main" val="20004"/>
                    </a:ext>
                  </a:extLst>
                </a:gridCol>
                <a:gridCol w="1135179">
                  <a:extLst>
                    <a:ext uri="{9D8B030D-6E8A-4147-A177-3AD203B41FA5}">
                      <a16:colId xmlns:a16="http://schemas.microsoft.com/office/drawing/2014/main" val="20005"/>
                    </a:ext>
                  </a:extLst>
                </a:gridCol>
              </a:tblGrid>
              <a:tr h="540898">
                <a:tc gridSpan="6">
                  <a:txBody>
                    <a:bodyPr/>
                    <a:lstStyle/>
                    <a:p>
                      <a:pPr algn="l"/>
                      <a:r>
                        <a:rPr lang="ja-JP" altLang="en-US" sz="1600" b="1" dirty="0">
                          <a:latin typeface="Meiryo UI" panose="020B0604030504040204" pitchFamily="34" charset="-128"/>
                          <a:ea typeface="Meiryo UI" panose="020B0604030504040204" pitchFamily="34" charset="-128"/>
                          <a:cs typeface="Meiryo UI" panose="020B0604030504040204" pitchFamily="50" charset="-128"/>
                        </a:rPr>
                        <a:t>会社概要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Kecap</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Cap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Jago</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Kecap</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cap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jago</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 </a:t>
                      </a:r>
                      <a:r>
                        <a:rPr lang="en-US" altLang="ja-JP" sz="1600" b="1" dirty="0" err="1">
                          <a:latin typeface="Meiryo UI" panose="020B0604030504040204" pitchFamily="34" charset="-128"/>
                          <a:ea typeface="Meiryo UI" panose="020B0604030504040204" pitchFamily="34" charset="-128"/>
                          <a:cs typeface="Meiryo UI" panose="020B0604030504040204" pitchFamily="50" charset="-128"/>
                        </a:rPr>
                        <a:t>Cibenda</a:t>
                      </a:r>
                      <a:r>
                        <a:rPr lang="en-US" altLang="ja-JP" sz="1600" b="1" dirty="0">
                          <a:latin typeface="Meiryo UI" panose="020B0604030504040204" pitchFamily="34" charset="-128"/>
                          <a:ea typeface="Meiryo UI" panose="020B0604030504040204" pitchFamily="34" charset="-128"/>
                          <a:cs typeface="Meiryo UI" panose="020B0604030504040204" pitchFamily="50" charset="-128"/>
                        </a:rPr>
                        <a:t>)</a:t>
                      </a:r>
                    </a:p>
                    <a:p>
                      <a:pPr algn="l"/>
                      <a:r>
                        <a:rPr lang="id-ID" sz="1200" b="0" dirty="0">
                          <a:latin typeface="Meiryo UI" panose="020B0604030504040204" pitchFamily="34" charset="-128"/>
                          <a:ea typeface="Meiryo UI" panose="020B0604030504040204" pitchFamily="34" charset="-128"/>
                          <a:cs typeface="Meiryo UI" panose="020B0604030504040204" pitchFamily="50" charset="-128"/>
                        </a:rPr>
                        <a:t>http://kecapcapjago.blogspot.com/</a:t>
                      </a:r>
                      <a:r>
                        <a:rPr lang="th-TH" sz="1200" b="0" dirty="0">
                          <a:latin typeface="Meiryo UI" panose="020B0604030504040204" pitchFamily="34" charset="-128"/>
                          <a:ea typeface="Meiryo UI" panose="020B0604030504040204" pitchFamily="34" charset="-128"/>
                          <a:cs typeface="Meiryo UI" panose="020B0604030504040204" pitchFamily="50" charset="-128"/>
                        </a:rPr>
                        <a:t> </a:t>
                      </a:r>
                      <a:endParaRPr lang="id-ID" sz="1200" b="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0000"/>
                  </a:ext>
                </a:extLst>
              </a:tr>
              <a:tr h="465317">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会社住所</a:t>
                      </a:r>
                      <a:endParaRPr lang="en-US"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r>
                        <a:rPr kumimoji="1" lang="it-IT"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Cibenda, Parigi, Pangandaran, West Java 46393, Indonesia</a:t>
                      </a:r>
                      <a:endPar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1"/>
                  </a:ext>
                </a:extLst>
              </a:tr>
              <a:tr h="2863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latin typeface="Meiryo UI" panose="020B0604030504040204" pitchFamily="34" charset="-128"/>
                          <a:ea typeface="Meiryo UI" panose="020B0604030504040204" pitchFamily="34" charset="-128"/>
                          <a:cs typeface="Meiryo UI" panose="020B0604030504040204" pitchFamily="50" charset="-128"/>
                        </a:rPr>
                        <a:t>連絡先</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+62 821-1811-9333</a:t>
                      </a:r>
                      <a:endParaRPr kumimoji="1"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Email</a:t>
                      </a:r>
                      <a:r>
                        <a:rPr lang="id-ID"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a:t>
                      </a:r>
                      <a:endParaRPr 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b="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不明</a:t>
                      </a:r>
                      <a:endParaRPr lang="en-US" altLang="ja-JP" sz="1200" b="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2"/>
                  </a:ext>
                </a:extLst>
              </a:tr>
              <a:tr h="6514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設立年</a:t>
                      </a:r>
                      <a:endParaRPr lang="id-ID"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r>
                        <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1993</a:t>
                      </a:r>
                      <a:r>
                        <a:rPr kumimoji="1"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年</a:t>
                      </a:r>
                      <a:r>
                        <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r>
                        <a:rPr kumimoji="1"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設立</a:t>
                      </a:r>
                      <a:endPar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p>
                      <a:r>
                        <a:rPr kumimoji="1"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資本 不明</a:t>
                      </a:r>
                      <a:endPar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従業員数</a:t>
                      </a:r>
                      <a:endParaRPr lang="id-ID"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ja-JP" alt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不明</a:t>
                      </a:r>
                      <a:endParaRPr lang="id-ID"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3"/>
                  </a:ext>
                </a:extLst>
              </a:tr>
              <a:tr h="379386">
                <a:tc>
                  <a:txBody>
                    <a:bodyPr/>
                    <a:lstStyle/>
                    <a:p>
                      <a:pPr algn="l"/>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代表者名</a:t>
                      </a:r>
                      <a:endParaRPr lang="id-ID"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株主構成</a:t>
                      </a:r>
                      <a:endParaRPr lang="en-US" altLang="ja-JP"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gridSpan="2">
                  <a:txBody>
                    <a:bodyPr/>
                    <a:lstStyle/>
                    <a:p>
                      <a:r>
                        <a:rPr lang="en-US"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Indonesia 100%</a:t>
                      </a:r>
                      <a:endParaRPr lang="id-ID" sz="12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0004"/>
                  </a:ext>
                </a:extLst>
              </a:tr>
              <a:tr h="4653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2020</a:t>
                      </a: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年の業績</a:t>
                      </a:r>
                      <a:endParaRPr lang="id-ID" altLang="ja-JP"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itchFamily="50" charset="-128"/>
                          <a:ea typeface="Meiryo UI" pitchFamily="50" charset="-128"/>
                          <a:cs typeface="Meiryo UI" pitchFamily="50" charset="-128"/>
                        </a:rPr>
                        <a:t>不明</a:t>
                      </a:r>
                      <a:endParaRPr lang="en-US" altLang="ja-JP" sz="800" b="0" dirty="0">
                        <a:solidFill>
                          <a:schemeClr val="tx1"/>
                        </a:solidFill>
                        <a:latin typeface="Meiryo UI" panose="020B0604030504040204" pitchFamily="34" charset="-128"/>
                        <a:ea typeface="Meiryo UI" panose="020B0604030504040204" pitchFamily="34"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8375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主要取扱い製品</a:t>
                      </a:r>
                      <a:endParaRPr lang="id-ID" sz="1200" b="1"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228600" indent="-228600">
                        <a:buAutoNum type="arabicPeriod"/>
                      </a:pPr>
                      <a:r>
                        <a:rPr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Seasoning Sauce     </a:t>
                      </a:r>
                      <a:r>
                        <a:rPr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シーズニングソース</a:t>
                      </a:r>
                      <a:endParaRPr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lang="id-ID" sz="1200" dirty="0"/>
                    </a:p>
                  </a:txBody>
                  <a:tcPr/>
                </a:tc>
                <a:tc hMerge="1">
                  <a:txBody>
                    <a:bodyPr/>
                    <a:lstStyle/>
                    <a:p>
                      <a:endParaRPr kumimoji="1" lang="ja-JP" altLang="en-US"/>
                    </a:p>
                  </a:txBody>
                  <a:tcPr/>
                </a:tc>
                <a:tc hMerge="1">
                  <a:txBody>
                    <a:bodyPr/>
                    <a:lstStyle/>
                    <a:p>
                      <a:endParaRPr lang="id-ID" sz="1200" dirty="0"/>
                    </a:p>
                  </a:txBody>
                  <a:tcPr/>
                </a:tc>
                <a:tc hMerge="1">
                  <a:txBody>
                    <a:bodyPr/>
                    <a:lstStyle/>
                    <a:p>
                      <a:endParaRPr kumimoji="1" lang="ja-JP" altLang="en-US"/>
                    </a:p>
                  </a:txBody>
                  <a:tcPr/>
                </a:tc>
                <a:extLst>
                  <a:ext uri="{0D108BD9-81ED-4DB2-BD59-A6C34878D82A}">
                    <a16:rowId xmlns:a16="http://schemas.microsoft.com/office/drawing/2014/main" val="10006"/>
                  </a:ext>
                </a:extLst>
              </a:tr>
              <a:tr h="279191">
                <a:tc rowSpan="2">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主要ブランド</a:t>
                      </a:r>
                      <a:endParaRPr lang="id-ID"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2">
                  <a:txBody>
                    <a:bodyPr/>
                    <a:lstStyle/>
                    <a:p>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商品写真</a:t>
                      </a:r>
                      <a:endPar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Ranking</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取扱い商品　</a:t>
                      </a:r>
                    </a:p>
                  </a:txBody>
                  <a:tcPr anchor="ctr"/>
                </a:tc>
                <a:tc hMerge="1">
                  <a:txBody>
                    <a:bodyPr/>
                    <a:lstStyle/>
                    <a:p>
                      <a:endParaRPr lang="id-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Share (</a:t>
                      </a:r>
                      <a:r>
                        <a:rPr kumimoji="1" lang="en-US" altLang="ja-JP" sz="1100" baseline="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a:t>
                      </a:r>
                      <a:endPar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extLst>
                  <a:ext uri="{0D108BD9-81ED-4DB2-BD59-A6C34878D82A}">
                    <a16:rowId xmlns:a16="http://schemas.microsoft.com/office/drawing/2014/main" val="10008"/>
                  </a:ext>
                </a:extLst>
              </a:tr>
              <a:tr h="947774">
                <a:tc vMerge="1">
                  <a:txBody>
                    <a:bodyPr/>
                    <a:lstStyle/>
                    <a:p>
                      <a:endParaRPr kumimoji="1" lang="ja-JP" altLang="en-US"/>
                    </a:p>
                  </a:txBody>
                  <a:tcPr/>
                </a:tc>
                <a:tc gridSpan="2">
                  <a:txBody>
                    <a:bodyPr/>
                    <a:lstStyle/>
                    <a:p>
                      <a:pPr marL="228600" indent="-228600">
                        <a:buAutoNum type="arabicPeriod"/>
                      </a:pPr>
                      <a:endPar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en-US" altLang="ja-JP" sz="1200" baseline="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1 Soy Sauce</a:t>
                      </a:r>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ソイソース</a:t>
                      </a:r>
                      <a:endParaRPr kumimoji="0"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endParaRPr kumimoji="1" lang="ja-JP" altLang="en-US"/>
                    </a:p>
                  </a:txBody>
                  <a:tcPr/>
                </a:tc>
                <a:tc>
                  <a:txBody>
                    <a:bodyPr/>
                    <a:lstStyle/>
                    <a:p>
                      <a:r>
                        <a:rPr kumimoji="1" lang="ja-JP" altLang="en-US"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その他</a:t>
                      </a:r>
                      <a:r>
                        <a:rPr kumimoji="1" lang="en-US" altLang="ja-JP" sz="110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p>
                  </a:txBody>
                  <a:tcPr anchor="ctr"/>
                </a:tc>
                <a:extLst>
                  <a:ext uri="{0D108BD9-81ED-4DB2-BD59-A6C34878D82A}">
                    <a16:rowId xmlns:a16="http://schemas.microsoft.com/office/drawing/2014/main" val="10009"/>
                  </a:ext>
                </a:extLst>
              </a:tr>
              <a:tr h="835375">
                <a:tc>
                  <a:txBody>
                    <a:bodyPr/>
                    <a:lstStyle/>
                    <a:p>
                      <a:pPr algn="l"/>
                      <a:r>
                        <a:rPr lang="ja-JP" altLang="en-US" sz="1200" b="1" dirty="0">
                          <a:latin typeface="Meiryo UI" panose="020B0604030504040204" pitchFamily="34" charset="-128"/>
                          <a:ea typeface="Meiryo UI" panose="020B0604030504040204" pitchFamily="34" charset="-128"/>
                          <a:cs typeface="Meiryo UI" panose="020B0604030504040204" pitchFamily="50" charset="-128"/>
                        </a:rPr>
                        <a:t>備考・補足事項</a:t>
                      </a:r>
                      <a:endParaRPr lang="id-ID" altLang="ja-JP" sz="1200" b="1"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gridSpan="5">
                  <a:txBody>
                    <a:bodyPr/>
                    <a:lstStyle/>
                    <a:p>
                      <a:pPr marL="0" indent="0">
                        <a:buNone/>
                      </a:pP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ケチャップ・キャップ・ジャゴは、インドネシアの老舗ソイソース製造業者である。同社ではケチャップ・ジャゴ・ジャゴ製品、高品質の大豆からオリジナルの国産醤油を製造し、肉、スープ、野菜、その他の食品などのインドネシア料理に適しており、</a:t>
                      </a:r>
                      <a:r>
                        <a:rPr kumimoji="1" lang="en-US" altLang="ja-JP" sz="1100" dirty="0">
                          <a:latin typeface="Meiryo UI" panose="020B0604030504040204" pitchFamily="34" charset="-128"/>
                          <a:ea typeface="Meiryo UI" panose="020B0604030504040204" pitchFamily="34" charset="-128"/>
                          <a:cs typeface="Meiryo UI" panose="020B0604030504040204" pitchFamily="50" charset="-128"/>
                        </a:rPr>
                        <a:t>1990</a:t>
                      </a:r>
                      <a:r>
                        <a:rPr kumimoji="1" lang="ja-JP" altLang="en-US" sz="1100" dirty="0">
                          <a:latin typeface="Meiryo UI" panose="020B0604030504040204" pitchFamily="34" charset="-128"/>
                          <a:ea typeface="Meiryo UI" panose="020B0604030504040204" pitchFamily="34" charset="-128"/>
                          <a:cs typeface="Meiryo UI" panose="020B0604030504040204" pitchFamily="50" charset="-128"/>
                        </a:rPr>
                        <a:t>年代からの品質が維持されている。</a:t>
                      </a:r>
                      <a:endParaRPr kumimoji="1" lang="en-US" altLang="ja-JP" sz="1100" dirty="0">
                        <a:latin typeface="Meiryo UI" panose="020B0604030504040204" pitchFamily="34" charset="-128"/>
                        <a:ea typeface="Meiryo UI" panose="020B0604030504040204" pitchFamily="34" charset="-128"/>
                        <a:cs typeface="Meiryo UI" panose="020B0604030504040204" pitchFamily="50" charset="-128"/>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d-ID" sz="1000" b="1" dirty="0"/>
                    </a:p>
                  </a:txBody>
                  <a:tcPr anchor="ctr"/>
                </a:tc>
                <a:tc hMerge="1">
                  <a:txBody>
                    <a:bodyPr/>
                    <a:lstStyle/>
                    <a:p>
                      <a:endParaRPr kumimoji="1" lang="ja-JP" altLang="en-US"/>
                    </a:p>
                  </a:txBody>
                  <a:tcPr/>
                </a:tc>
                <a:tc hMerge="1">
                  <a:txBody>
                    <a:bodyPr/>
                    <a:lstStyle/>
                    <a:p>
                      <a:endParaRPr kumimoji="1" lang="en-US" altLang="ja-JP" sz="1100" dirty="0"/>
                    </a:p>
                  </a:txBody>
                  <a:tcPr anchor="ct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pic>
        <p:nvPicPr>
          <p:cNvPr id="20482" name="Picture 2" descr="Kecap merk ayam jago | Shopee Indonesia">
            <a:extLst>
              <a:ext uri="{FF2B5EF4-FFF2-40B4-BE49-F238E27FC236}">
                <a16:creationId xmlns:a16="http://schemas.microsoft.com/office/drawing/2014/main" id="{E7366A86-0C3A-49D2-98C4-B6EDD7100DE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9288" b="25194"/>
          <a:stretch/>
        </p:blipFill>
        <p:spPr bwMode="auto">
          <a:xfrm>
            <a:off x="2195736" y="4725144"/>
            <a:ext cx="1440160" cy="879502"/>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線コネクタ 28">
            <a:extLst>
              <a:ext uri="{FF2B5EF4-FFF2-40B4-BE49-F238E27FC236}">
                <a16:creationId xmlns:a16="http://schemas.microsoft.com/office/drawing/2014/main" id="{0B389822-94BE-4EBB-A7E7-1CF9C5754071}"/>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7" name="直線コネクタ 29">
            <a:extLst>
              <a:ext uri="{FF2B5EF4-FFF2-40B4-BE49-F238E27FC236}">
                <a16:creationId xmlns:a16="http://schemas.microsoft.com/office/drawing/2014/main" id="{1974A877-1690-4D98-8CDD-761D3AA00DBB}"/>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8" name="Rectangle 5">
            <a:extLst>
              <a:ext uri="{FF2B5EF4-FFF2-40B4-BE49-F238E27FC236}">
                <a16:creationId xmlns:a16="http://schemas.microsoft.com/office/drawing/2014/main" id="{AD64A8BF-F30F-43C1-B30C-8A7C805BD283}"/>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Rectangle 5">
            <a:extLst>
              <a:ext uri="{FF2B5EF4-FFF2-40B4-BE49-F238E27FC236}">
                <a16:creationId xmlns:a16="http://schemas.microsoft.com/office/drawing/2014/main" id="{5A3167AD-8024-4CE2-8942-A187379E9D9A}"/>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26" name="Picture 2" descr="Merchant logo">
            <a:extLst>
              <a:ext uri="{FF2B5EF4-FFF2-40B4-BE49-F238E27FC236}">
                <a16:creationId xmlns:a16="http://schemas.microsoft.com/office/drawing/2014/main" id="{A483492F-B86B-449C-BD30-A11F1FFC20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0723" y="820361"/>
            <a:ext cx="880447" cy="880447"/>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12F07E1E-C6E4-4003-8C47-8F33A4C26ACA}"/>
              </a:ext>
            </a:extLst>
          </p:cNvPr>
          <p:cNvPicPr>
            <a:picLocks noChangeAspect="1"/>
          </p:cNvPicPr>
          <p:nvPr/>
        </p:nvPicPr>
        <p:blipFill>
          <a:blip r:embed="rId6"/>
          <a:stretch>
            <a:fillRect/>
          </a:stretch>
        </p:blipFill>
        <p:spPr>
          <a:xfrm>
            <a:off x="7715173" y="2758616"/>
            <a:ext cx="1045997" cy="1534480"/>
          </a:xfrm>
          <a:prstGeom prst="rect">
            <a:avLst/>
          </a:prstGeom>
        </p:spPr>
      </p:pic>
    </p:spTree>
    <p:extLst>
      <p:ext uri="{BB962C8B-B14F-4D97-AF65-F5344CB8AC3E}">
        <p14:creationId xmlns:p14="http://schemas.microsoft.com/office/powerpoint/2010/main" val="8650542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Text Box 21"/>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cxnSp>
        <p:nvCxnSpPr>
          <p:cNvPr id="15" name="直線コネクタ 28">
            <a:extLst>
              <a:ext uri="{FF2B5EF4-FFF2-40B4-BE49-F238E27FC236}">
                <a16:creationId xmlns:a16="http://schemas.microsoft.com/office/drawing/2014/main" id="{0AB6F762-D52D-492C-BBD0-83FC55B7FDFC}"/>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6" name="直線コネクタ 29">
            <a:extLst>
              <a:ext uri="{FF2B5EF4-FFF2-40B4-BE49-F238E27FC236}">
                <a16:creationId xmlns:a16="http://schemas.microsoft.com/office/drawing/2014/main" id="{5AAB556E-0F99-4010-8FD0-03824A462252}"/>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7" name="Rectangle 5">
            <a:extLst>
              <a:ext uri="{FF2B5EF4-FFF2-40B4-BE49-F238E27FC236}">
                <a16:creationId xmlns:a16="http://schemas.microsoft.com/office/drawing/2014/main" id="{1DFD6F02-F4AB-489C-8674-E7861E0E711B}"/>
              </a:ext>
            </a:extLst>
          </p:cNvPr>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5">
            <a:extLst>
              <a:ext uri="{FF2B5EF4-FFF2-40B4-BE49-F238E27FC236}">
                <a16:creationId xmlns:a16="http://schemas.microsoft.com/office/drawing/2014/main" id="{464AB650-3C61-4213-9170-9C6F23B76301}"/>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調味料メーカー概要</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2">
            <a:extLst>
              <a:ext uri="{FF2B5EF4-FFF2-40B4-BE49-F238E27FC236}">
                <a16:creationId xmlns:a16="http://schemas.microsoft.com/office/drawing/2014/main" id="{475AB5E6-62A4-4F7B-B948-E70DDBAF4D62}"/>
              </a:ext>
            </a:extLst>
          </p:cNvPr>
          <p:cNvGraphicFramePr>
            <a:graphicFrameLocks noGrp="1"/>
          </p:cNvGraphicFramePr>
          <p:nvPr>
            <p:extLst>
              <p:ext uri="{D42A27DB-BD31-4B8C-83A1-F6EECF244321}">
                <p14:modId xmlns:p14="http://schemas.microsoft.com/office/powerpoint/2010/main" val="4222170101"/>
              </p:ext>
            </p:extLst>
          </p:nvPr>
        </p:nvGraphicFramePr>
        <p:xfrm>
          <a:off x="418000" y="791280"/>
          <a:ext cx="8417910" cy="4519576"/>
        </p:xfrm>
        <a:graphic>
          <a:graphicData uri="http://schemas.openxmlformats.org/drawingml/2006/table">
            <a:tbl>
              <a:tblPr firstRow="1" bandRow="1">
                <a:tableStyleId>{21E4AEA4-8DFA-4A89-87EB-49C32662AFE0}</a:tableStyleId>
              </a:tblPr>
              <a:tblGrid>
                <a:gridCol w="2281792">
                  <a:extLst>
                    <a:ext uri="{9D8B030D-6E8A-4147-A177-3AD203B41FA5}">
                      <a16:colId xmlns:a16="http://schemas.microsoft.com/office/drawing/2014/main" val="1463596262"/>
                    </a:ext>
                  </a:extLst>
                </a:gridCol>
                <a:gridCol w="1368152">
                  <a:extLst>
                    <a:ext uri="{9D8B030D-6E8A-4147-A177-3AD203B41FA5}">
                      <a16:colId xmlns:a16="http://schemas.microsoft.com/office/drawing/2014/main" val="18626396"/>
                    </a:ext>
                  </a:extLst>
                </a:gridCol>
                <a:gridCol w="1400802">
                  <a:extLst>
                    <a:ext uri="{9D8B030D-6E8A-4147-A177-3AD203B41FA5}">
                      <a16:colId xmlns:a16="http://schemas.microsoft.com/office/drawing/2014/main" val="3665112266"/>
                    </a:ext>
                  </a:extLst>
                </a:gridCol>
                <a:gridCol w="1683582">
                  <a:extLst>
                    <a:ext uri="{9D8B030D-6E8A-4147-A177-3AD203B41FA5}">
                      <a16:colId xmlns:a16="http://schemas.microsoft.com/office/drawing/2014/main" val="686232568"/>
                    </a:ext>
                  </a:extLst>
                </a:gridCol>
                <a:gridCol w="1683582">
                  <a:extLst>
                    <a:ext uri="{9D8B030D-6E8A-4147-A177-3AD203B41FA5}">
                      <a16:colId xmlns:a16="http://schemas.microsoft.com/office/drawing/2014/main" val="1524977869"/>
                    </a:ext>
                  </a:extLst>
                </a:gridCol>
              </a:tblGrid>
              <a:tr h="471310">
                <a:tc>
                  <a:txBody>
                    <a:bodyPr/>
                    <a:lstStyle/>
                    <a:p>
                      <a:r>
                        <a:rPr kumimoji="1" lang="en-US" altLang="ja-JP" sz="1400" dirty="0">
                          <a:latin typeface="Meiryo UI" panose="020B0604030504040204" pitchFamily="50" charset="-128"/>
                          <a:ea typeface="Meiryo UI" panose="020B0604030504040204" pitchFamily="50" charset="-128"/>
                        </a:rPr>
                        <a:t>Company</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r>
                        <a:rPr kumimoji="1" lang="en-US" altLang="ja-JP" sz="1400" dirty="0">
                          <a:latin typeface="Meiryo UI" panose="020B0604030504040204" pitchFamily="50" charset="-128"/>
                          <a:ea typeface="Meiryo UI" panose="020B0604030504040204" pitchFamily="50" charset="-128"/>
                        </a:rPr>
                        <a:t>Address</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r>
                        <a:rPr kumimoji="1" lang="en-US" altLang="ja-JP" sz="1400" dirty="0">
                          <a:latin typeface="Meiryo UI" panose="020B0604030504040204" pitchFamily="50" charset="-128"/>
                          <a:ea typeface="Meiryo UI" panose="020B0604030504040204" pitchFamily="50" charset="-128"/>
                        </a:rPr>
                        <a:t>Seasoning</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r>
                        <a:rPr kumimoji="1" lang="en-US" altLang="ja-JP" sz="1400" dirty="0">
                          <a:latin typeface="Meiryo UI" panose="020B0604030504040204" pitchFamily="50" charset="-128"/>
                          <a:ea typeface="Meiryo UI" panose="020B0604030504040204" pitchFamily="50" charset="-128"/>
                        </a:rPr>
                        <a:t>Image</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r>
                        <a:rPr kumimoji="1" lang="en-US" altLang="ja-JP" sz="1400" dirty="0">
                          <a:latin typeface="Meiryo UI" panose="020B0604030504040204" pitchFamily="50" charset="-128"/>
                          <a:ea typeface="Meiryo UI" panose="020B0604030504040204" pitchFamily="50" charset="-128"/>
                        </a:rPr>
                        <a:t>Link</a:t>
                      </a:r>
                      <a:endParaRPr kumimoji="1" lang="ja-JP" altLang="en-US" sz="14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813140984"/>
                  </a:ext>
                </a:extLst>
              </a:tr>
              <a:tr h="424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dirty="0">
                          <a:latin typeface="Meiryo UI" panose="020B0604030504040204" pitchFamily="34" charset="-128"/>
                          <a:ea typeface="Meiryo UI" panose="020B0604030504040204" pitchFamily="34" charset="-128"/>
                          <a:cs typeface="Meiryo UI" panose="020B0604030504040204" pitchFamily="50" charset="-128"/>
                        </a:rPr>
                        <a:t>CV. </a:t>
                      </a:r>
                      <a:r>
                        <a:rPr lang="en-US" altLang="ja-JP" sz="1200" b="0" dirty="0" err="1">
                          <a:latin typeface="Meiryo UI" panose="020B0604030504040204" pitchFamily="34" charset="-128"/>
                          <a:ea typeface="Meiryo UI" panose="020B0604030504040204" pitchFamily="34" charset="-128"/>
                          <a:cs typeface="Meiryo UI" panose="020B0604030504040204" pitchFamily="50" charset="-128"/>
                        </a:rPr>
                        <a:t>Sahabat</a:t>
                      </a:r>
                      <a:r>
                        <a:rPr lang="en-US" altLang="ja-JP" sz="1200" b="0" dirty="0">
                          <a:latin typeface="Meiryo UI" panose="020B0604030504040204" pitchFamily="34" charset="-128"/>
                          <a:ea typeface="Meiryo UI" panose="020B0604030504040204" pitchFamily="34" charset="-128"/>
                          <a:cs typeface="Meiryo UI" panose="020B0604030504040204" pitchFamily="50" charset="-128"/>
                        </a:rPr>
                        <a:t> </a:t>
                      </a:r>
                      <a:r>
                        <a:rPr lang="en-US" altLang="ja-JP" sz="1200" b="0" dirty="0" err="1">
                          <a:latin typeface="Meiryo UI" panose="020B0604030504040204" pitchFamily="34" charset="-128"/>
                          <a:ea typeface="Meiryo UI" panose="020B0604030504040204" pitchFamily="34" charset="-128"/>
                          <a:cs typeface="Meiryo UI" panose="020B0604030504040204" pitchFamily="50" charset="-128"/>
                        </a:rPr>
                        <a:t>Bagindo</a:t>
                      </a:r>
                      <a:endParaRPr kumimoji="1" lang="ja-JP" altLang="en-US" sz="1200" b="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b="0" i="0" kern="1200" dirty="0" err="1">
                          <a:solidFill>
                            <a:schemeClr val="dk1"/>
                          </a:solidFill>
                          <a:effectLst/>
                          <a:latin typeface="Meiryo UI" panose="020B0604030504040204" pitchFamily="50" charset="-128"/>
                          <a:ea typeface="Meiryo UI" panose="020B0604030504040204" pitchFamily="50" charset="-128"/>
                          <a:cs typeface="+mn-cs"/>
                        </a:rPr>
                        <a:t>Jawa</a:t>
                      </a:r>
                      <a:r>
                        <a:rPr kumimoji="1" lang="en-US" altLang="ja-JP" sz="900" b="0" i="0" kern="1200" dirty="0">
                          <a:solidFill>
                            <a:schemeClr val="dk1"/>
                          </a:solidFill>
                          <a:effectLst/>
                          <a:latin typeface="Meiryo UI" panose="020B0604030504040204" pitchFamily="50" charset="-128"/>
                          <a:ea typeface="Meiryo UI" panose="020B0604030504040204" pitchFamily="50" charset="-128"/>
                          <a:cs typeface="+mn-cs"/>
                        </a:rPr>
                        <a:t> Timur 64213</a:t>
                      </a:r>
                      <a:endParaRPr kumimoji="1" lang="ja-JP" altLang="en-US" sz="600" b="0" dirty="0">
                        <a:latin typeface="Meiryo UI" panose="020B0604030504040204" pitchFamily="50" charset="-128"/>
                        <a:ea typeface="Meiryo UI" panose="020B0604030504040204" pitchFamily="50" charset="-128"/>
                      </a:endParaRPr>
                    </a:p>
                  </a:txBody>
                  <a:tcPr anchor="ctr"/>
                </a:tc>
                <a:tc>
                  <a:txBody>
                    <a:bodyPr/>
                    <a:lstStyle/>
                    <a:p>
                      <a:r>
                        <a:rPr kumimoji="1" lang="ja-JP" altLang="en-US" sz="1200" b="0" dirty="0">
                          <a:latin typeface="Meiryo UI" panose="020B0604030504040204" pitchFamily="50" charset="-128"/>
                          <a:ea typeface="Meiryo UI" panose="020B0604030504040204" pitchFamily="50" charset="-128"/>
                        </a:rPr>
                        <a:t>ソース調味料</a:t>
                      </a:r>
                    </a:p>
                  </a:txBody>
                  <a:tcPr anchor="ctr"/>
                </a:tc>
                <a:tc>
                  <a:txBody>
                    <a:bodyPr/>
                    <a:lstStyle/>
                    <a:p>
                      <a:endParaRPr kumimoji="1" lang="ja-JP" altLang="en-US" sz="1200" b="0" dirty="0">
                        <a:latin typeface="Meiryo UI" panose="020B0604030504040204" pitchFamily="50" charset="-128"/>
                        <a:ea typeface="Meiryo UI" panose="020B0604030504040204" pitchFamily="50" charset="-128"/>
                      </a:endParaRPr>
                    </a:p>
                  </a:txBody>
                  <a:tcPr anchor="ctr"/>
                </a:tc>
                <a:tc>
                  <a:txBody>
                    <a:bodyPr/>
                    <a:lstStyle/>
                    <a:p>
                      <a:r>
                        <a:rPr lang="id-ID" altLang="ja-JP" sz="900" b="0" dirty="0">
                          <a:latin typeface="Meiryo UI" panose="020B0604030504040204" pitchFamily="34" charset="-128"/>
                          <a:ea typeface="Meiryo UI" panose="020B0604030504040204" pitchFamily="34" charset="-128"/>
                          <a:cs typeface="Meiryo UI" panose="020B0604030504040204" pitchFamily="50" charset="-128"/>
                        </a:rPr>
                        <a:t>https://bit.ly/31gCDLQ</a:t>
                      </a:r>
                      <a:endParaRPr kumimoji="1" lang="ja-JP" altLang="en-US" sz="9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71635644"/>
                  </a:ext>
                </a:extLst>
              </a:tr>
              <a:tr h="424179">
                <a:tc>
                  <a:txBody>
                    <a:bodyPr/>
                    <a:lstStyle/>
                    <a:p>
                      <a:r>
                        <a:rPr lang="en-US" altLang="ja-JP" sz="1200" b="0" dirty="0" err="1">
                          <a:solidFill>
                            <a:schemeClr val="tx1"/>
                          </a:solidFill>
                          <a:latin typeface="Meiryo UI" panose="020B0604030504040204" pitchFamily="34" charset="-128"/>
                          <a:ea typeface="Meiryo UI" panose="020B0604030504040204" pitchFamily="34" charset="-128"/>
                          <a:cs typeface="Meiryo UI" panose="020B0604030504040204" pitchFamily="50" charset="-128"/>
                        </a:rPr>
                        <a:t>Saos</a:t>
                      </a:r>
                      <a:r>
                        <a:rPr lang="en-US" altLang="ja-JP" sz="1200" b="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a:t>
                      </a:r>
                      <a:r>
                        <a:rPr lang="en-US" altLang="ja-JP" sz="1200" b="0" dirty="0" err="1">
                          <a:solidFill>
                            <a:schemeClr val="tx1"/>
                          </a:solidFill>
                          <a:latin typeface="Meiryo UI" panose="020B0604030504040204" pitchFamily="34" charset="-128"/>
                          <a:ea typeface="Meiryo UI" panose="020B0604030504040204" pitchFamily="34" charset="-128"/>
                          <a:cs typeface="Meiryo UI" panose="020B0604030504040204" pitchFamily="50" charset="-128"/>
                        </a:rPr>
                        <a:t>Sumber</a:t>
                      </a:r>
                      <a:r>
                        <a:rPr lang="en-US" altLang="ja-JP" sz="1200" b="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 Sari</a:t>
                      </a:r>
                      <a:endParaRPr kumimoji="1" lang="ja-JP" altLang="en-US" sz="1200" b="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b="0" i="0" kern="1200" dirty="0" err="1">
                          <a:solidFill>
                            <a:schemeClr val="dk1"/>
                          </a:solidFill>
                          <a:effectLst/>
                          <a:latin typeface="Meiryo UI" panose="020B0604030504040204" pitchFamily="50" charset="-128"/>
                          <a:ea typeface="Meiryo UI" panose="020B0604030504040204" pitchFamily="50" charset="-128"/>
                          <a:cs typeface="+mn-cs"/>
                        </a:rPr>
                        <a:t>Jawa</a:t>
                      </a:r>
                      <a:r>
                        <a:rPr kumimoji="1" lang="en-US" altLang="ja-JP" sz="900" b="0" i="0" kern="1200" dirty="0">
                          <a:solidFill>
                            <a:schemeClr val="dk1"/>
                          </a:solidFill>
                          <a:effectLst/>
                          <a:latin typeface="Meiryo UI" panose="020B0604030504040204" pitchFamily="50" charset="-128"/>
                          <a:ea typeface="Meiryo UI" panose="020B0604030504040204" pitchFamily="50" charset="-128"/>
                          <a:cs typeface="+mn-cs"/>
                        </a:rPr>
                        <a:t> Tengah</a:t>
                      </a:r>
                      <a:endParaRPr kumimoji="1" lang="ja-JP" altLang="en-US" sz="9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latin typeface="Meiryo UI" panose="020B0604030504040204" pitchFamily="50" charset="-128"/>
                          <a:ea typeface="Meiryo UI" panose="020B0604030504040204" pitchFamily="50" charset="-128"/>
                        </a:rPr>
                        <a:t>ソース調味料</a:t>
                      </a:r>
                    </a:p>
                  </a:txBody>
                  <a:tcPr anchor="ctr"/>
                </a:tc>
                <a:tc>
                  <a:txBody>
                    <a:bodyPr/>
                    <a:lstStyle/>
                    <a:p>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altLang="ja-JP" sz="900" b="0" dirty="0">
                          <a:solidFill>
                            <a:schemeClr val="tx1"/>
                          </a:solidFill>
                          <a:latin typeface="Meiryo UI" panose="020B0604030504040204" pitchFamily="34" charset="-128"/>
                          <a:ea typeface="Meiryo UI" panose="020B0604030504040204" pitchFamily="34" charset="-128"/>
                          <a:cs typeface="Meiryo UI" panose="020B0604030504040204" pitchFamily="50" charset="-128"/>
                        </a:rPr>
                        <a:t>https://bit.ly/3bABvEG</a:t>
                      </a:r>
                    </a:p>
                  </a:txBody>
                  <a:tcPr anchor="ctr"/>
                </a:tc>
                <a:extLst>
                  <a:ext uri="{0D108BD9-81ED-4DB2-BD59-A6C34878D82A}">
                    <a16:rowId xmlns:a16="http://schemas.microsoft.com/office/drawing/2014/main" val="473471795"/>
                  </a:ext>
                </a:extLst>
              </a:tr>
              <a:tr h="555771">
                <a:tc>
                  <a:txBody>
                    <a:bodyPr/>
                    <a:lstStyle/>
                    <a:p>
                      <a:r>
                        <a:rPr kumimoji="1" lang="en-US" altLang="ja-JP" sz="1200" b="0" i="0" kern="1200" dirty="0">
                          <a:solidFill>
                            <a:schemeClr val="dk1"/>
                          </a:solidFill>
                          <a:effectLst/>
                          <a:latin typeface="Meiryo UI" panose="020B0604030504040204" pitchFamily="50" charset="-128"/>
                          <a:ea typeface="Meiryo UI" panose="020B0604030504040204" pitchFamily="50" charset="-128"/>
                          <a:cs typeface="+mn-cs"/>
                        </a:rPr>
                        <a:t>Perusahaan </a:t>
                      </a:r>
                      <a:r>
                        <a:rPr kumimoji="1" lang="en-US" altLang="ja-JP" sz="1200" b="0" i="0" kern="1200" dirty="0" err="1">
                          <a:solidFill>
                            <a:schemeClr val="dk1"/>
                          </a:solidFill>
                          <a:effectLst/>
                          <a:latin typeface="Meiryo UI" panose="020B0604030504040204" pitchFamily="50" charset="-128"/>
                          <a:ea typeface="Meiryo UI" panose="020B0604030504040204" pitchFamily="50" charset="-128"/>
                          <a:cs typeface="+mn-cs"/>
                        </a:rPr>
                        <a:t>Kecap</a:t>
                      </a:r>
                      <a:r>
                        <a:rPr kumimoji="1" lang="en-US" altLang="ja-JP" sz="1200" b="0" i="0" kern="1200" dirty="0">
                          <a:solidFill>
                            <a:schemeClr val="dk1"/>
                          </a:solidFill>
                          <a:effectLst/>
                          <a:latin typeface="Meiryo UI" panose="020B0604030504040204" pitchFamily="50" charset="-128"/>
                          <a:ea typeface="Meiryo UI" panose="020B0604030504040204" pitchFamily="50" charset="-128"/>
                          <a:cs typeface="+mn-cs"/>
                        </a:rPr>
                        <a:t> Ikan </a:t>
                      </a:r>
                      <a:r>
                        <a:rPr kumimoji="1" lang="en-US" altLang="ja-JP" sz="1200" b="0" i="0" kern="1200" dirty="0" err="1">
                          <a:solidFill>
                            <a:schemeClr val="dk1"/>
                          </a:solidFill>
                          <a:effectLst/>
                          <a:latin typeface="Meiryo UI" panose="020B0604030504040204" pitchFamily="50" charset="-128"/>
                          <a:ea typeface="Meiryo UI" panose="020B0604030504040204" pitchFamily="50" charset="-128"/>
                          <a:cs typeface="+mn-cs"/>
                        </a:rPr>
                        <a:t>Dorang</a:t>
                      </a:r>
                      <a:endParaRPr kumimoji="1" lang="ja-JP" altLang="en-US" sz="1200" b="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b="0" i="0" kern="1200" dirty="0" err="1">
                          <a:solidFill>
                            <a:schemeClr val="dk1"/>
                          </a:solidFill>
                          <a:effectLst/>
                          <a:latin typeface="Meiryo UI" panose="020B0604030504040204" pitchFamily="50" charset="-128"/>
                          <a:ea typeface="Meiryo UI" panose="020B0604030504040204" pitchFamily="50" charset="-128"/>
                          <a:cs typeface="+mn-cs"/>
                        </a:rPr>
                        <a:t>Jawa</a:t>
                      </a:r>
                      <a:r>
                        <a:rPr kumimoji="1" lang="en-US" altLang="ja-JP" sz="900" b="0" i="0" kern="1200" dirty="0">
                          <a:solidFill>
                            <a:schemeClr val="dk1"/>
                          </a:solidFill>
                          <a:effectLst/>
                          <a:latin typeface="Meiryo UI" panose="020B0604030504040204" pitchFamily="50" charset="-128"/>
                          <a:ea typeface="Meiryo UI" panose="020B0604030504040204" pitchFamily="50" charset="-128"/>
                          <a:cs typeface="+mn-cs"/>
                        </a:rPr>
                        <a:t> Timur</a:t>
                      </a:r>
                      <a:endParaRPr kumimoji="1" lang="ja-JP" altLang="en-US" sz="600" dirty="0">
                        <a:latin typeface="Meiryo UI" panose="020B0604030504040204" pitchFamily="50" charset="-128"/>
                        <a:ea typeface="Meiryo UI" panose="020B0604030504040204" pitchFamily="50" charset="-128"/>
                      </a:endParaRPr>
                    </a:p>
                  </a:txBody>
                  <a:tcPr anchor="ctr"/>
                </a:tc>
                <a:tc>
                  <a:txBody>
                    <a:bodyPr/>
                    <a:lstStyle/>
                    <a:p>
                      <a:r>
                        <a:rPr kumimoji="1" lang="ja-JP" altLang="en-US" sz="1200" dirty="0">
                          <a:latin typeface="Meiryo UI" panose="020B0604030504040204" pitchFamily="50" charset="-128"/>
                          <a:ea typeface="Meiryo UI" panose="020B0604030504040204" pitchFamily="50" charset="-128"/>
                        </a:rPr>
                        <a:t>ソース調味料</a:t>
                      </a:r>
                    </a:p>
                  </a:txBody>
                  <a:tcPr anchor="ctr"/>
                </a:tc>
                <a:tc>
                  <a:txBody>
                    <a:bodyPr/>
                    <a:lstStyle/>
                    <a:p>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r>
                        <a:rPr kumimoji="1" lang="en-US" altLang="ja-JP" sz="800" dirty="0">
                          <a:latin typeface="Meiryo UI" panose="020B0604030504040204" pitchFamily="50" charset="-128"/>
                          <a:ea typeface="Meiryo UI" panose="020B0604030504040204" pitchFamily="50" charset="-128"/>
                        </a:rPr>
                        <a:t>https://www.daftarperusahaan.com/bisnis/ikan-dorang-ud</a:t>
                      </a:r>
                      <a:endParaRPr kumimoji="1" lang="ja-JP" altLang="en-US" sz="8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744212569"/>
                  </a:ext>
                </a:extLst>
              </a:tr>
              <a:tr h="424179">
                <a:tc>
                  <a:txBody>
                    <a:bodyPr/>
                    <a:lstStyle/>
                    <a:p>
                      <a:r>
                        <a:rPr kumimoji="1" lang="en-US" altLang="ja-JP" sz="1200" dirty="0">
                          <a:latin typeface="Meiryo UI" panose="020B0604030504040204" pitchFamily="50" charset="-128"/>
                          <a:ea typeface="Meiryo UI" panose="020B0604030504040204" pitchFamily="50" charset="-128"/>
                        </a:rPr>
                        <a:t>PT.</a:t>
                      </a:r>
                      <a:r>
                        <a:rPr lang="en-US" altLang="ja-JP" sz="1200" dirty="0">
                          <a:latin typeface="Meiryo UI" panose="020B0604030504040204" pitchFamily="50" charset="-128"/>
                          <a:ea typeface="Meiryo UI" panose="020B0604030504040204" pitchFamily="50" charset="-128"/>
                        </a:rPr>
                        <a:t> </a:t>
                      </a:r>
                      <a:r>
                        <a:rPr kumimoji="1" lang="en-US" altLang="ja-JP" sz="1200" b="0" i="0" kern="1200" dirty="0">
                          <a:solidFill>
                            <a:schemeClr val="dk1"/>
                          </a:solidFill>
                          <a:effectLst/>
                          <a:latin typeface="Meiryo UI" panose="020B0604030504040204" pitchFamily="50" charset="-128"/>
                          <a:ea typeface="Meiryo UI" panose="020B0604030504040204" pitchFamily="50" charset="-128"/>
                          <a:cs typeface="+mn-cs"/>
                        </a:rPr>
                        <a:t>Himalaya Mitra </a:t>
                      </a:r>
                      <a:r>
                        <a:rPr kumimoji="1" lang="en-US" altLang="ja-JP" sz="1200" b="0" i="0" kern="1200" dirty="0" err="1">
                          <a:solidFill>
                            <a:schemeClr val="dk1"/>
                          </a:solidFill>
                          <a:effectLst/>
                          <a:latin typeface="Meiryo UI" panose="020B0604030504040204" pitchFamily="50" charset="-128"/>
                          <a:ea typeface="Meiryo UI" panose="020B0604030504040204" pitchFamily="50" charset="-128"/>
                          <a:cs typeface="+mn-cs"/>
                        </a:rPr>
                        <a:t>Sukses</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dirty="0">
                          <a:latin typeface="Meiryo UI" panose="020B0604030504040204" pitchFamily="50" charset="-128"/>
                          <a:ea typeface="Meiryo UI" panose="020B0604030504040204" pitchFamily="50" charset="-128"/>
                        </a:rPr>
                        <a:t>JALAN RAYA CANGKIR KM22</a:t>
                      </a:r>
                      <a:endParaRPr kumimoji="1" lang="ja-JP" altLang="en-US" sz="900" dirty="0">
                        <a:latin typeface="Meiryo UI" panose="020B0604030504040204" pitchFamily="50" charset="-128"/>
                        <a:ea typeface="Meiryo UI" panose="020B0604030504040204" pitchFamily="50" charset="-128"/>
                      </a:endParaRPr>
                    </a:p>
                  </a:txBody>
                  <a:tcPr anchor="ctr"/>
                </a:tc>
                <a:tc>
                  <a:txBody>
                    <a:bodyPr/>
                    <a:lstStyle/>
                    <a:p>
                      <a:r>
                        <a:rPr kumimoji="1" lang="ja-JP" altLang="en-US" sz="1200" dirty="0">
                          <a:latin typeface="Meiryo UI" panose="020B0604030504040204" pitchFamily="50" charset="-128"/>
                          <a:ea typeface="Meiryo UI" panose="020B0604030504040204" pitchFamily="50" charset="-128"/>
                        </a:rPr>
                        <a:t>粉末調味料</a:t>
                      </a:r>
                    </a:p>
                  </a:txBody>
                  <a:tcPr anchor="ctr"/>
                </a:tc>
                <a:tc>
                  <a:txBody>
                    <a:bodyPr/>
                    <a:lstStyle/>
                    <a:p>
                      <a:endParaRPr kumimoji="1" lang="ja-JP" altLang="en-US" sz="1200">
                        <a:latin typeface="Meiryo UI" panose="020B0604030504040204" pitchFamily="50" charset="-128"/>
                        <a:ea typeface="Meiryo UI" panose="020B0604030504040204" pitchFamily="50" charset="-128"/>
                      </a:endParaRPr>
                    </a:p>
                  </a:txBody>
                  <a:tcPr/>
                </a:tc>
                <a:tc>
                  <a:txBody>
                    <a:bodyPr/>
                    <a:lstStyle/>
                    <a:p>
                      <a:r>
                        <a:rPr kumimoji="1" lang="en-US" altLang="ja-JP" sz="800" dirty="0">
                          <a:latin typeface="Meiryo UI" panose="020B0604030504040204" pitchFamily="50" charset="-128"/>
                          <a:ea typeface="Meiryo UI" panose="020B0604030504040204" pitchFamily="50" charset="-128"/>
                        </a:rPr>
                        <a:t>https://iditrix.com/himalaya-mitra-sukses/473066/</a:t>
                      </a:r>
                      <a:endParaRPr kumimoji="1" lang="ja-JP" altLang="en-US" sz="8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304059710"/>
                  </a:ext>
                </a:extLst>
              </a:tr>
              <a:tr h="424179">
                <a:tc>
                  <a:txBody>
                    <a:bodyPr/>
                    <a:lstStyle/>
                    <a:p>
                      <a:r>
                        <a:rPr kumimoji="1" lang="en-US" altLang="ja-JP" sz="1200" dirty="0">
                          <a:latin typeface="Meiryo UI" panose="020B0604030504040204" pitchFamily="50" charset="-128"/>
                          <a:ea typeface="Meiryo UI" panose="020B0604030504040204" pitchFamily="50" charset="-128"/>
                        </a:rPr>
                        <a:t>PT. </a:t>
                      </a:r>
                      <a:r>
                        <a:rPr kumimoji="1" lang="en-US" altLang="ja-JP" sz="1200" dirty="0" err="1">
                          <a:latin typeface="Meiryo UI" panose="020B0604030504040204" pitchFamily="50" charset="-128"/>
                          <a:ea typeface="Meiryo UI" panose="020B0604030504040204" pitchFamily="50" charset="-128"/>
                        </a:rPr>
                        <a:t>Mangkok</a:t>
                      </a:r>
                      <a:r>
                        <a:rPr kumimoji="1" lang="en-US" altLang="ja-JP" sz="1200" dirty="0">
                          <a:latin typeface="Meiryo UI" panose="020B0604030504040204" pitchFamily="50" charset="-128"/>
                          <a:ea typeface="Meiryo UI" panose="020B0604030504040204" pitchFamily="50" charset="-128"/>
                        </a:rPr>
                        <a:t> Mas</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dirty="0" err="1">
                          <a:latin typeface="Meiryo UI" panose="020B0604030504040204" pitchFamily="50" charset="-128"/>
                          <a:ea typeface="Meiryo UI" panose="020B0604030504040204" pitchFamily="50" charset="-128"/>
                        </a:rPr>
                        <a:t>Jawa</a:t>
                      </a:r>
                      <a:r>
                        <a:rPr kumimoji="1" lang="en-US" altLang="ja-JP" sz="900" dirty="0">
                          <a:latin typeface="Meiryo UI" panose="020B0604030504040204" pitchFamily="50" charset="-128"/>
                          <a:ea typeface="Meiryo UI" panose="020B0604030504040204" pitchFamily="50" charset="-128"/>
                        </a:rPr>
                        <a:t> Tengah 50552</a:t>
                      </a:r>
                      <a:endParaRPr kumimoji="1" lang="ja-JP" altLang="en-US" sz="9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ソース調味料</a:t>
                      </a:r>
                    </a:p>
                  </a:txBody>
                  <a:tcPr anchor="ctr"/>
                </a:tc>
                <a:tc>
                  <a:txBody>
                    <a:bodyPr/>
                    <a:lstStyle/>
                    <a:p>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dirty="0">
                          <a:latin typeface="Meiryo UI" panose="020B0604030504040204" pitchFamily="50" charset="-128"/>
                          <a:ea typeface="Meiryo UI" panose="020B0604030504040204" pitchFamily="50" charset="-128"/>
                        </a:rPr>
                        <a:t>https://bit.ly/3mPob5W</a:t>
                      </a:r>
                      <a:endParaRPr kumimoji="1" lang="ja-JP" altLang="en-US" sz="9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899462238"/>
                  </a:ext>
                </a:extLst>
              </a:tr>
              <a:tr h="424179">
                <a:tc>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UD. </a:t>
                      </a:r>
                      <a:r>
                        <a:rPr lang="en-US" altLang="ja-JP" sz="1200" b="0" dirty="0" err="1">
                          <a:latin typeface="Meiryo UI" panose="020B0604030504040204" pitchFamily="34" charset="-128"/>
                          <a:ea typeface="Meiryo UI" panose="020B0604030504040204" pitchFamily="34" charset="-128"/>
                          <a:cs typeface="Meiryo UI" panose="020B0604030504040204" pitchFamily="50" charset="-128"/>
                        </a:rPr>
                        <a:t>Tirtosari</a:t>
                      </a:r>
                      <a:endParaRPr kumimoji="1" lang="ja-JP" altLang="en-US" sz="1200" b="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dirty="0" err="1">
                          <a:latin typeface="Meiryo UI" panose="020B0604030504040204" pitchFamily="50" charset="-128"/>
                          <a:ea typeface="Meiryo UI" panose="020B0604030504040204" pitchFamily="50" charset="-128"/>
                        </a:rPr>
                        <a:t>Jawa</a:t>
                      </a:r>
                      <a:r>
                        <a:rPr kumimoji="1" lang="en-US" altLang="ja-JP" sz="900" dirty="0">
                          <a:latin typeface="Meiryo UI" panose="020B0604030504040204" pitchFamily="50" charset="-128"/>
                          <a:ea typeface="Meiryo UI" panose="020B0604030504040204" pitchFamily="50" charset="-128"/>
                        </a:rPr>
                        <a:t> Tengah</a:t>
                      </a:r>
                      <a:endParaRPr kumimoji="1" lang="ja-JP" altLang="en-US" sz="900" dirty="0">
                        <a:latin typeface="Meiryo UI" panose="020B0604030504040204" pitchFamily="50" charset="-128"/>
                        <a:ea typeface="Meiryo UI" panose="020B0604030504040204" pitchFamily="50" charset="-128"/>
                      </a:endParaRPr>
                    </a:p>
                  </a:txBody>
                  <a:tcPr anchor="ctr"/>
                </a:tc>
                <a:tc>
                  <a:txBody>
                    <a:bodyPr/>
                    <a:lstStyle/>
                    <a:p>
                      <a:r>
                        <a:rPr kumimoji="1" lang="ja-JP" altLang="en-US" sz="1200" dirty="0">
                          <a:latin typeface="Meiryo UI" panose="020B0604030504040204" pitchFamily="50" charset="-128"/>
                          <a:ea typeface="Meiryo UI" panose="020B0604030504040204" pitchFamily="50" charset="-128"/>
                        </a:rPr>
                        <a:t>ソース調味料</a:t>
                      </a:r>
                    </a:p>
                  </a:txBody>
                  <a:tcPr anchor="ctr"/>
                </a:tc>
                <a:tc>
                  <a:txBody>
                    <a:bodyPr/>
                    <a:lstStyle/>
                    <a:p>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r>
                        <a:rPr kumimoji="1" lang="en-US" altLang="ja-JP" sz="800" dirty="0">
                          <a:latin typeface="Meiryo UI" panose="020B0604030504040204" pitchFamily="50" charset="-128"/>
                          <a:ea typeface="Meiryo UI" panose="020B0604030504040204" pitchFamily="50" charset="-128"/>
                        </a:rPr>
                        <a:t>https://www.indonesiayp.com/company/749505/Tirtosari_Orson_UD</a:t>
                      </a:r>
                      <a:endParaRPr kumimoji="1" lang="ja-JP" altLang="en-US" sz="8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407001461"/>
                  </a:ext>
                </a:extLst>
              </a:tr>
              <a:tr h="424179">
                <a:tc>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PT. Pacific Perusahaan </a:t>
                      </a:r>
                      <a:r>
                        <a:rPr lang="en-US" altLang="ja-JP" sz="1200" b="0" dirty="0" err="1">
                          <a:latin typeface="Meiryo UI" panose="020B0604030504040204" pitchFamily="34" charset="-128"/>
                          <a:ea typeface="Meiryo UI" panose="020B0604030504040204" pitchFamily="34" charset="-128"/>
                          <a:cs typeface="Meiryo UI" panose="020B0604030504040204" pitchFamily="50" charset="-128"/>
                        </a:rPr>
                        <a:t>Kecap</a:t>
                      </a:r>
                      <a:endParaRPr kumimoji="1" lang="ja-JP" altLang="en-US" sz="1200" b="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dirty="0" err="1">
                          <a:latin typeface="Meiryo UI" panose="020B0604030504040204" pitchFamily="50" charset="-128"/>
                          <a:ea typeface="Meiryo UI" panose="020B0604030504040204" pitchFamily="50" charset="-128"/>
                        </a:rPr>
                        <a:t>Jawa</a:t>
                      </a:r>
                      <a:r>
                        <a:rPr kumimoji="1" lang="en-US" altLang="ja-JP" sz="900" dirty="0">
                          <a:latin typeface="Meiryo UI" panose="020B0604030504040204" pitchFamily="50" charset="-128"/>
                          <a:ea typeface="Meiryo UI" panose="020B0604030504040204" pitchFamily="50" charset="-128"/>
                        </a:rPr>
                        <a:t> barat</a:t>
                      </a:r>
                      <a:endParaRPr kumimoji="1" lang="ja-JP" altLang="en-US" sz="900" dirty="0">
                        <a:latin typeface="Meiryo UI" panose="020B0604030504040204" pitchFamily="50" charset="-128"/>
                        <a:ea typeface="Meiryo UI" panose="020B0604030504040204" pitchFamily="50" charset="-128"/>
                      </a:endParaRPr>
                    </a:p>
                  </a:txBody>
                  <a:tcPr anchor="ctr"/>
                </a:tc>
                <a:tc>
                  <a:txBody>
                    <a:bodyPr/>
                    <a:lstStyle/>
                    <a:p>
                      <a:r>
                        <a:rPr kumimoji="1" lang="ja-JP" altLang="en-US" sz="1200" dirty="0">
                          <a:latin typeface="Meiryo UI" panose="020B0604030504040204" pitchFamily="50" charset="-128"/>
                          <a:ea typeface="Meiryo UI" panose="020B0604030504040204" pitchFamily="50" charset="-128"/>
                        </a:rPr>
                        <a:t>ソース調味料</a:t>
                      </a:r>
                    </a:p>
                  </a:txBody>
                  <a:tcPr anchor="ctr"/>
                </a:tc>
                <a:tc>
                  <a:txBody>
                    <a:bodyPr/>
                    <a:lstStyle/>
                    <a:p>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altLang="ja-JP" sz="800" b="0" dirty="0">
                          <a:latin typeface="Meiryo UI" panose="020B0604030504040204" pitchFamily="34" charset="-128"/>
                          <a:ea typeface="Meiryo UI" panose="020B0604030504040204" pitchFamily="34" charset="-128"/>
                          <a:cs typeface="Meiryo UI" panose="020B0604030504040204" pitchFamily="50" charset="-128"/>
                        </a:rPr>
                        <a:t>https://bit.ly/3GTaSJI</a:t>
                      </a:r>
                    </a:p>
                  </a:txBody>
                  <a:tcPr anchor="ctr"/>
                </a:tc>
                <a:extLst>
                  <a:ext uri="{0D108BD9-81ED-4DB2-BD59-A6C34878D82A}">
                    <a16:rowId xmlns:a16="http://schemas.microsoft.com/office/drawing/2014/main" val="527843532"/>
                  </a:ext>
                </a:extLst>
              </a:tr>
              <a:tr h="424179">
                <a:tc>
                  <a:txBody>
                    <a:bodyPr/>
                    <a:lstStyle/>
                    <a:p>
                      <a:r>
                        <a:rPr lang="en-US" altLang="ja-JP" sz="1200" b="0" dirty="0">
                          <a:latin typeface="Meiryo UI" panose="020B0604030504040204" pitchFamily="34" charset="-128"/>
                          <a:ea typeface="Meiryo UI" panose="020B0604030504040204" pitchFamily="34" charset="-128"/>
                          <a:cs typeface="Meiryo UI" panose="020B0604030504040204" pitchFamily="50" charset="-128"/>
                        </a:rPr>
                        <a:t>PD. </a:t>
                      </a:r>
                      <a:r>
                        <a:rPr lang="en-US" altLang="ja-JP" sz="1200" b="0" dirty="0" err="1">
                          <a:latin typeface="Meiryo UI" panose="020B0604030504040204" pitchFamily="34" charset="-128"/>
                          <a:ea typeface="Meiryo UI" panose="020B0604030504040204" pitchFamily="34" charset="-128"/>
                          <a:cs typeface="Meiryo UI" panose="020B0604030504040204" pitchFamily="50" charset="-128"/>
                        </a:rPr>
                        <a:t>Saos</a:t>
                      </a:r>
                      <a:r>
                        <a:rPr lang="en-US" altLang="ja-JP" sz="1200" b="0" dirty="0">
                          <a:latin typeface="Meiryo UI" panose="020B0604030504040204" pitchFamily="34" charset="-128"/>
                          <a:ea typeface="Meiryo UI" panose="020B0604030504040204" pitchFamily="34" charset="-128"/>
                          <a:cs typeface="Meiryo UI" panose="020B0604030504040204" pitchFamily="50" charset="-128"/>
                        </a:rPr>
                        <a:t> Mandala</a:t>
                      </a:r>
                      <a:endParaRPr kumimoji="1" lang="ja-JP" altLang="en-US" sz="1200" b="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dirty="0" err="1">
                          <a:latin typeface="Meiryo UI" panose="020B0604030504040204" pitchFamily="50" charset="-128"/>
                          <a:ea typeface="Meiryo UI" panose="020B0604030504040204" pitchFamily="50" charset="-128"/>
                        </a:rPr>
                        <a:t>Jawa</a:t>
                      </a:r>
                      <a:r>
                        <a:rPr kumimoji="1" lang="en-US" altLang="ja-JP" sz="900" dirty="0">
                          <a:latin typeface="Meiryo UI" panose="020B0604030504040204" pitchFamily="50" charset="-128"/>
                          <a:ea typeface="Meiryo UI" panose="020B0604030504040204" pitchFamily="50" charset="-128"/>
                        </a:rPr>
                        <a:t> Barat</a:t>
                      </a:r>
                      <a:endParaRPr kumimoji="1" lang="ja-JP" altLang="en-US" sz="900" dirty="0">
                        <a:latin typeface="Meiryo UI" panose="020B0604030504040204" pitchFamily="50" charset="-128"/>
                        <a:ea typeface="Meiryo UI" panose="020B0604030504040204" pitchFamily="50" charset="-128"/>
                      </a:endParaRPr>
                    </a:p>
                  </a:txBody>
                  <a:tcPr anchor="ctr"/>
                </a:tc>
                <a:tc>
                  <a:txBody>
                    <a:bodyPr/>
                    <a:lstStyle/>
                    <a:p>
                      <a:r>
                        <a:rPr kumimoji="1" lang="ja-JP" altLang="en-US" sz="1200" dirty="0">
                          <a:latin typeface="Meiryo UI" panose="020B0604030504040204" pitchFamily="50" charset="-128"/>
                          <a:ea typeface="Meiryo UI" panose="020B0604030504040204" pitchFamily="50" charset="-128"/>
                        </a:rPr>
                        <a:t>粉末調味料</a:t>
                      </a:r>
                    </a:p>
                  </a:txBody>
                  <a:tcPr anchor="ctr"/>
                </a:tc>
                <a:tc>
                  <a:txBody>
                    <a:bodyPr/>
                    <a:lstStyle/>
                    <a:p>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r>
                        <a:rPr kumimoji="1" lang="en-US" altLang="ja-JP" sz="700" dirty="0">
                          <a:latin typeface="Meiryo UI" panose="020B0604030504040204" pitchFamily="50" charset="-128"/>
                          <a:ea typeface="Meiryo UI" panose="020B0604030504040204" pitchFamily="50" charset="-128"/>
                        </a:rPr>
                        <a:t>https://id-id.facebook.com/saos.mandala</a:t>
                      </a:r>
                      <a:endParaRPr kumimoji="1" lang="ja-JP" altLang="en-US" sz="7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776024999"/>
                  </a:ext>
                </a:extLst>
              </a:tr>
              <a:tr h="424179">
                <a:tc>
                  <a:txBody>
                    <a:bodyPr/>
                    <a:lstStyle/>
                    <a:p>
                      <a:r>
                        <a:rPr kumimoji="1" lang="en-US" altLang="ja-JP" sz="1200" dirty="0">
                          <a:latin typeface="Meiryo UI" panose="020B0604030504040204" pitchFamily="50" charset="-128"/>
                          <a:ea typeface="Meiryo UI" panose="020B0604030504040204" pitchFamily="50" charset="-128"/>
                        </a:rPr>
                        <a:t>Cap Maja </a:t>
                      </a:r>
                      <a:r>
                        <a:rPr kumimoji="1" lang="en-US" altLang="ja-JP" sz="1200" dirty="0" err="1">
                          <a:latin typeface="Meiryo UI" panose="020B0604030504040204" pitchFamily="50" charset="-128"/>
                          <a:ea typeface="Meiryo UI" panose="020B0604030504040204" pitchFamily="50" charset="-128"/>
                        </a:rPr>
                        <a:t>Menjangan</a:t>
                      </a: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r>
                        <a:rPr kumimoji="1" lang="en-US" altLang="ja-JP" sz="900" b="0" i="0" kern="1200" dirty="0" err="1">
                          <a:solidFill>
                            <a:schemeClr val="dk1"/>
                          </a:solidFill>
                          <a:effectLst/>
                          <a:latin typeface="Meiryo UI" panose="020B0604030504040204" pitchFamily="50" charset="-128"/>
                          <a:ea typeface="Meiryo UI" panose="020B0604030504040204" pitchFamily="50" charset="-128"/>
                          <a:cs typeface="+mn-cs"/>
                        </a:rPr>
                        <a:t>Majalengka</a:t>
                      </a:r>
                      <a:endParaRPr kumimoji="1" lang="ja-JP" altLang="en-US" sz="900" dirty="0">
                        <a:latin typeface="Meiryo UI" panose="020B0604030504040204" pitchFamily="50" charset="-128"/>
                        <a:ea typeface="Meiryo UI" panose="020B0604030504040204" pitchFamily="50" charset="-128"/>
                      </a:endParaRPr>
                    </a:p>
                  </a:txBody>
                  <a:tcPr anchor="ctr"/>
                </a:tc>
                <a:tc>
                  <a:txBody>
                    <a:bodyPr/>
                    <a:lstStyle/>
                    <a:p>
                      <a:r>
                        <a:rPr kumimoji="1" lang="ja-JP" altLang="en-US" sz="1200" dirty="0">
                          <a:latin typeface="Meiryo UI" panose="020B0604030504040204" pitchFamily="50" charset="-128"/>
                          <a:ea typeface="Meiryo UI" panose="020B0604030504040204" pitchFamily="50" charset="-128"/>
                        </a:rPr>
                        <a:t>ソース調味料</a:t>
                      </a:r>
                    </a:p>
                  </a:txBody>
                  <a:tcPr anchor="ctr"/>
                </a:tc>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en-US" altLang="ja-JP" sz="800" dirty="0">
                          <a:latin typeface="Meiryo UI" panose="020B0604030504040204" pitchFamily="50" charset="-128"/>
                          <a:ea typeface="Meiryo UI" panose="020B0604030504040204" pitchFamily="50" charset="-128"/>
                        </a:rPr>
                        <a:t>https://www.instagram.com/challenge/?next=/majamenjangan/</a:t>
                      </a:r>
                      <a:endParaRPr kumimoji="1" lang="ja-JP" altLang="en-US" sz="8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011974030"/>
                  </a:ext>
                </a:extLst>
              </a:tr>
            </a:tbl>
          </a:graphicData>
        </a:graphic>
      </p:graphicFrame>
      <p:pic>
        <p:nvPicPr>
          <p:cNvPr id="19" name="Picture 2" descr="No photo description available.">
            <a:extLst>
              <a:ext uri="{FF2B5EF4-FFF2-40B4-BE49-F238E27FC236}">
                <a16:creationId xmlns:a16="http://schemas.microsoft.com/office/drawing/2014/main" id="{A3CF6436-59C2-4FDB-B15B-943913F3245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201" t="8691" r="8534" b="10101"/>
          <a:stretch/>
        </p:blipFill>
        <p:spPr bwMode="auto">
          <a:xfrm>
            <a:off x="6012160" y="1268760"/>
            <a:ext cx="502537" cy="365240"/>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5CFED6EA-792C-4852-9138-C0843881CF36}"/>
              </a:ext>
            </a:extLst>
          </p:cNvPr>
          <p:cNvPicPr>
            <a:picLocks noChangeAspect="1"/>
          </p:cNvPicPr>
          <p:nvPr/>
        </p:nvPicPr>
        <p:blipFill rotWithShape="1">
          <a:blip r:embed="rId4"/>
          <a:srcRect l="16151"/>
          <a:stretch/>
        </p:blipFill>
        <p:spPr>
          <a:xfrm>
            <a:off x="6012160" y="1719464"/>
            <a:ext cx="502537" cy="341384"/>
          </a:xfrm>
          <a:prstGeom prst="rect">
            <a:avLst/>
          </a:prstGeom>
        </p:spPr>
      </p:pic>
      <p:pic>
        <p:nvPicPr>
          <p:cNvPr id="6" name="図 5">
            <a:extLst>
              <a:ext uri="{FF2B5EF4-FFF2-40B4-BE49-F238E27FC236}">
                <a16:creationId xmlns:a16="http://schemas.microsoft.com/office/drawing/2014/main" id="{6EA4BF71-6F16-4B29-A103-6303F9DC0100}"/>
              </a:ext>
            </a:extLst>
          </p:cNvPr>
          <p:cNvPicPr>
            <a:picLocks noChangeAspect="1"/>
          </p:cNvPicPr>
          <p:nvPr/>
        </p:nvPicPr>
        <p:blipFill rotWithShape="1">
          <a:blip r:embed="rId5"/>
          <a:srcRect l="2466" t="7292" b="77562"/>
          <a:stretch/>
        </p:blipFill>
        <p:spPr>
          <a:xfrm>
            <a:off x="5524673" y="2211740"/>
            <a:ext cx="1477509" cy="276999"/>
          </a:xfrm>
          <a:prstGeom prst="rect">
            <a:avLst/>
          </a:prstGeom>
        </p:spPr>
      </p:pic>
      <p:pic>
        <p:nvPicPr>
          <p:cNvPr id="8" name="図 7">
            <a:extLst>
              <a:ext uri="{FF2B5EF4-FFF2-40B4-BE49-F238E27FC236}">
                <a16:creationId xmlns:a16="http://schemas.microsoft.com/office/drawing/2014/main" id="{E5BC06F5-BE5F-4F09-B4D5-6AC4F736630D}"/>
              </a:ext>
            </a:extLst>
          </p:cNvPr>
          <p:cNvPicPr>
            <a:picLocks noChangeAspect="1"/>
          </p:cNvPicPr>
          <p:nvPr/>
        </p:nvPicPr>
        <p:blipFill>
          <a:blip r:embed="rId6"/>
          <a:stretch>
            <a:fillRect/>
          </a:stretch>
        </p:blipFill>
        <p:spPr>
          <a:xfrm>
            <a:off x="6110629" y="2636392"/>
            <a:ext cx="404068" cy="430088"/>
          </a:xfrm>
          <a:prstGeom prst="rect">
            <a:avLst/>
          </a:prstGeom>
        </p:spPr>
      </p:pic>
      <p:pic>
        <p:nvPicPr>
          <p:cNvPr id="10" name="図 9">
            <a:extLst>
              <a:ext uri="{FF2B5EF4-FFF2-40B4-BE49-F238E27FC236}">
                <a16:creationId xmlns:a16="http://schemas.microsoft.com/office/drawing/2014/main" id="{8C5ABA4E-829E-4140-AA41-5E7DE481626D}"/>
              </a:ext>
            </a:extLst>
          </p:cNvPr>
          <p:cNvPicPr>
            <a:picLocks noChangeAspect="1"/>
          </p:cNvPicPr>
          <p:nvPr/>
        </p:nvPicPr>
        <p:blipFill>
          <a:blip r:embed="rId7"/>
          <a:stretch>
            <a:fillRect/>
          </a:stretch>
        </p:blipFill>
        <p:spPr>
          <a:xfrm>
            <a:off x="6110629" y="3088842"/>
            <a:ext cx="404068" cy="430089"/>
          </a:xfrm>
          <a:prstGeom prst="rect">
            <a:avLst/>
          </a:prstGeom>
        </p:spPr>
      </p:pic>
      <p:pic>
        <p:nvPicPr>
          <p:cNvPr id="21" name="図 20">
            <a:extLst>
              <a:ext uri="{FF2B5EF4-FFF2-40B4-BE49-F238E27FC236}">
                <a16:creationId xmlns:a16="http://schemas.microsoft.com/office/drawing/2014/main" id="{99C3F01C-45EA-4579-893D-EBCBE4705033}"/>
              </a:ext>
            </a:extLst>
          </p:cNvPr>
          <p:cNvPicPr>
            <a:picLocks noChangeAspect="1"/>
          </p:cNvPicPr>
          <p:nvPr/>
        </p:nvPicPr>
        <p:blipFill rotWithShape="1">
          <a:blip r:embed="rId8"/>
          <a:srcRect l="33464" t="52950" r="33464" b="9840"/>
          <a:stretch/>
        </p:blipFill>
        <p:spPr>
          <a:xfrm>
            <a:off x="6112911" y="3556770"/>
            <a:ext cx="401786" cy="352429"/>
          </a:xfrm>
          <a:prstGeom prst="rect">
            <a:avLst/>
          </a:prstGeom>
        </p:spPr>
      </p:pic>
      <p:pic>
        <p:nvPicPr>
          <p:cNvPr id="23" name="図 22">
            <a:extLst>
              <a:ext uri="{FF2B5EF4-FFF2-40B4-BE49-F238E27FC236}">
                <a16:creationId xmlns:a16="http://schemas.microsoft.com/office/drawing/2014/main" id="{02E40D8A-D98C-444B-8258-DCCDD1E454C6}"/>
              </a:ext>
            </a:extLst>
          </p:cNvPr>
          <p:cNvPicPr>
            <a:picLocks noChangeAspect="1"/>
          </p:cNvPicPr>
          <p:nvPr/>
        </p:nvPicPr>
        <p:blipFill>
          <a:blip r:embed="rId9"/>
          <a:stretch>
            <a:fillRect/>
          </a:stretch>
        </p:blipFill>
        <p:spPr>
          <a:xfrm>
            <a:off x="6110629" y="4006979"/>
            <a:ext cx="404069" cy="430089"/>
          </a:xfrm>
          <a:prstGeom prst="rect">
            <a:avLst/>
          </a:prstGeom>
        </p:spPr>
      </p:pic>
      <p:pic>
        <p:nvPicPr>
          <p:cNvPr id="25" name="図 24">
            <a:extLst>
              <a:ext uri="{FF2B5EF4-FFF2-40B4-BE49-F238E27FC236}">
                <a16:creationId xmlns:a16="http://schemas.microsoft.com/office/drawing/2014/main" id="{1CAAAC61-9A28-4B0D-BA5B-5DF692E27A97}"/>
              </a:ext>
            </a:extLst>
          </p:cNvPr>
          <p:cNvPicPr>
            <a:picLocks noChangeAspect="1"/>
          </p:cNvPicPr>
          <p:nvPr/>
        </p:nvPicPr>
        <p:blipFill>
          <a:blip r:embed="rId10"/>
          <a:stretch>
            <a:fillRect/>
          </a:stretch>
        </p:blipFill>
        <p:spPr>
          <a:xfrm>
            <a:off x="6110629" y="4467697"/>
            <a:ext cx="347822" cy="382001"/>
          </a:xfrm>
          <a:prstGeom prst="rect">
            <a:avLst/>
          </a:prstGeom>
        </p:spPr>
      </p:pic>
      <p:pic>
        <p:nvPicPr>
          <p:cNvPr id="27" name="図 26">
            <a:extLst>
              <a:ext uri="{FF2B5EF4-FFF2-40B4-BE49-F238E27FC236}">
                <a16:creationId xmlns:a16="http://schemas.microsoft.com/office/drawing/2014/main" id="{1A03E3FC-F417-4FC4-918A-F9BF614A2DCE}"/>
              </a:ext>
            </a:extLst>
          </p:cNvPr>
          <p:cNvPicPr>
            <a:picLocks noChangeAspect="1"/>
          </p:cNvPicPr>
          <p:nvPr/>
        </p:nvPicPr>
        <p:blipFill>
          <a:blip r:embed="rId11"/>
          <a:stretch>
            <a:fillRect/>
          </a:stretch>
        </p:blipFill>
        <p:spPr>
          <a:xfrm>
            <a:off x="5959902" y="4925116"/>
            <a:ext cx="705521" cy="303374"/>
          </a:xfrm>
          <a:prstGeom prst="rect">
            <a:avLst/>
          </a:prstGeom>
        </p:spPr>
      </p:pic>
      <p:sp>
        <p:nvSpPr>
          <p:cNvPr id="30" name="テキスト ボックス 29">
            <a:extLst>
              <a:ext uri="{FF2B5EF4-FFF2-40B4-BE49-F238E27FC236}">
                <a16:creationId xmlns:a16="http://schemas.microsoft.com/office/drawing/2014/main" id="{16826198-4DF7-4DF9-9D25-2E711566608A}"/>
              </a:ext>
            </a:extLst>
          </p:cNvPr>
          <p:cNvSpPr txBox="1"/>
          <p:nvPr/>
        </p:nvSpPr>
        <p:spPr>
          <a:xfrm>
            <a:off x="393862" y="5458508"/>
            <a:ext cx="8442048" cy="120032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インドネシア国内には他にも様々な調味料メーカーが存在するが、ウェブ上で確認、精査が難しい企業もあったため、上記に表としてまとめている。主にTokopedia、Shopee、Bukarapakなどの東南アジアで巨大なECサイト上で販売されている。</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63176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28"/>
          <p:cNvCxnSpPr>
            <a:cxnSpLocks noChangeShapeType="1"/>
          </p:cNvCxnSpPr>
          <p:nvPr/>
        </p:nvCxnSpPr>
        <p:spPr bwMode="auto">
          <a:xfrm>
            <a:off x="306323" y="64362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0" name="直線コネクタ 29"/>
          <p:cNvCxnSpPr>
            <a:cxnSpLocks noChangeShapeType="1"/>
          </p:cNvCxnSpPr>
          <p:nvPr/>
        </p:nvCxnSpPr>
        <p:spPr bwMode="auto">
          <a:xfrm>
            <a:off x="715905" y="708571"/>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Text Box 35">
            <a:extLst>
              <a:ext uri="{FF2B5EF4-FFF2-40B4-BE49-F238E27FC236}">
                <a16:creationId xmlns:a16="http://schemas.microsoft.com/office/drawing/2014/main" id="{6815A48A-455B-460E-B44C-B63E5FAC9306}"/>
              </a:ext>
            </a:extLst>
          </p:cNvPr>
          <p:cNvSpPr txBox="1">
            <a:spLocks noChangeArrowheads="1"/>
          </p:cNvSpPr>
          <p:nvPr/>
        </p:nvSpPr>
        <p:spPr bwMode="auto">
          <a:xfrm>
            <a:off x="3175" y="0"/>
            <a:ext cx="9144000" cy="276225"/>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50000"/>
              </a:spcBef>
              <a:buFontTx/>
              <a:buNone/>
            </a:pPr>
            <a:r>
              <a:rPr lang="en-US" altLang="ja-JP" sz="1200">
                <a:solidFill>
                  <a:schemeClr val="bg1"/>
                </a:solidFill>
                <a:latin typeface="Tahoma" panose="020B0604030504040204" pitchFamily="34" charset="0"/>
                <a:ea typeface="PMingLiU" panose="02020500000000000000" pitchFamily="18" charset="-120"/>
                <a:cs typeface="Arial" panose="020B0604020202020204" pitchFamily="34" charset="0"/>
              </a:rPr>
              <a:t>ASEAN JAPAN CONSULTING </a:t>
            </a:r>
          </a:p>
        </p:txBody>
      </p:sp>
      <p:sp>
        <p:nvSpPr>
          <p:cNvPr id="6" name="Text Box 21">
            <a:extLst>
              <a:ext uri="{FF2B5EF4-FFF2-40B4-BE49-F238E27FC236}">
                <a16:creationId xmlns:a16="http://schemas.microsoft.com/office/drawing/2014/main" id="{BA9C81F3-6D6E-4906-96CF-360427A61766}"/>
              </a:ext>
            </a:extLst>
          </p:cNvPr>
          <p:cNvSpPr txBox="1">
            <a:spLocks noChangeArrowheads="1"/>
          </p:cNvSpPr>
          <p:nvPr/>
        </p:nvSpPr>
        <p:spPr bwMode="auto">
          <a:xfrm>
            <a:off x="4495800" y="6581775"/>
            <a:ext cx="4648200" cy="276225"/>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50000"/>
              </a:spcBef>
              <a:buFontTx/>
              <a:buNone/>
            </a:pPr>
            <a:r>
              <a:rPr lang="en-US" altLang="ja-JP" sz="1200">
                <a:solidFill>
                  <a:schemeClr val="bg1"/>
                </a:solidFill>
                <a:latin typeface="Tahoma" panose="020B0604030504040204" pitchFamily="34" charset="0"/>
                <a:ea typeface="PMingLiU" panose="02020500000000000000" pitchFamily="18" charset="-120"/>
              </a:rPr>
              <a:t>©www.asean-j.net</a:t>
            </a:r>
          </a:p>
        </p:txBody>
      </p:sp>
      <p:sp>
        <p:nvSpPr>
          <p:cNvPr id="24" name="正方形/長方形 23"/>
          <p:cNvSpPr/>
          <p:nvPr/>
        </p:nvSpPr>
        <p:spPr>
          <a:xfrm>
            <a:off x="288829" y="286146"/>
            <a:ext cx="3062057" cy="369332"/>
          </a:xfrm>
          <a:prstGeom prst="rect">
            <a:avLst/>
          </a:prstGeom>
        </p:spPr>
        <p:txBody>
          <a:bodyPr wrap="none">
            <a:spAutoFit/>
          </a:bodyPr>
          <a:lstStyle/>
          <a:p>
            <a:r>
              <a:rPr lang="ja-JP" altLang="en-US">
                <a:latin typeface="Meiryo UI" pitchFamily="50" charset="-128"/>
                <a:ea typeface="Meiryo UI" pitchFamily="50" charset="-128"/>
              </a:rPr>
              <a:t>タイ、ベトナム、</a:t>
            </a:r>
            <a:r>
              <a:rPr lang="ja-JP" altLang="en-US" dirty="0">
                <a:latin typeface="Meiryo UI" pitchFamily="50" charset="-128"/>
                <a:ea typeface="Meiryo UI" pitchFamily="50" charset="-128"/>
              </a:rPr>
              <a:t>インドネシア比較</a:t>
            </a:r>
          </a:p>
        </p:txBody>
      </p:sp>
      <p:sp>
        <p:nvSpPr>
          <p:cNvPr id="2" name="スライド番号プレースホルダー 1"/>
          <p:cNvSpPr>
            <a:spLocks noGrp="1"/>
          </p:cNvSpPr>
          <p:nvPr>
            <p:ph type="sldNum" sz="quarter" idx="12"/>
          </p:nvPr>
        </p:nvSpPr>
        <p:spPr/>
        <p:txBody>
          <a:bodyPr/>
          <a:lstStyle/>
          <a:p>
            <a:fld id="{72E6F97D-BAF6-426F-A750-F3058DA2EFE3}" type="slidenum">
              <a:rPr kumimoji="1" lang="ja-JP" altLang="en-US" smtClean="0"/>
              <a:t>36</a:t>
            </a:fld>
            <a:endParaRPr kumimoji="1" lang="ja-JP" altLang="en-US"/>
          </a:p>
        </p:txBody>
      </p:sp>
      <p:graphicFrame>
        <p:nvGraphicFramePr>
          <p:cNvPr id="3" name="表 2"/>
          <p:cNvGraphicFramePr>
            <a:graphicFrameLocks noGrp="1"/>
          </p:cNvGraphicFramePr>
          <p:nvPr>
            <p:extLst>
              <p:ext uri="{D42A27DB-BD31-4B8C-83A1-F6EECF244321}">
                <p14:modId xmlns:p14="http://schemas.microsoft.com/office/powerpoint/2010/main" val="720902104"/>
              </p:ext>
            </p:extLst>
          </p:nvPr>
        </p:nvGraphicFramePr>
        <p:xfrm>
          <a:off x="315796" y="838161"/>
          <a:ext cx="8417908" cy="5680668"/>
        </p:xfrm>
        <a:graphic>
          <a:graphicData uri="http://schemas.openxmlformats.org/drawingml/2006/table">
            <a:tbl>
              <a:tblPr firstRow="1" bandRow="1">
                <a:tableStyleId>{21E4AEA4-8DFA-4A89-87EB-49C32662AFE0}</a:tableStyleId>
              </a:tblPr>
              <a:tblGrid>
                <a:gridCol w="2104477">
                  <a:extLst>
                    <a:ext uri="{9D8B030D-6E8A-4147-A177-3AD203B41FA5}">
                      <a16:colId xmlns:a16="http://schemas.microsoft.com/office/drawing/2014/main" val="20000"/>
                    </a:ext>
                  </a:extLst>
                </a:gridCol>
                <a:gridCol w="2104477">
                  <a:extLst>
                    <a:ext uri="{9D8B030D-6E8A-4147-A177-3AD203B41FA5}">
                      <a16:colId xmlns:a16="http://schemas.microsoft.com/office/drawing/2014/main" val="20001"/>
                    </a:ext>
                  </a:extLst>
                </a:gridCol>
                <a:gridCol w="2104477">
                  <a:extLst>
                    <a:ext uri="{9D8B030D-6E8A-4147-A177-3AD203B41FA5}">
                      <a16:colId xmlns:a16="http://schemas.microsoft.com/office/drawing/2014/main" val="20002"/>
                    </a:ext>
                  </a:extLst>
                </a:gridCol>
                <a:gridCol w="2104477">
                  <a:extLst>
                    <a:ext uri="{9D8B030D-6E8A-4147-A177-3AD203B41FA5}">
                      <a16:colId xmlns:a16="http://schemas.microsoft.com/office/drawing/2014/main" val="20003"/>
                    </a:ext>
                  </a:extLst>
                </a:gridCol>
              </a:tblGrid>
              <a:tr h="285569">
                <a:tc>
                  <a:txBody>
                    <a:bodyPr/>
                    <a:lstStyle/>
                    <a:p>
                      <a:pPr algn="ctr"/>
                      <a:endParaRPr kumimoji="1" lang="ja-JP" altLang="en-US" sz="1200" dirty="0">
                        <a:latin typeface="Meiryo UI" pitchFamily="50" charset="-128"/>
                        <a:ea typeface="Meiryo UI" pitchFamily="50" charset="-128"/>
                      </a:endParaRPr>
                    </a:p>
                  </a:txBody>
                  <a:tcPr anchor="ctr"/>
                </a:tc>
                <a:tc>
                  <a:txBody>
                    <a:bodyPr/>
                    <a:lstStyle/>
                    <a:p>
                      <a:pPr algn="ctr"/>
                      <a:r>
                        <a:rPr kumimoji="1" lang="ja-JP" altLang="en-US" sz="1200" dirty="0">
                          <a:latin typeface="Meiryo UI" pitchFamily="50" charset="-128"/>
                          <a:ea typeface="Meiryo UI" pitchFamily="50" charset="-128"/>
                        </a:rPr>
                        <a:t>タイ</a:t>
                      </a:r>
                    </a:p>
                  </a:txBody>
                  <a:tcPr anchor="ctr"/>
                </a:tc>
                <a:tc>
                  <a:txBody>
                    <a:bodyPr/>
                    <a:lstStyle/>
                    <a:p>
                      <a:pPr algn="ctr"/>
                      <a:r>
                        <a:rPr kumimoji="1" lang="ja-JP" altLang="en-US" sz="1200" dirty="0">
                          <a:latin typeface="Meiryo UI" pitchFamily="50" charset="-128"/>
                          <a:ea typeface="Meiryo UI" pitchFamily="50" charset="-128"/>
                        </a:rPr>
                        <a:t>ベトナム</a:t>
                      </a:r>
                    </a:p>
                  </a:txBody>
                  <a:tcPr anchor="ctr"/>
                </a:tc>
                <a:tc>
                  <a:txBody>
                    <a:bodyPr/>
                    <a:lstStyle/>
                    <a:p>
                      <a:pPr algn="ctr"/>
                      <a:r>
                        <a:rPr kumimoji="1" lang="ja-JP" altLang="en-US" sz="1200" dirty="0">
                          <a:latin typeface="Meiryo UI" pitchFamily="50" charset="-128"/>
                          <a:ea typeface="Meiryo UI" pitchFamily="50" charset="-128"/>
                        </a:rPr>
                        <a:t>インドネシア</a:t>
                      </a:r>
                    </a:p>
                  </a:txBody>
                  <a:tcPr anchor="ctr"/>
                </a:tc>
                <a:extLst>
                  <a:ext uri="{0D108BD9-81ED-4DB2-BD59-A6C34878D82A}">
                    <a16:rowId xmlns:a16="http://schemas.microsoft.com/office/drawing/2014/main" val="10000"/>
                  </a:ext>
                </a:extLst>
              </a:tr>
              <a:tr h="285569">
                <a:tc>
                  <a:txBody>
                    <a:bodyPr/>
                    <a:lstStyle/>
                    <a:p>
                      <a:pPr algn="ctr"/>
                      <a:r>
                        <a:rPr kumimoji="1" lang="ja-JP" altLang="en-US" sz="1200" dirty="0">
                          <a:latin typeface="Meiryo UI" pitchFamily="50" charset="-128"/>
                          <a:ea typeface="Meiryo UI" pitchFamily="50" charset="-128"/>
                        </a:rPr>
                        <a:t>総人口</a:t>
                      </a:r>
                    </a:p>
                  </a:txBody>
                  <a:tcPr anchor="ctr"/>
                </a:tc>
                <a:tc>
                  <a:txBody>
                    <a:bodyPr/>
                    <a:lstStyle/>
                    <a:p>
                      <a:pPr algn="ctr"/>
                      <a:r>
                        <a:rPr kumimoji="1" lang="en-US" altLang="ja-JP" sz="1200" dirty="0">
                          <a:latin typeface="Meiryo UI" pitchFamily="50" charset="-128"/>
                          <a:ea typeface="Meiryo UI" pitchFamily="50" charset="-128"/>
                        </a:rPr>
                        <a:t>6900</a:t>
                      </a:r>
                      <a:r>
                        <a:rPr kumimoji="1" lang="ja-JP" altLang="en-US" sz="1200" dirty="0">
                          <a:latin typeface="Meiryo UI" pitchFamily="50" charset="-128"/>
                          <a:ea typeface="Meiryo UI" pitchFamily="50" charset="-128"/>
                        </a:rPr>
                        <a:t>万人</a:t>
                      </a:r>
                    </a:p>
                  </a:txBody>
                  <a:tcPr anchor="ctr"/>
                </a:tc>
                <a:tc>
                  <a:txBody>
                    <a:bodyPr/>
                    <a:lstStyle/>
                    <a:p>
                      <a:pPr algn="ctr"/>
                      <a:r>
                        <a:rPr kumimoji="1" lang="en-US" altLang="ja-JP" sz="1200" dirty="0">
                          <a:latin typeface="Meiryo UI" pitchFamily="50" charset="-128"/>
                          <a:ea typeface="Meiryo UI" pitchFamily="50" charset="-128"/>
                        </a:rPr>
                        <a:t>9300</a:t>
                      </a:r>
                      <a:r>
                        <a:rPr kumimoji="1" lang="ja-JP" altLang="en-US" sz="1200" dirty="0">
                          <a:latin typeface="Meiryo UI" pitchFamily="50" charset="-128"/>
                          <a:ea typeface="Meiryo UI" pitchFamily="50" charset="-128"/>
                        </a:rPr>
                        <a:t>万人</a:t>
                      </a:r>
                    </a:p>
                  </a:txBody>
                  <a:tcPr anchor="ctr"/>
                </a:tc>
                <a:tc>
                  <a:txBody>
                    <a:bodyPr/>
                    <a:lstStyle/>
                    <a:p>
                      <a:pPr algn="ctr"/>
                      <a:r>
                        <a:rPr kumimoji="1" lang="en-US" altLang="ja-JP" sz="1200" dirty="0">
                          <a:latin typeface="Meiryo UI" pitchFamily="50" charset="-128"/>
                          <a:ea typeface="Meiryo UI" pitchFamily="50" charset="-128"/>
                        </a:rPr>
                        <a:t>2</a:t>
                      </a:r>
                      <a:r>
                        <a:rPr kumimoji="1" lang="ja-JP" altLang="en-US" sz="1200" dirty="0">
                          <a:latin typeface="Meiryo UI" pitchFamily="50" charset="-128"/>
                          <a:ea typeface="Meiryo UI" pitchFamily="50" charset="-128"/>
                        </a:rPr>
                        <a:t>億</a:t>
                      </a:r>
                      <a:r>
                        <a:rPr kumimoji="1" lang="en-US" altLang="ja-JP" sz="1200" dirty="0">
                          <a:latin typeface="Meiryo UI" pitchFamily="50" charset="-128"/>
                          <a:ea typeface="Meiryo UI" pitchFamily="50" charset="-128"/>
                        </a:rPr>
                        <a:t>3000</a:t>
                      </a:r>
                      <a:r>
                        <a:rPr kumimoji="1" lang="ja-JP" altLang="en-US" sz="1200" dirty="0">
                          <a:latin typeface="Meiryo UI" pitchFamily="50" charset="-128"/>
                          <a:ea typeface="Meiryo UI" pitchFamily="50" charset="-128"/>
                        </a:rPr>
                        <a:t>万人</a:t>
                      </a:r>
                    </a:p>
                  </a:txBody>
                  <a:tcPr anchor="ctr"/>
                </a:tc>
                <a:extLst>
                  <a:ext uri="{0D108BD9-81ED-4DB2-BD59-A6C34878D82A}">
                    <a16:rowId xmlns:a16="http://schemas.microsoft.com/office/drawing/2014/main" val="10001"/>
                  </a:ext>
                </a:extLst>
              </a:tr>
              <a:tr h="147493">
                <a:tc>
                  <a:txBody>
                    <a:bodyPr/>
                    <a:lstStyle/>
                    <a:p>
                      <a:pPr algn="ctr"/>
                      <a:r>
                        <a:rPr kumimoji="1" lang="ja-JP" altLang="en-US" sz="1200" dirty="0">
                          <a:latin typeface="Meiryo UI" pitchFamily="50" charset="-128"/>
                          <a:ea typeface="Meiryo UI" pitchFamily="50" charset="-128"/>
                        </a:rPr>
                        <a:t>平均年齢</a:t>
                      </a:r>
                    </a:p>
                  </a:txBody>
                  <a:tcPr anchor="ctr"/>
                </a:tc>
                <a:tc>
                  <a:txBody>
                    <a:bodyPr/>
                    <a:lstStyle/>
                    <a:p>
                      <a:pPr algn="ctr"/>
                      <a:r>
                        <a:rPr kumimoji="1" lang="en-US" altLang="ja-JP" sz="900" dirty="0">
                          <a:latin typeface="Meiryo UI" pitchFamily="50" charset="-128"/>
                          <a:ea typeface="Meiryo UI" pitchFamily="50" charset="-128"/>
                        </a:rPr>
                        <a:t>38</a:t>
                      </a:r>
                      <a:r>
                        <a:rPr kumimoji="1" lang="ja-JP" altLang="en-US" sz="900" dirty="0">
                          <a:latin typeface="Meiryo UI" pitchFamily="50" charset="-128"/>
                          <a:ea typeface="Meiryo UI" pitchFamily="50" charset="-128"/>
                        </a:rPr>
                        <a:t>歳</a:t>
                      </a:r>
                    </a:p>
                  </a:txBody>
                  <a:tcPr anchor="ctr"/>
                </a:tc>
                <a:tc>
                  <a:txBody>
                    <a:bodyPr/>
                    <a:lstStyle/>
                    <a:p>
                      <a:pPr algn="ctr"/>
                      <a:r>
                        <a:rPr kumimoji="1" lang="en-US" altLang="ja-JP" sz="900" dirty="0">
                          <a:latin typeface="Meiryo UI" pitchFamily="50" charset="-128"/>
                          <a:ea typeface="Meiryo UI" pitchFamily="50" charset="-128"/>
                        </a:rPr>
                        <a:t>31</a:t>
                      </a:r>
                      <a:r>
                        <a:rPr kumimoji="1" lang="ja-JP" altLang="en-US" sz="900" dirty="0">
                          <a:latin typeface="Meiryo UI" pitchFamily="50" charset="-128"/>
                          <a:ea typeface="Meiryo UI" pitchFamily="50" charset="-128"/>
                        </a:rPr>
                        <a:t>歳</a:t>
                      </a:r>
                    </a:p>
                  </a:txBody>
                  <a:tcPr anchor="ctr"/>
                </a:tc>
                <a:tc>
                  <a:txBody>
                    <a:bodyPr/>
                    <a:lstStyle/>
                    <a:p>
                      <a:pPr algn="ctr"/>
                      <a:r>
                        <a:rPr kumimoji="1" lang="en-US" altLang="ja-JP" sz="900" dirty="0">
                          <a:latin typeface="Meiryo UI" pitchFamily="50" charset="-128"/>
                          <a:ea typeface="Meiryo UI" pitchFamily="50" charset="-128"/>
                        </a:rPr>
                        <a:t>29</a:t>
                      </a:r>
                      <a:r>
                        <a:rPr kumimoji="1" lang="ja-JP" altLang="en-US" sz="900" dirty="0">
                          <a:latin typeface="Meiryo UI" pitchFamily="50" charset="-128"/>
                          <a:ea typeface="Meiryo UI" pitchFamily="50" charset="-128"/>
                        </a:rPr>
                        <a:t>歳</a:t>
                      </a:r>
                    </a:p>
                  </a:txBody>
                  <a:tcPr anchor="ctr"/>
                </a:tc>
                <a:extLst>
                  <a:ext uri="{0D108BD9-81ED-4DB2-BD59-A6C34878D82A}">
                    <a16:rowId xmlns:a16="http://schemas.microsoft.com/office/drawing/2014/main" val="645505515"/>
                  </a:ext>
                </a:extLst>
              </a:tr>
              <a:tr h="285569">
                <a:tc>
                  <a:txBody>
                    <a:bodyPr/>
                    <a:lstStyle/>
                    <a:p>
                      <a:pPr algn="ctr"/>
                      <a:r>
                        <a:rPr kumimoji="1" lang="en-US" altLang="ja-JP" sz="1200" dirty="0">
                          <a:latin typeface="Meiryo UI" pitchFamily="50" charset="-128"/>
                          <a:ea typeface="Meiryo UI" pitchFamily="50" charset="-128"/>
                        </a:rPr>
                        <a:t>GDP</a:t>
                      </a:r>
                      <a:r>
                        <a:rPr kumimoji="1" lang="ja-JP" altLang="en-US" sz="1200" dirty="0">
                          <a:latin typeface="Meiryo UI" pitchFamily="50" charset="-128"/>
                          <a:ea typeface="Meiryo UI" pitchFamily="50" charset="-128"/>
                        </a:rPr>
                        <a:t>総規模</a:t>
                      </a:r>
                      <a:r>
                        <a:rPr kumimoji="1" lang="en-US" altLang="ja-JP" sz="1200" dirty="0">
                          <a:latin typeface="Meiryo UI" pitchFamily="50" charset="-128"/>
                          <a:ea typeface="Meiryo UI" pitchFamily="50" charset="-128"/>
                        </a:rPr>
                        <a:t>(2018)</a:t>
                      </a:r>
                      <a:endParaRPr kumimoji="1" lang="ja-JP" altLang="en-US" sz="1200" dirty="0">
                        <a:latin typeface="Meiryo UI" pitchFamily="50" charset="-128"/>
                        <a:ea typeface="Meiryo UI" pitchFamily="50" charset="-128"/>
                      </a:endParaRPr>
                    </a:p>
                  </a:txBody>
                  <a:tcPr anchor="ctr"/>
                </a:tc>
                <a:tc>
                  <a:txBody>
                    <a:bodyPr/>
                    <a:lstStyle/>
                    <a:p>
                      <a:pPr algn="ctr"/>
                      <a:r>
                        <a:rPr kumimoji="1" lang="en-US" altLang="ja-JP" sz="900" dirty="0">
                          <a:latin typeface="Meiryo UI" pitchFamily="50" charset="-128"/>
                          <a:ea typeface="Meiryo UI" pitchFamily="50" charset="-128"/>
                        </a:rPr>
                        <a:t>4,872</a:t>
                      </a:r>
                      <a:r>
                        <a:rPr kumimoji="1" lang="ja-JP" altLang="en-US" sz="900" dirty="0">
                          <a:latin typeface="Meiryo UI" pitchFamily="50" charset="-128"/>
                          <a:ea typeface="Meiryo UI" pitchFamily="50" charset="-128"/>
                        </a:rPr>
                        <a:t>億</a:t>
                      </a:r>
                      <a:r>
                        <a:rPr kumimoji="1" lang="en-US" altLang="ja-JP" sz="900" dirty="0">
                          <a:latin typeface="Meiryo UI" pitchFamily="50" charset="-128"/>
                          <a:ea typeface="Meiryo UI" pitchFamily="50" charset="-128"/>
                        </a:rPr>
                        <a:t>US</a:t>
                      </a:r>
                      <a:r>
                        <a:rPr kumimoji="1" lang="ja-JP" altLang="en-US" sz="900" dirty="0">
                          <a:latin typeface="Meiryo UI" pitchFamily="50" charset="-128"/>
                          <a:ea typeface="Meiryo UI" pitchFamily="50" charset="-128"/>
                        </a:rPr>
                        <a:t>ドル</a:t>
                      </a:r>
                    </a:p>
                  </a:txBody>
                  <a:tcPr anchor="ctr"/>
                </a:tc>
                <a:tc>
                  <a:txBody>
                    <a:bodyPr/>
                    <a:lstStyle/>
                    <a:p>
                      <a:pPr algn="ctr"/>
                      <a:r>
                        <a:rPr lang="en-US" altLang="ja-JP" sz="900" u="none" strike="noStrike" dirty="0">
                          <a:effectLst/>
                          <a:latin typeface="Meiryo UI" pitchFamily="50" charset="-128"/>
                          <a:ea typeface="Meiryo UI" pitchFamily="50" charset="-128"/>
                        </a:rPr>
                        <a:t>2,372</a:t>
                      </a:r>
                      <a:r>
                        <a:rPr lang="ja-JP" altLang="en-US" sz="900" u="none" strike="noStrike" dirty="0">
                          <a:effectLst/>
                          <a:latin typeface="Meiryo UI" pitchFamily="50" charset="-128"/>
                          <a:ea typeface="Meiryo UI" pitchFamily="50" charset="-128"/>
                        </a:rPr>
                        <a:t>億</a:t>
                      </a:r>
                      <a:r>
                        <a:rPr lang="en-US" altLang="ja-JP" sz="900" u="none" strike="noStrike" dirty="0">
                          <a:effectLst/>
                          <a:latin typeface="Meiryo UI" pitchFamily="50" charset="-128"/>
                          <a:ea typeface="Meiryo UI" pitchFamily="50" charset="-128"/>
                        </a:rPr>
                        <a:t>US</a:t>
                      </a:r>
                      <a:r>
                        <a:rPr lang="ja-JP" altLang="en-US" sz="900" u="none" strike="noStrike" dirty="0">
                          <a:effectLst/>
                          <a:latin typeface="Meiryo UI" pitchFamily="50" charset="-128"/>
                          <a:ea typeface="Meiryo UI" pitchFamily="50" charset="-128"/>
                        </a:rPr>
                        <a:t>ドル</a:t>
                      </a:r>
                      <a:endParaRPr kumimoji="1" lang="ja-JP" altLang="en-US" sz="900" dirty="0">
                        <a:latin typeface="Meiryo UI" pitchFamily="50" charset="-128"/>
                        <a:ea typeface="Meiryo UI" pitchFamily="50" charset="-128"/>
                      </a:endParaRPr>
                    </a:p>
                  </a:txBody>
                  <a:tcPr anchor="ctr"/>
                </a:tc>
                <a:tc>
                  <a:txBody>
                    <a:bodyPr/>
                    <a:lstStyle/>
                    <a:p>
                      <a:pPr algn="ctr"/>
                      <a:r>
                        <a:rPr kumimoji="1" lang="en-US" altLang="ja-JP" sz="900" dirty="0">
                          <a:latin typeface="Meiryo UI" pitchFamily="50" charset="-128"/>
                          <a:ea typeface="Meiryo UI" pitchFamily="50" charset="-128"/>
                        </a:rPr>
                        <a:t>1</a:t>
                      </a:r>
                      <a:r>
                        <a:rPr kumimoji="1" lang="ja-JP" altLang="en-US" sz="900" dirty="0">
                          <a:latin typeface="Meiryo UI" pitchFamily="50" charset="-128"/>
                          <a:ea typeface="Meiryo UI" pitchFamily="50" charset="-128"/>
                        </a:rPr>
                        <a:t>兆</a:t>
                      </a:r>
                      <a:r>
                        <a:rPr kumimoji="1" lang="en-US" altLang="ja-JP" sz="900" dirty="0">
                          <a:latin typeface="Meiryo UI" pitchFamily="50" charset="-128"/>
                          <a:ea typeface="Meiryo UI" pitchFamily="50" charset="-128"/>
                        </a:rPr>
                        <a:t>0442</a:t>
                      </a:r>
                      <a:r>
                        <a:rPr kumimoji="1" lang="ja-JP" altLang="en-US" sz="900" dirty="0">
                          <a:latin typeface="Meiryo UI" pitchFamily="50" charset="-128"/>
                          <a:ea typeface="Meiryo UI" pitchFamily="50" charset="-128"/>
                        </a:rPr>
                        <a:t>億</a:t>
                      </a:r>
                      <a:r>
                        <a:rPr kumimoji="1" lang="en-US" altLang="ja-JP" sz="900" dirty="0">
                          <a:latin typeface="Meiryo UI" pitchFamily="50" charset="-128"/>
                          <a:ea typeface="Meiryo UI" pitchFamily="50" charset="-128"/>
                        </a:rPr>
                        <a:t>US</a:t>
                      </a:r>
                      <a:r>
                        <a:rPr kumimoji="1" lang="ja-JP" altLang="en-US" sz="900" dirty="0">
                          <a:latin typeface="Meiryo UI" pitchFamily="50" charset="-128"/>
                          <a:ea typeface="Meiryo UI" pitchFamily="50" charset="-128"/>
                        </a:rPr>
                        <a:t>ドル</a:t>
                      </a:r>
                    </a:p>
                  </a:txBody>
                  <a:tcPr anchor="ctr"/>
                </a:tc>
                <a:extLst>
                  <a:ext uri="{0D108BD9-81ED-4DB2-BD59-A6C34878D82A}">
                    <a16:rowId xmlns:a16="http://schemas.microsoft.com/office/drawing/2014/main" val="2499338865"/>
                  </a:ext>
                </a:extLst>
              </a:tr>
              <a:tr h="285569">
                <a:tc>
                  <a:txBody>
                    <a:bodyPr/>
                    <a:lstStyle/>
                    <a:p>
                      <a:pPr algn="ctr"/>
                      <a:r>
                        <a:rPr kumimoji="1" lang="en-US" altLang="ja-JP" sz="1200" dirty="0">
                          <a:latin typeface="Meiryo UI" pitchFamily="50" charset="-128"/>
                          <a:ea typeface="Meiryo UI" pitchFamily="50" charset="-128"/>
                        </a:rPr>
                        <a:t>GDP</a:t>
                      </a:r>
                      <a:r>
                        <a:rPr kumimoji="1" lang="ja-JP" altLang="en-US" sz="1200" dirty="0">
                          <a:latin typeface="Meiryo UI" pitchFamily="50" charset="-128"/>
                          <a:ea typeface="Meiryo UI" pitchFamily="50" charset="-128"/>
                        </a:rPr>
                        <a:t>成長率</a:t>
                      </a:r>
                      <a:r>
                        <a:rPr kumimoji="1" lang="en-US" altLang="ja-JP" sz="1200" dirty="0">
                          <a:latin typeface="Meiryo UI" pitchFamily="50" charset="-128"/>
                          <a:ea typeface="Meiryo UI" pitchFamily="50" charset="-128"/>
                        </a:rPr>
                        <a:t>(2019)</a:t>
                      </a:r>
                      <a:endParaRPr kumimoji="1" lang="ja-JP" altLang="en-US" sz="1200" dirty="0">
                        <a:latin typeface="Meiryo UI" pitchFamily="50" charset="-128"/>
                        <a:ea typeface="Meiryo UI" pitchFamily="50" charset="-128"/>
                      </a:endParaRPr>
                    </a:p>
                  </a:txBody>
                  <a:tcPr anchor="ctr"/>
                </a:tc>
                <a:tc>
                  <a:txBody>
                    <a:bodyPr/>
                    <a:lstStyle/>
                    <a:p>
                      <a:pPr algn="ctr"/>
                      <a:r>
                        <a:rPr kumimoji="1" lang="en-US" altLang="ja-JP" sz="900" dirty="0">
                          <a:latin typeface="Meiryo UI" pitchFamily="50" charset="-128"/>
                          <a:ea typeface="Meiryo UI" pitchFamily="50" charset="-128"/>
                        </a:rPr>
                        <a:t>+2.40%</a:t>
                      </a:r>
                      <a:endParaRPr kumimoji="1" lang="ja-JP" altLang="en-US" sz="900" dirty="0">
                        <a:latin typeface="Meiryo UI" pitchFamily="50" charset="-128"/>
                        <a:ea typeface="Meiryo UI" pitchFamily="50" charset="-128"/>
                      </a:endParaRPr>
                    </a:p>
                  </a:txBody>
                  <a:tcPr anchor="ctr"/>
                </a:tc>
                <a:tc>
                  <a:txBody>
                    <a:bodyPr/>
                    <a:lstStyle/>
                    <a:p>
                      <a:pPr algn="ctr"/>
                      <a:r>
                        <a:rPr kumimoji="1" lang="en-US" altLang="ja-JP" sz="900" dirty="0">
                          <a:latin typeface="Meiryo UI" pitchFamily="50" charset="-128"/>
                          <a:ea typeface="Meiryo UI" pitchFamily="50" charset="-128"/>
                        </a:rPr>
                        <a:t>+7.02%</a:t>
                      </a:r>
                      <a:endParaRPr kumimoji="1" lang="ja-JP" altLang="en-US" sz="900" dirty="0">
                        <a:latin typeface="Meiryo UI" pitchFamily="50" charset="-128"/>
                        <a:ea typeface="Meiryo UI" pitchFamily="50" charset="-128"/>
                      </a:endParaRPr>
                    </a:p>
                  </a:txBody>
                  <a:tcPr anchor="ctr"/>
                </a:tc>
                <a:tc>
                  <a:txBody>
                    <a:bodyPr/>
                    <a:lstStyle/>
                    <a:p>
                      <a:pPr algn="ctr"/>
                      <a:r>
                        <a:rPr kumimoji="1" lang="en-US" altLang="ja-JP" sz="900" dirty="0">
                          <a:latin typeface="Meiryo UI" pitchFamily="50" charset="-128"/>
                          <a:ea typeface="Meiryo UI" pitchFamily="50" charset="-128"/>
                        </a:rPr>
                        <a:t>+5.02%</a:t>
                      </a:r>
                      <a:endParaRPr kumimoji="1" lang="ja-JP" altLang="en-US" sz="900" dirty="0">
                        <a:latin typeface="Meiryo UI" pitchFamily="50" charset="-128"/>
                        <a:ea typeface="Meiryo UI" pitchFamily="50" charset="-128"/>
                      </a:endParaRPr>
                    </a:p>
                  </a:txBody>
                  <a:tcPr anchor="ctr"/>
                </a:tc>
                <a:extLst>
                  <a:ext uri="{0D108BD9-81ED-4DB2-BD59-A6C34878D82A}">
                    <a16:rowId xmlns:a16="http://schemas.microsoft.com/office/drawing/2014/main" val="768311344"/>
                  </a:ext>
                </a:extLst>
              </a:tr>
              <a:tr h="267096">
                <a:tc>
                  <a:txBody>
                    <a:bodyPr/>
                    <a:lstStyle/>
                    <a:p>
                      <a:pPr algn="ctr"/>
                      <a:r>
                        <a:rPr kumimoji="1" lang="ja-JP" altLang="en-US" sz="1200" dirty="0">
                          <a:latin typeface="Meiryo UI" pitchFamily="50" charset="-128"/>
                          <a:ea typeface="Meiryo UI" pitchFamily="50" charset="-128"/>
                        </a:rPr>
                        <a:t>一人当たり</a:t>
                      </a:r>
                      <a:r>
                        <a:rPr kumimoji="1" lang="en-US" altLang="ja-JP" sz="1200" dirty="0">
                          <a:latin typeface="Meiryo UI" pitchFamily="50" charset="-128"/>
                          <a:ea typeface="Meiryo UI" pitchFamily="50" charset="-128"/>
                        </a:rPr>
                        <a:t>GDP</a:t>
                      </a:r>
                      <a:endParaRPr kumimoji="1" lang="ja-JP" altLang="en-US" sz="1200" dirty="0">
                        <a:latin typeface="Meiryo UI" pitchFamily="50" charset="-128"/>
                        <a:ea typeface="Meiryo UI" pitchFamily="50" charset="-128"/>
                      </a:endParaRPr>
                    </a:p>
                  </a:txBody>
                  <a:tcPr anchor="ctr"/>
                </a:tc>
                <a:tc>
                  <a:txBody>
                    <a:bodyPr/>
                    <a:lstStyle/>
                    <a:p>
                      <a:pPr algn="ctr"/>
                      <a:r>
                        <a:rPr kumimoji="1" lang="en-US" altLang="ja-JP" sz="900" dirty="0">
                          <a:latin typeface="Meiryo UI" pitchFamily="50" charset="-128"/>
                          <a:ea typeface="Meiryo UI" pitchFamily="50" charset="-128"/>
                        </a:rPr>
                        <a:t>7,817US</a:t>
                      </a:r>
                      <a:r>
                        <a:rPr kumimoji="1" lang="ja-JP" altLang="en-US" sz="900" dirty="0">
                          <a:latin typeface="Meiryo UI" pitchFamily="50" charset="-128"/>
                          <a:ea typeface="Meiryo UI" pitchFamily="50" charset="-128"/>
                        </a:rPr>
                        <a:t>ドル</a:t>
                      </a:r>
                    </a:p>
                  </a:txBody>
                  <a:tcPr anchor="ctr"/>
                </a:tc>
                <a:tc>
                  <a:txBody>
                    <a:bodyPr/>
                    <a:lstStyle/>
                    <a:p>
                      <a:pPr algn="ctr"/>
                      <a:r>
                        <a:rPr kumimoji="1" lang="en-US" altLang="ja-JP" sz="900" dirty="0">
                          <a:latin typeface="Meiryo UI" pitchFamily="50" charset="-128"/>
                          <a:ea typeface="Meiryo UI" pitchFamily="50" charset="-128"/>
                        </a:rPr>
                        <a:t>2,785US</a:t>
                      </a:r>
                      <a:r>
                        <a:rPr kumimoji="1" lang="ja-JP" altLang="en-US" sz="900" dirty="0">
                          <a:latin typeface="Meiryo UI" pitchFamily="50" charset="-128"/>
                          <a:ea typeface="Meiryo UI" pitchFamily="50" charset="-128"/>
                        </a:rPr>
                        <a:t>ドル</a:t>
                      </a:r>
                    </a:p>
                  </a:txBody>
                  <a:tcPr anchor="ctr"/>
                </a:tc>
                <a:tc>
                  <a:txBody>
                    <a:bodyPr/>
                    <a:lstStyle/>
                    <a:p>
                      <a:pPr algn="ctr"/>
                      <a:r>
                        <a:rPr kumimoji="1" lang="en-US" altLang="ja-JP" sz="900" dirty="0">
                          <a:latin typeface="Meiryo UI" pitchFamily="50" charset="-128"/>
                          <a:ea typeface="Meiryo UI" pitchFamily="50" charset="-128"/>
                        </a:rPr>
                        <a:t>4,135US</a:t>
                      </a:r>
                      <a:r>
                        <a:rPr kumimoji="1" lang="ja-JP" altLang="en-US" sz="900" dirty="0">
                          <a:latin typeface="Meiryo UI" pitchFamily="50" charset="-128"/>
                          <a:ea typeface="Meiryo UI" pitchFamily="50" charset="-128"/>
                        </a:rPr>
                        <a:t>ドル</a:t>
                      </a:r>
                    </a:p>
                  </a:txBody>
                  <a:tcPr anchor="ctr"/>
                </a:tc>
                <a:extLst>
                  <a:ext uri="{0D108BD9-81ED-4DB2-BD59-A6C34878D82A}">
                    <a16:rowId xmlns:a16="http://schemas.microsoft.com/office/drawing/2014/main" val="10002"/>
                  </a:ext>
                </a:extLst>
              </a:tr>
              <a:tr h="285569">
                <a:tc>
                  <a:txBody>
                    <a:bodyPr/>
                    <a:lstStyle/>
                    <a:p>
                      <a:pPr algn="ctr"/>
                      <a:r>
                        <a:rPr kumimoji="1" lang="ja-JP" altLang="en-US" sz="1200" b="1" dirty="0">
                          <a:latin typeface="Meiryo UI" pitchFamily="50" charset="-128"/>
                          <a:ea typeface="Meiryo UI" pitchFamily="50" charset="-128"/>
                        </a:rPr>
                        <a:t>調味料市場規模</a:t>
                      </a:r>
                    </a:p>
                  </a:txBody>
                  <a:tcPr anchor="ctr"/>
                </a:tc>
                <a:tc>
                  <a:txBody>
                    <a:bodyPr/>
                    <a:lstStyle/>
                    <a:p>
                      <a:pPr algn="ctr"/>
                      <a:r>
                        <a:rPr kumimoji="1" lang="en-US" altLang="ja-JP" sz="900" b="1" dirty="0">
                          <a:latin typeface="Meiryo UI" pitchFamily="50" charset="-128"/>
                          <a:ea typeface="Meiryo UI" pitchFamily="50" charset="-128"/>
                        </a:rPr>
                        <a:t>17</a:t>
                      </a:r>
                      <a:r>
                        <a:rPr kumimoji="1" lang="ja-JP" altLang="en-US" sz="900" b="1" dirty="0">
                          <a:latin typeface="Meiryo UI" pitchFamily="50" charset="-128"/>
                          <a:ea typeface="Meiryo UI" pitchFamily="50" charset="-128"/>
                        </a:rPr>
                        <a:t>億</a:t>
                      </a:r>
                      <a:r>
                        <a:rPr kumimoji="1" lang="en-US" altLang="ja-JP" sz="900" b="1" dirty="0">
                          <a:latin typeface="Meiryo UI" pitchFamily="50" charset="-128"/>
                          <a:ea typeface="Meiryo UI" pitchFamily="50" charset="-128"/>
                        </a:rPr>
                        <a:t>US</a:t>
                      </a:r>
                      <a:r>
                        <a:rPr kumimoji="1" lang="ja-JP" altLang="en-US" sz="900" b="1" dirty="0">
                          <a:latin typeface="Meiryo UI" pitchFamily="50" charset="-128"/>
                          <a:ea typeface="Meiryo UI" pitchFamily="50" charset="-128"/>
                        </a:rPr>
                        <a:t>ドル</a:t>
                      </a:r>
                    </a:p>
                  </a:txBody>
                  <a:tcPr anchor="ctr"/>
                </a:tc>
                <a:tc>
                  <a:txBody>
                    <a:bodyPr/>
                    <a:lstStyle/>
                    <a:p>
                      <a:pPr algn="ctr"/>
                      <a:r>
                        <a:rPr kumimoji="1" lang="en-US" altLang="ja-JP" sz="900" b="1" dirty="0">
                          <a:latin typeface="Meiryo UI" pitchFamily="50" charset="-128"/>
                          <a:ea typeface="Meiryo UI" pitchFamily="50" charset="-128"/>
                        </a:rPr>
                        <a:t>23</a:t>
                      </a:r>
                      <a:r>
                        <a:rPr kumimoji="1" lang="ja-JP" altLang="en-US" sz="900" b="1" dirty="0">
                          <a:latin typeface="Meiryo UI" pitchFamily="50" charset="-128"/>
                          <a:ea typeface="Meiryo UI" pitchFamily="50" charset="-128"/>
                        </a:rPr>
                        <a:t>億</a:t>
                      </a:r>
                      <a:r>
                        <a:rPr kumimoji="1" lang="en-US" altLang="ja-JP" sz="900" b="1" dirty="0">
                          <a:latin typeface="Meiryo UI" pitchFamily="50" charset="-128"/>
                          <a:ea typeface="Meiryo UI" pitchFamily="50" charset="-128"/>
                        </a:rPr>
                        <a:t>US</a:t>
                      </a:r>
                      <a:r>
                        <a:rPr kumimoji="1" lang="ja-JP" altLang="en-US" sz="900" b="1" dirty="0">
                          <a:latin typeface="Meiryo UI" pitchFamily="50" charset="-128"/>
                          <a:ea typeface="Meiryo UI" pitchFamily="50" charset="-128"/>
                        </a:rPr>
                        <a:t>ドル</a:t>
                      </a:r>
                    </a:p>
                  </a:txBody>
                  <a:tcPr anchor="ctr"/>
                </a:tc>
                <a:tc>
                  <a:txBody>
                    <a:bodyPr/>
                    <a:lstStyle/>
                    <a:p>
                      <a:pPr algn="ctr"/>
                      <a:r>
                        <a:rPr kumimoji="1" lang="en-US" altLang="ja-JP" sz="900" b="1" dirty="0">
                          <a:latin typeface="Meiryo UI" pitchFamily="50" charset="-128"/>
                          <a:ea typeface="Meiryo UI" pitchFamily="50" charset="-128"/>
                        </a:rPr>
                        <a:t>76</a:t>
                      </a:r>
                      <a:r>
                        <a:rPr kumimoji="1" lang="ja-JP" altLang="en-US" sz="900" b="1" dirty="0">
                          <a:latin typeface="Meiryo UI" pitchFamily="50" charset="-128"/>
                          <a:ea typeface="Meiryo UI" pitchFamily="50" charset="-128"/>
                        </a:rPr>
                        <a:t>億</a:t>
                      </a:r>
                      <a:r>
                        <a:rPr kumimoji="1" lang="en-US" altLang="ja-JP" sz="900" b="1" dirty="0">
                          <a:latin typeface="Meiryo UI" pitchFamily="50" charset="-128"/>
                          <a:ea typeface="Meiryo UI" pitchFamily="50" charset="-128"/>
                        </a:rPr>
                        <a:t>US</a:t>
                      </a:r>
                      <a:r>
                        <a:rPr kumimoji="1" lang="ja-JP" altLang="en-US" sz="900" b="1" dirty="0">
                          <a:latin typeface="Meiryo UI" pitchFamily="50" charset="-128"/>
                          <a:ea typeface="Meiryo UI" pitchFamily="50" charset="-128"/>
                        </a:rPr>
                        <a:t>ドル</a:t>
                      </a:r>
                    </a:p>
                  </a:txBody>
                  <a:tcPr anchor="ctr"/>
                </a:tc>
                <a:extLst>
                  <a:ext uri="{0D108BD9-81ED-4DB2-BD59-A6C34878D82A}">
                    <a16:rowId xmlns:a16="http://schemas.microsoft.com/office/drawing/2014/main" val="10003"/>
                  </a:ext>
                </a:extLst>
              </a:tr>
              <a:tr h="285569">
                <a:tc>
                  <a:txBody>
                    <a:bodyPr/>
                    <a:lstStyle/>
                    <a:p>
                      <a:pPr algn="ctr"/>
                      <a:r>
                        <a:rPr kumimoji="1" lang="ja-JP" altLang="en-US" sz="1200" b="1" dirty="0">
                          <a:latin typeface="Meiryo UI" pitchFamily="50" charset="-128"/>
                          <a:ea typeface="Meiryo UI" pitchFamily="50" charset="-128"/>
                        </a:rPr>
                        <a:t>調味料市場成長率</a:t>
                      </a:r>
                    </a:p>
                  </a:txBody>
                  <a:tcPr anchor="ctr"/>
                </a:tc>
                <a:tc>
                  <a:txBody>
                    <a:bodyPr/>
                    <a:lstStyle/>
                    <a:p>
                      <a:pPr algn="ctr"/>
                      <a:r>
                        <a:rPr kumimoji="1" lang="en-US" altLang="ja-JP" sz="900" b="1" dirty="0">
                          <a:latin typeface="Meiryo UI" pitchFamily="50" charset="-128"/>
                          <a:ea typeface="Meiryo UI" pitchFamily="50" charset="-128"/>
                        </a:rPr>
                        <a:t>+5.8%</a:t>
                      </a:r>
                      <a:endParaRPr kumimoji="1" lang="ja-JP" altLang="en-US" sz="900" b="1" dirty="0">
                        <a:latin typeface="Meiryo UI" pitchFamily="50" charset="-128"/>
                        <a:ea typeface="Meiryo UI" pitchFamily="50" charset="-128"/>
                      </a:endParaRPr>
                    </a:p>
                  </a:txBody>
                  <a:tcPr anchor="ctr"/>
                </a:tc>
                <a:tc>
                  <a:txBody>
                    <a:bodyPr/>
                    <a:lstStyle/>
                    <a:p>
                      <a:pPr algn="ctr"/>
                      <a:r>
                        <a:rPr kumimoji="1" lang="ja-JP" altLang="en-US" sz="900" b="1" dirty="0">
                          <a:latin typeface="Meiryo UI" pitchFamily="50" charset="-128"/>
                          <a:ea typeface="Meiryo UI" pitchFamily="50" charset="-128"/>
                        </a:rPr>
                        <a:t>＋</a:t>
                      </a:r>
                      <a:r>
                        <a:rPr kumimoji="1" lang="en-US" altLang="ja-JP" sz="900" b="1" dirty="0">
                          <a:latin typeface="Meiryo UI" pitchFamily="50" charset="-128"/>
                          <a:ea typeface="Meiryo UI" pitchFamily="50" charset="-128"/>
                        </a:rPr>
                        <a:t>6.3%</a:t>
                      </a:r>
                      <a:endParaRPr kumimoji="1" lang="ja-JP" altLang="en-US" sz="900" b="1" dirty="0">
                        <a:latin typeface="Meiryo UI" pitchFamily="50" charset="-128"/>
                        <a:ea typeface="Meiryo UI" pitchFamily="50" charset="-128"/>
                      </a:endParaRPr>
                    </a:p>
                  </a:txBody>
                  <a:tcPr anchor="ctr"/>
                </a:tc>
                <a:tc>
                  <a:txBody>
                    <a:bodyPr/>
                    <a:lstStyle/>
                    <a:p>
                      <a:pPr algn="ctr"/>
                      <a:r>
                        <a:rPr kumimoji="1" lang="ja-JP" altLang="en-US" sz="900" b="1" dirty="0">
                          <a:latin typeface="Meiryo UI" pitchFamily="50" charset="-128"/>
                          <a:ea typeface="Meiryo UI" pitchFamily="50" charset="-128"/>
                        </a:rPr>
                        <a:t>＋</a:t>
                      </a:r>
                      <a:r>
                        <a:rPr kumimoji="1" lang="en-US" altLang="ja-JP" sz="900" b="1" dirty="0">
                          <a:latin typeface="Meiryo UI" pitchFamily="50" charset="-128"/>
                          <a:ea typeface="Meiryo UI" pitchFamily="50" charset="-128"/>
                        </a:rPr>
                        <a:t>5.2%</a:t>
                      </a:r>
                      <a:endParaRPr kumimoji="1" lang="ja-JP" altLang="en-US" sz="900" b="1" dirty="0">
                        <a:latin typeface="Meiryo UI" pitchFamily="50" charset="-128"/>
                        <a:ea typeface="Meiryo UI" pitchFamily="50" charset="-128"/>
                      </a:endParaRPr>
                    </a:p>
                  </a:txBody>
                  <a:tcPr anchor="ctr"/>
                </a:tc>
                <a:extLst>
                  <a:ext uri="{0D108BD9-81ED-4DB2-BD59-A6C34878D82A}">
                    <a16:rowId xmlns:a16="http://schemas.microsoft.com/office/drawing/2014/main" val="835536025"/>
                  </a:ext>
                </a:extLst>
              </a:tr>
              <a:tr h="285569">
                <a:tc rowSpan="5">
                  <a:txBody>
                    <a:bodyPr/>
                    <a:lstStyle/>
                    <a:p>
                      <a:pPr algn="ctr"/>
                      <a:r>
                        <a:rPr kumimoji="1" lang="ja-JP" altLang="en-US" sz="1200" dirty="0">
                          <a:latin typeface="Meiryo UI" pitchFamily="50" charset="-128"/>
                          <a:ea typeface="Meiryo UI" pitchFamily="50" charset="-128"/>
                        </a:rPr>
                        <a:t>主な調味料メーカー</a:t>
                      </a:r>
                      <a:endParaRPr kumimoji="1" lang="en-US" altLang="ja-JP" sz="1200" dirty="0">
                        <a:latin typeface="Meiryo UI" pitchFamily="50" charset="-128"/>
                        <a:ea typeface="Meiryo UI" pitchFamily="50" charset="-128"/>
                      </a:endParaRPr>
                    </a:p>
                    <a:p>
                      <a:pPr algn="ctr"/>
                      <a:r>
                        <a:rPr kumimoji="1" lang="en-US" altLang="ja-JP" sz="1200" dirty="0">
                          <a:latin typeface="Meiryo UI" pitchFamily="50" charset="-128"/>
                          <a:ea typeface="Meiryo UI" pitchFamily="50" charset="-128"/>
                        </a:rPr>
                        <a:t>(</a:t>
                      </a:r>
                      <a:r>
                        <a:rPr kumimoji="1" lang="ja-JP" altLang="en-US" sz="1200" dirty="0">
                          <a:latin typeface="Meiryo UI" pitchFamily="50" charset="-128"/>
                          <a:ea typeface="Meiryo UI" pitchFamily="50" charset="-128"/>
                        </a:rPr>
                        <a:t>地場ローカル</a:t>
                      </a:r>
                      <a:r>
                        <a:rPr kumimoji="1" lang="en-US" altLang="ja-JP" sz="1200" dirty="0">
                          <a:latin typeface="Meiryo UI" pitchFamily="50" charset="-128"/>
                          <a:ea typeface="Meiryo UI" pitchFamily="50" charset="-128"/>
                        </a:rPr>
                        <a:t>)</a:t>
                      </a:r>
                      <a:endParaRPr kumimoji="1" lang="ja-JP" altLang="en-US" sz="1200" dirty="0">
                        <a:latin typeface="Meiryo UI" pitchFamily="50" charset="-128"/>
                        <a:ea typeface="Meiryo UI" pitchFamily="50" charset="-128"/>
                      </a:endParaRPr>
                    </a:p>
                  </a:txBody>
                  <a:tcPr anchor="ctr"/>
                </a:tc>
                <a:tc>
                  <a:txBody>
                    <a:bodyPr/>
                    <a:lstStyle/>
                    <a:p>
                      <a:pPr algn="ctr"/>
                      <a:r>
                        <a:rPr kumimoji="1" lang="ja-JP" altLang="en-US" sz="900" dirty="0">
                          <a:latin typeface="Meiryo UI" pitchFamily="50" charset="-128"/>
                          <a:ea typeface="Meiryo UI" pitchFamily="50" charset="-128"/>
                        </a:rPr>
                        <a:t>ハイ</a:t>
                      </a:r>
                      <a:r>
                        <a:rPr kumimoji="1" lang="en-US" altLang="ja-JP" sz="900" dirty="0">
                          <a:latin typeface="Meiryo UI" pitchFamily="50" charset="-128"/>
                          <a:ea typeface="Meiryo UI" pitchFamily="50" charset="-128"/>
                        </a:rPr>
                        <a:t>Q</a:t>
                      </a:r>
                      <a:r>
                        <a:rPr kumimoji="1" lang="ja-JP" altLang="en-US" sz="900" dirty="0">
                          <a:latin typeface="Meiryo UI" pitchFamily="50" charset="-128"/>
                          <a:ea typeface="Meiryo UI" pitchFamily="50" charset="-128"/>
                        </a:rPr>
                        <a:t>フーズ</a:t>
                      </a:r>
                    </a:p>
                  </a:txBody>
                  <a:tcPr anchor="ctr"/>
                </a:tc>
                <a:tc>
                  <a:txBody>
                    <a:bodyPr/>
                    <a:lstStyle/>
                    <a:p>
                      <a:pPr algn="ctr"/>
                      <a:r>
                        <a:rPr kumimoji="1" lang="ja-JP" altLang="en-US" sz="900" dirty="0">
                          <a:latin typeface="Meiryo UI" pitchFamily="50" charset="-128"/>
                          <a:ea typeface="Meiryo UI" pitchFamily="50" charset="-128"/>
                        </a:rPr>
                        <a:t>マサン・コンシュマー</a:t>
                      </a:r>
                    </a:p>
                  </a:txBody>
                  <a:tcPr anchor="ctr"/>
                </a:tc>
                <a:tc>
                  <a:txBody>
                    <a:bodyPr/>
                    <a:lstStyle/>
                    <a:p>
                      <a:pPr algn="ctr"/>
                      <a:r>
                        <a:rPr kumimoji="1" lang="ja-JP" altLang="en-US" sz="900" dirty="0">
                          <a:latin typeface="Meiryo UI" pitchFamily="50" charset="-128"/>
                          <a:ea typeface="Meiryo UI" pitchFamily="50" charset="-128"/>
                        </a:rPr>
                        <a:t>インドフード</a:t>
                      </a:r>
                    </a:p>
                  </a:txBody>
                  <a:tcPr anchor="ctr"/>
                </a:tc>
                <a:extLst>
                  <a:ext uri="{0D108BD9-81ED-4DB2-BD59-A6C34878D82A}">
                    <a16:rowId xmlns:a16="http://schemas.microsoft.com/office/drawing/2014/main" val="10004"/>
                  </a:ext>
                </a:extLst>
              </a:tr>
              <a:tr h="285569">
                <a:tc vMerge="1">
                  <a:txBody>
                    <a:bodyPr/>
                    <a:lstStyle/>
                    <a:p>
                      <a:pPr algn="ctr"/>
                      <a:endParaRPr kumimoji="1" lang="ja-JP" altLang="en-US" sz="1200" dirty="0">
                        <a:latin typeface="Meiryo UI" pitchFamily="50" charset="-128"/>
                        <a:ea typeface="Meiryo UI" pitchFamily="50" charset="-128"/>
                      </a:endParaRPr>
                    </a:p>
                  </a:txBody>
                  <a:tcPr anchor="ctr"/>
                </a:tc>
                <a:tc>
                  <a:txBody>
                    <a:bodyPr/>
                    <a:lstStyle/>
                    <a:p>
                      <a:pPr algn="ctr"/>
                      <a:r>
                        <a:rPr kumimoji="1" lang="ja-JP" altLang="en-US" sz="900" dirty="0">
                          <a:latin typeface="Meiryo UI" pitchFamily="50" charset="-128"/>
                          <a:ea typeface="Meiryo UI" pitchFamily="50" charset="-128"/>
                        </a:rPr>
                        <a:t>ヤンワイユン</a:t>
                      </a:r>
                    </a:p>
                  </a:txBody>
                  <a:tcPr anchor="ctr"/>
                </a:tc>
                <a:tc>
                  <a:txBody>
                    <a:bodyPr/>
                    <a:lstStyle/>
                    <a:p>
                      <a:pPr algn="ctr"/>
                      <a:r>
                        <a:rPr kumimoji="1" lang="ja-JP" altLang="en-US" sz="900" dirty="0">
                          <a:latin typeface="Meiryo UI" pitchFamily="50" charset="-128"/>
                          <a:ea typeface="Meiryo UI" pitchFamily="50" charset="-128"/>
                        </a:rPr>
                        <a:t>チョリメックス・フード</a:t>
                      </a:r>
                    </a:p>
                  </a:txBody>
                  <a:tcPr anchor="ctr"/>
                </a:tc>
                <a:tc>
                  <a:txBody>
                    <a:bodyPr/>
                    <a:lstStyle/>
                    <a:p>
                      <a:pPr algn="ctr"/>
                      <a:r>
                        <a:rPr kumimoji="1" lang="ja-JP" altLang="en-US" sz="900" dirty="0">
                          <a:latin typeface="Meiryo UI" pitchFamily="50" charset="-128"/>
                          <a:ea typeface="Meiryo UI" pitchFamily="50" charset="-128"/>
                        </a:rPr>
                        <a:t>インドフード</a:t>
                      </a:r>
                      <a:r>
                        <a:rPr kumimoji="1" lang="en-US" altLang="ja-JP" sz="900" dirty="0">
                          <a:latin typeface="Meiryo UI" pitchFamily="50" charset="-128"/>
                          <a:ea typeface="Meiryo UI" pitchFamily="50" charset="-128"/>
                        </a:rPr>
                        <a:t>CBP</a:t>
                      </a:r>
                      <a:endParaRPr kumimoji="1" lang="ja-JP" altLang="en-US" sz="900" dirty="0">
                        <a:latin typeface="Meiryo UI" pitchFamily="50" charset="-128"/>
                        <a:ea typeface="Meiryo UI" pitchFamily="50" charset="-128"/>
                      </a:endParaRPr>
                    </a:p>
                  </a:txBody>
                  <a:tcPr anchor="ctr"/>
                </a:tc>
                <a:extLst>
                  <a:ext uri="{0D108BD9-81ED-4DB2-BD59-A6C34878D82A}">
                    <a16:rowId xmlns:a16="http://schemas.microsoft.com/office/drawing/2014/main" val="10005"/>
                  </a:ext>
                </a:extLst>
              </a:tr>
              <a:tr h="285569">
                <a:tc vMerge="1">
                  <a:txBody>
                    <a:bodyPr/>
                    <a:lstStyle/>
                    <a:p>
                      <a:endParaRPr kumimoji="1" lang="ja-JP" altLang="en-US"/>
                    </a:p>
                  </a:txBody>
                  <a:tcPr/>
                </a:tc>
                <a:tc>
                  <a:txBody>
                    <a:bodyPr/>
                    <a:lstStyle/>
                    <a:p>
                      <a:pPr algn="ctr"/>
                      <a:r>
                        <a:rPr kumimoji="1" lang="ja-JP" altLang="en-US" sz="900" dirty="0">
                          <a:latin typeface="Meiryo UI" pitchFamily="50" charset="-128"/>
                          <a:ea typeface="Meiryo UI" pitchFamily="50" charset="-128"/>
                        </a:rPr>
                        <a:t>タイテパロット</a:t>
                      </a:r>
                    </a:p>
                  </a:txBody>
                  <a:tcPr anchor="ctr"/>
                </a:tc>
                <a:tc>
                  <a:txBody>
                    <a:bodyPr/>
                    <a:lstStyle/>
                    <a:p>
                      <a:pPr algn="ctr"/>
                      <a:r>
                        <a:rPr kumimoji="1" lang="ja-JP" altLang="en-US" sz="900" dirty="0">
                          <a:latin typeface="Meiryo UI" pitchFamily="50" charset="-128"/>
                          <a:ea typeface="Meiryo UI" pitchFamily="50" charset="-128"/>
                        </a:rPr>
                        <a:t>アジアフードテクノロジー</a:t>
                      </a:r>
                    </a:p>
                  </a:txBody>
                  <a:tcPr anchor="ctr"/>
                </a:tc>
                <a:tc>
                  <a:txBody>
                    <a:bodyPr/>
                    <a:lstStyle/>
                    <a:p>
                      <a:pPr algn="ctr"/>
                      <a:r>
                        <a:rPr kumimoji="1" lang="ja-JP" altLang="en-US" sz="900" dirty="0">
                          <a:latin typeface="Meiryo UI" pitchFamily="50" charset="-128"/>
                          <a:ea typeface="Meiryo UI" pitchFamily="50" charset="-128"/>
                        </a:rPr>
                        <a:t>マリザラサ・サリムムニ</a:t>
                      </a:r>
                    </a:p>
                  </a:txBody>
                  <a:tcPr anchor="ctr"/>
                </a:tc>
                <a:extLst>
                  <a:ext uri="{0D108BD9-81ED-4DB2-BD59-A6C34878D82A}">
                    <a16:rowId xmlns:a16="http://schemas.microsoft.com/office/drawing/2014/main" val="356428175"/>
                  </a:ext>
                </a:extLst>
              </a:tr>
              <a:tr h="285569">
                <a:tc vMerge="1">
                  <a:txBody>
                    <a:bodyPr/>
                    <a:lstStyle/>
                    <a:p>
                      <a:endParaRPr kumimoji="1" lang="ja-JP" altLang="en-US"/>
                    </a:p>
                  </a:txBody>
                  <a:tcPr/>
                </a:tc>
                <a:tc>
                  <a:txBody>
                    <a:bodyPr/>
                    <a:lstStyle/>
                    <a:p>
                      <a:pPr algn="ctr"/>
                      <a:r>
                        <a:rPr kumimoji="1" lang="ja-JP" altLang="en-US" sz="900" dirty="0">
                          <a:latin typeface="Meiryo UI" pitchFamily="50" charset="-128"/>
                          <a:ea typeface="Meiryo UI" pitchFamily="50" charset="-128"/>
                        </a:rPr>
                        <a:t>スリーインターフーズ</a:t>
                      </a:r>
                    </a:p>
                  </a:txBody>
                  <a:tcPr anchor="ctr"/>
                </a:tc>
                <a:tc>
                  <a:txBody>
                    <a:bodyPr/>
                    <a:lstStyle/>
                    <a:p>
                      <a:pPr algn="ctr"/>
                      <a:r>
                        <a:rPr kumimoji="1" lang="ja-JP" altLang="en-US" sz="900" dirty="0">
                          <a:latin typeface="Meiryo UI" pitchFamily="50" charset="-128"/>
                          <a:ea typeface="Meiryo UI" pitchFamily="50" charset="-128"/>
                        </a:rPr>
                        <a:t>ナムドュオン・インターナショナル</a:t>
                      </a:r>
                    </a:p>
                  </a:txBody>
                  <a:tcPr anchor="ctr"/>
                </a:tc>
                <a:tc>
                  <a:txBody>
                    <a:bodyPr/>
                    <a:lstStyle/>
                    <a:p>
                      <a:pPr algn="ctr"/>
                      <a:r>
                        <a:rPr kumimoji="1" lang="ja-JP" altLang="en-US" sz="900" dirty="0">
                          <a:latin typeface="Meiryo UI" pitchFamily="50" charset="-128"/>
                          <a:ea typeface="Meiryo UI" pitchFamily="50" charset="-128"/>
                        </a:rPr>
                        <a:t>アヌガラウ・セティア</a:t>
                      </a:r>
                    </a:p>
                  </a:txBody>
                  <a:tcPr anchor="ctr"/>
                </a:tc>
                <a:extLst>
                  <a:ext uri="{0D108BD9-81ED-4DB2-BD59-A6C34878D82A}">
                    <a16:rowId xmlns:a16="http://schemas.microsoft.com/office/drawing/2014/main" val="825153468"/>
                  </a:ext>
                </a:extLst>
              </a:tr>
              <a:tr h="222580">
                <a:tc vMerge="1">
                  <a:txBody>
                    <a:bodyPr/>
                    <a:lstStyle/>
                    <a:p>
                      <a:pPr algn="ctr"/>
                      <a:endParaRPr kumimoji="1" lang="ja-JP" altLang="en-US" sz="1200" dirty="0">
                        <a:latin typeface="Meiryo UI" pitchFamily="50" charset="-128"/>
                        <a:ea typeface="Meiryo UI" pitchFamily="50" charset="-128"/>
                      </a:endParaRPr>
                    </a:p>
                  </a:txBody>
                  <a:tcPr anchor="ctr"/>
                </a:tc>
                <a:tc>
                  <a:txBody>
                    <a:bodyPr/>
                    <a:lstStyle/>
                    <a:p>
                      <a:pPr algn="ctr"/>
                      <a:r>
                        <a:rPr kumimoji="1" lang="ja-JP" altLang="en-US" sz="900" dirty="0">
                          <a:latin typeface="Meiryo UI" pitchFamily="50" charset="-128"/>
                          <a:ea typeface="Meiryo UI" pitchFamily="50" charset="-128"/>
                        </a:rPr>
                        <a:t>パンタイノラシン</a:t>
                      </a:r>
                    </a:p>
                  </a:txBody>
                  <a:tcPr anchor="ctr"/>
                </a:tc>
                <a:tc>
                  <a:txBody>
                    <a:bodyPr/>
                    <a:lstStyle/>
                    <a:p>
                      <a:pPr algn="ctr"/>
                      <a:r>
                        <a:rPr kumimoji="1" lang="ja-JP" altLang="en-US" sz="900" dirty="0">
                          <a:latin typeface="Meiryo UI" pitchFamily="50" charset="-128"/>
                          <a:ea typeface="Meiryo UI" pitchFamily="50" charset="-128"/>
                        </a:rPr>
                        <a:t>ビエットホン・フレーバー</a:t>
                      </a:r>
                    </a:p>
                  </a:txBody>
                  <a:tcPr anchor="ctr"/>
                </a:tc>
                <a:tc>
                  <a:txBody>
                    <a:bodyPr/>
                    <a:lstStyle/>
                    <a:p>
                      <a:pPr algn="ctr"/>
                      <a:r>
                        <a:rPr kumimoji="1" lang="ja-JP" altLang="en-US" sz="900" dirty="0">
                          <a:latin typeface="Meiryo UI" pitchFamily="50" charset="-128"/>
                          <a:ea typeface="Meiryo UI" pitchFamily="50" charset="-128"/>
                        </a:rPr>
                        <a:t>アルタ・カリヤ・ウタマ </a:t>
                      </a:r>
                      <a:endParaRPr kumimoji="1" lang="ja-JP" altLang="en-US" sz="900" b="0" dirty="0">
                        <a:latin typeface="Meiryo UI" pitchFamily="50" charset="-128"/>
                        <a:ea typeface="Meiryo UI" pitchFamily="50" charset="-128"/>
                      </a:endParaRPr>
                    </a:p>
                  </a:txBody>
                  <a:tcPr anchor="ctr"/>
                </a:tc>
                <a:extLst>
                  <a:ext uri="{0D108BD9-81ED-4DB2-BD59-A6C34878D82A}">
                    <a16:rowId xmlns:a16="http://schemas.microsoft.com/office/drawing/2014/main" val="10006"/>
                  </a:ext>
                </a:extLst>
              </a:tr>
              <a:tr h="2047738">
                <a:tc>
                  <a:txBody>
                    <a:bodyPr/>
                    <a:lstStyle/>
                    <a:p>
                      <a:pPr algn="ctr"/>
                      <a:r>
                        <a:rPr kumimoji="1" lang="ja-JP" altLang="en-US" sz="1200" dirty="0">
                          <a:latin typeface="Meiryo UI" pitchFamily="50" charset="-128"/>
                          <a:ea typeface="Meiryo UI" pitchFamily="50" charset="-128"/>
                        </a:rPr>
                        <a:t>市場の特徴</a:t>
                      </a:r>
                    </a:p>
                  </a:txBody>
                  <a:tcPr anchor="ctr"/>
                </a:tc>
                <a:tc>
                  <a:txBody>
                    <a:bodyPr/>
                    <a:lstStyle/>
                    <a:p>
                      <a:pPr algn="l"/>
                      <a:r>
                        <a:rPr kumimoji="1" lang="ja-JP" altLang="en-US" sz="1200" dirty="0">
                          <a:latin typeface="Meiryo UI" pitchFamily="50" charset="-128"/>
                          <a:ea typeface="Meiryo UI" pitchFamily="50" charset="-128"/>
                        </a:rPr>
                        <a:t>タイ国内の市場では魚醤</a:t>
                      </a:r>
                      <a:r>
                        <a:rPr kumimoji="1" lang="en-US" altLang="ja-JP" sz="1200" dirty="0">
                          <a:latin typeface="Meiryo UI" pitchFamily="50" charset="-128"/>
                          <a:ea typeface="Meiryo UI" pitchFamily="50" charset="-128"/>
                        </a:rPr>
                        <a:t>(</a:t>
                      </a:r>
                      <a:r>
                        <a:rPr kumimoji="1" lang="ja-JP" altLang="en-US" sz="1200" dirty="0">
                          <a:latin typeface="Meiryo UI" pitchFamily="50" charset="-128"/>
                          <a:ea typeface="Meiryo UI" pitchFamily="50" charset="-128"/>
                        </a:rPr>
                        <a:t>ナムプラー</a:t>
                      </a:r>
                      <a:r>
                        <a:rPr kumimoji="1" lang="en-US" altLang="ja-JP" sz="1200" dirty="0">
                          <a:latin typeface="Meiryo UI" pitchFamily="50" charset="-128"/>
                          <a:ea typeface="Meiryo UI" pitchFamily="50" charset="-128"/>
                        </a:rPr>
                        <a:t>)</a:t>
                      </a:r>
                      <a:r>
                        <a:rPr kumimoji="1" lang="ja-JP" altLang="en-US" sz="1200" dirty="0" err="1">
                          <a:latin typeface="Meiryo UI" pitchFamily="50" charset="-128"/>
                          <a:ea typeface="Meiryo UI" pitchFamily="50" charset="-128"/>
                        </a:rPr>
                        <a:t>、</a:t>
                      </a:r>
                      <a:r>
                        <a:rPr kumimoji="1" lang="ja-JP" altLang="en-US" sz="1200" dirty="0">
                          <a:latin typeface="Meiryo UI" pitchFamily="50" charset="-128"/>
                          <a:ea typeface="Meiryo UI" pitchFamily="50" charset="-128"/>
                        </a:rPr>
                        <a:t>チリソース、カレーペーストなどが食される。また大手調味料メーカーとしては、ハイ</a:t>
                      </a:r>
                      <a:r>
                        <a:rPr kumimoji="1" lang="en-US" altLang="ja-JP" sz="1200" dirty="0">
                          <a:latin typeface="Meiryo UI" pitchFamily="50" charset="-128"/>
                          <a:ea typeface="Meiryo UI" pitchFamily="50" charset="-128"/>
                        </a:rPr>
                        <a:t>Q</a:t>
                      </a:r>
                      <a:r>
                        <a:rPr kumimoji="1" lang="ja-JP" altLang="en-US" sz="1200" dirty="0">
                          <a:latin typeface="Meiryo UI" pitchFamily="50" charset="-128"/>
                          <a:ea typeface="Meiryo UI" pitchFamily="50" charset="-128"/>
                        </a:rPr>
                        <a:t>フーズ、ヤンワイユン、タイテパロット、スリーインターフーズ、パンタイノラシンなどの企業がシェアを持つ。外資は味の素、ネスレなどが強い。</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itchFamily="50" charset="-128"/>
                          <a:ea typeface="Meiryo UI" pitchFamily="50" charset="-128"/>
                        </a:rPr>
                        <a:t>ベトナム国内の市場では魚醤</a:t>
                      </a:r>
                      <a:r>
                        <a:rPr kumimoji="1" lang="en-US" altLang="ja-JP" sz="1200" dirty="0">
                          <a:latin typeface="Meiryo UI" pitchFamily="50" charset="-128"/>
                          <a:ea typeface="Meiryo UI" pitchFamily="50" charset="-128"/>
                        </a:rPr>
                        <a:t>(</a:t>
                      </a:r>
                      <a:r>
                        <a:rPr kumimoji="1" lang="ja-JP" altLang="en-US" sz="1200" dirty="0">
                          <a:latin typeface="Meiryo UI" pitchFamily="50" charset="-128"/>
                          <a:ea typeface="Meiryo UI" pitchFamily="50" charset="-128"/>
                        </a:rPr>
                        <a:t>ニュクマム</a:t>
                      </a:r>
                      <a:r>
                        <a:rPr kumimoji="1" lang="en-US" altLang="ja-JP" sz="1200" dirty="0">
                          <a:latin typeface="Meiryo UI" pitchFamily="50" charset="-128"/>
                          <a:ea typeface="Meiryo UI" pitchFamily="50" charset="-128"/>
                        </a:rPr>
                        <a:t>)</a:t>
                      </a:r>
                      <a:r>
                        <a:rPr kumimoji="1" lang="ja-JP" altLang="en-US" sz="1200" dirty="0" err="1">
                          <a:latin typeface="Meiryo UI" pitchFamily="50" charset="-128"/>
                          <a:ea typeface="Meiryo UI" pitchFamily="50" charset="-128"/>
                        </a:rPr>
                        <a:t>、</a:t>
                      </a:r>
                      <a:r>
                        <a:rPr kumimoji="1" lang="ja-JP" altLang="en-US" sz="1200" dirty="0">
                          <a:latin typeface="Meiryo UI" pitchFamily="50" charset="-128"/>
                          <a:ea typeface="Meiryo UI" pitchFamily="50" charset="-128"/>
                        </a:rPr>
                        <a:t>チリソースなどが食される。また大手調味料メーカーとしては、マサン・コンシュマーがシェアが高く、チョリメックス、アジアフードテクノロジー、ナムドュオン、ビエットホンなどが大手企業である。外資はユニリーバ、味の素、ネスレなどが強い。</a:t>
                      </a:r>
                      <a:endParaRPr lang="en-US" altLang="ja-JP" sz="1200" dirty="0">
                        <a:solidFill>
                          <a:schemeClr val="tx1"/>
                        </a:solidFill>
                        <a:latin typeface="Meiryo UI" pitchFamily="50" charset="-128"/>
                        <a:ea typeface="Meiryo UI" pitchFamily="50" charset="-128"/>
                        <a:cs typeface="Meiryo UI" pitchFamily="50" charset="-128"/>
                      </a:endParaRPr>
                    </a:p>
                  </a:txBody>
                  <a:tcPr anchor="ctr"/>
                </a:tc>
                <a:tc>
                  <a:txBody>
                    <a:bodyPr/>
                    <a:lstStyle/>
                    <a:p>
                      <a:pPr algn="l"/>
                      <a:r>
                        <a:rPr kumimoji="1" lang="ja-JP" altLang="en-US" sz="1200" dirty="0">
                          <a:latin typeface="Meiryo UI" pitchFamily="50" charset="-128"/>
                          <a:ea typeface="Meiryo UI" pitchFamily="50" charset="-128"/>
                        </a:rPr>
                        <a:t>インドネシアの国内の市場では</a:t>
                      </a:r>
                      <a:br>
                        <a:rPr kumimoji="1" lang="en-US" altLang="ja-JP" sz="1200" dirty="0">
                          <a:latin typeface="Meiryo UI" pitchFamily="50" charset="-128"/>
                          <a:ea typeface="Meiryo UI" pitchFamily="50" charset="-128"/>
                        </a:rPr>
                      </a:br>
                      <a:r>
                        <a:rPr kumimoji="1" lang="ja-JP" altLang="en-US" sz="1200" dirty="0">
                          <a:latin typeface="Meiryo UI" pitchFamily="50" charset="-128"/>
                          <a:ea typeface="Meiryo UI" pitchFamily="50" charset="-128"/>
                        </a:rPr>
                        <a:t>ソイソース、フィッシュソース、ケチャップなどが上位で食される。</a:t>
                      </a:r>
                      <a:endParaRPr kumimoji="1" lang="en-US" altLang="ja-JP" sz="1200" dirty="0">
                        <a:latin typeface="Meiryo UI" pitchFamily="50" charset="-128"/>
                        <a:ea typeface="Meiryo UI" pitchFamily="50" charset="-128"/>
                      </a:endParaRPr>
                    </a:p>
                    <a:p>
                      <a:pPr algn="l"/>
                      <a:r>
                        <a:rPr kumimoji="1" lang="ja-JP" altLang="en-US" sz="1200" dirty="0">
                          <a:latin typeface="Meiryo UI" pitchFamily="50" charset="-128"/>
                          <a:ea typeface="Meiryo UI" pitchFamily="50" charset="-128"/>
                        </a:rPr>
                        <a:t>大手調味料メーカーとしては</a:t>
                      </a:r>
                      <a:endParaRPr kumimoji="1" lang="en-US" altLang="ja-JP" sz="1200" dirty="0">
                        <a:latin typeface="Meiryo UI" pitchFamily="50" charset="-128"/>
                        <a:ea typeface="Meiryo UI" pitchFamily="50" charset="-128"/>
                      </a:endParaRPr>
                    </a:p>
                    <a:p>
                      <a:pPr algn="l"/>
                      <a:r>
                        <a:rPr kumimoji="1" lang="ja-JP" altLang="en-US" sz="1200" dirty="0">
                          <a:latin typeface="Meiryo UI" pitchFamily="50" charset="-128"/>
                          <a:ea typeface="Meiryo UI" pitchFamily="50" charset="-128"/>
                        </a:rPr>
                        <a:t>インドフード、インドフード</a:t>
                      </a:r>
                      <a:r>
                        <a:rPr kumimoji="1" lang="en-US" altLang="ja-JP" sz="1200" dirty="0">
                          <a:latin typeface="Meiryo UI" pitchFamily="50" charset="-128"/>
                          <a:ea typeface="Meiryo UI" pitchFamily="50" charset="-128"/>
                        </a:rPr>
                        <a:t>CBP</a:t>
                      </a:r>
                      <a:r>
                        <a:rPr kumimoji="1" lang="ja-JP" altLang="en-US" sz="1200" dirty="0" err="1">
                          <a:latin typeface="Meiryo UI" pitchFamily="50" charset="-128"/>
                          <a:ea typeface="Meiryo UI" pitchFamily="50" charset="-128"/>
                        </a:rPr>
                        <a:t>、</a:t>
                      </a:r>
                      <a:r>
                        <a:rPr kumimoji="1" lang="ja-JP" altLang="en-US" sz="1200" dirty="0">
                          <a:latin typeface="Meiryo UI" pitchFamily="50" charset="-128"/>
                          <a:ea typeface="Meiryo UI" pitchFamily="50" charset="-128"/>
                        </a:rPr>
                        <a:t>マリザラサ、アヌガラウ、アルタカリヤウタマなどが並ぶ。</a:t>
                      </a:r>
                      <a:endParaRPr kumimoji="1" lang="en-US" altLang="ja-JP" sz="1200" dirty="0">
                        <a:latin typeface="Meiryo UI" pitchFamily="50" charset="-128"/>
                        <a:ea typeface="Meiryo UI" pitchFamily="50" charset="-128"/>
                      </a:endParaRPr>
                    </a:p>
                    <a:p>
                      <a:pPr algn="l"/>
                      <a:r>
                        <a:rPr kumimoji="1" lang="ja-JP" altLang="en-US" sz="1200" dirty="0">
                          <a:latin typeface="Meiryo UI" pitchFamily="50" charset="-128"/>
                          <a:ea typeface="Meiryo UI" pitchFamily="50" charset="-128"/>
                        </a:rPr>
                        <a:t>外資はユニリーバ、ネスレなどが強い。</a:t>
                      </a:r>
                      <a:endParaRPr kumimoji="1" lang="ja-JP" altLang="en-US" sz="1200" dirty="0">
                        <a:solidFill>
                          <a:schemeClr val="tx1"/>
                        </a:solidFill>
                        <a:latin typeface="Meiryo UI" pitchFamily="50" charset="-128"/>
                        <a:ea typeface="Meiryo UI" pitchFamily="50" charset="-128"/>
                      </a:endParaRPr>
                    </a:p>
                  </a:txBody>
                  <a:tcPr anchor="ctr"/>
                </a:tc>
                <a:extLst>
                  <a:ext uri="{0D108BD9-81ED-4DB2-BD59-A6C34878D82A}">
                    <a16:rowId xmlns:a16="http://schemas.microsoft.com/office/drawing/2014/main" val="10010"/>
                  </a:ext>
                </a:extLst>
              </a:tr>
            </a:tbl>
          </a:graphicData>
        </a:graphic>
      </p:graphicFrame>
      <p:sp>
        <p:nvSpPr>
          <p:cNvPr id="12" name="角丸四角形吹き出し 1">
            <a:extLst>
              <a:ext uri="{FF2B5EF4-FFF2-40B4-BE49-F238E27FC236}">
                <a16:creationId xmlns:a16="http://schemas.microsoft.com/office/drawing/2014/main" id="{BB4C8BD4-0163-4BBA-833E-ED374CDC77FC}"/>
              </a:ext>
            </a:extLst>
          </p:cNvPr>
          <p:cNvSpPr/>
          <p:nvPr/>
        </p:nvSpPr>
        <p:spPr>
          <a:xfrm>
            <a:off x="197585" y="2107482"/>
            <a:ext cx="7888543" cy="2808312"/>
          </a:xfrm>
          <a:prstGeom prst="wedgeRoundRectCallout">
            <a:avLst>
              <a:gd name="adj1" fmla="val -20731"/>
              <a:gd name="adj2" fmla="val 49933"/>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t>【</a:t>
            </a:r>
            <a:r>
              <a:rPr kumimoji="1" lang="en-US" altLang="ja-JP" dirty="0" err="1"/>
              <a:t>ctrl+f</a:t>
            </a:r>
            <a:r>
              <a:rPr kumimoji="1" lang="en-US" altLang="ja-JP" dirty="0"/>
              <a:t>】⇒</a:t>
            </a:r>
            <a:r>
              <a:rPr kumimoji="1" lang="ja-JP" altLang="en-US" dirty="0"/>
              <a:t>検索＆置換</a:t>
            </a:r>
          </a:p>
          <a:p>
            <a:endParaRPr kumimoji="1" lang="ja-JP" altLang="en-US" dirty="0"/>
          </a:p>
          <a:p>
            <a:r>
              <a:rPr kumimoji="1" lang="ja-JP" altLang="en-US" dirty="0"/>
              <a:t>かっこ全角（）　⇒　半角</a:t>
            </a:r>
            <a:r>
              <a:rPr kumimoji="1" lang="en-US" altLang="ja-JP" dirty="0"/>
              <a:t>()</a:t>
            </a:r>
            <a:r>
              <a:rPr kumimoji="1" lang="ja-JP" altLang="en-US" dirty="0"/>
              <a:t>　</a:t>
            </a:r>
          </a:p>
          <a:p>
            <a:r>
              <a:rPr kumimoji="1" lang="ja-JP" altLang="en-US" dirty="0"/>
              <a:t>✖です　ます　でした　ました　等　⇒◎～である。　～であった。</a:t>
            </a:r>
          </a:p>
          <a:p>
            <a:r>
              <a:rPr kumimoji="1" lang="ja-JP" altLang="en-US" dirty="0"/>
              <a:t>✖お客様　⇒　◎顧客</a:t>
            </a:r>
          </a:p>
          <a:p>
            <a:r>
              <a:rPr kumimoji="1" lang="ja-JP" altLang="en-US" dirty="0"/>
              <a:t>✖弊社・当社　⇒◎同社</a:t>
            </a:r>
            <a:endParaRPr kumimoji="1" lang="en-US" altLang="ja-JP" dirty="0"/>
          </a:p>
          <a:p>
            <a:r>
              <a:rPr kumimoji="1" lang="ja-JP" altLang="en-US" dirty="0"/>
              <a:t>　（特に、企業概要ページの備考欄文章は、「同社」に直す。）</a:t>
            </a:r>
            <a:endParaRPr kumimoji="1" lang="en-US" altLang="ja-JP" dirty="0"/>
          </a:p>
          <a:p>
            <a:endParaRPr kumimoji="1" lang="en-US" altLang="ja-JP" dirty="0"/>
          </a:p>
          <a:p>
            <a:r>
              <a:rPr kumimoji="1" lang="ja-JP" altLang="en-US" dirty="0"/>
              <a:t>・ページ番号　左下に統一。</a:t>
            </a:r>
          </a:p>
        </p:txBody>
      </p:sp>
    </p:spTree>
    <p:extLst>
      <p:ext uri="{BB962C8B-B14F-4D97-AF65-F5344CB8AC3E}">
        <p14:creationId xmlns:p14="http://schemas.microsoft.com/office/powerpoint/2010/main" val="2606961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43836" y="787458"/>
            <a:ext cx="8548643" cy="1200329"/>
          </a:xfrm>
          <a:prstGeom prst="rect">
            <a:avLst/>
          </a:prstGeom>
        </p:spPr>
        <p:txBody>
          <a:bodyPr wrap="square">
            <a:spAutoFit/>
          </a:bodyPr>
          <a:lstStyle/>
          <a:p>
            <a:r>
              <a:rPr lang="ja-JP" altLang="en-US" sz="1200" dirty="0">
                <a:latin typeface="Meiryo UI" panose="020B0604030504040204" pitchFamily="50" charset="-128"/>
                <a:ea typeface="Meiryo UI" panose="020B0604030504040204" pitchFamily="50" charset="-128"/>
              </a:rPr>
              <a:t>ソース・調味料分野の売上高は、</a:t>
            </a: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年には</a:t>
            </a:r>
            <a:r>
              <a:rPr lang="en-US" altLang="ja-JP" sz="1200" b="1" dirty="0">
                <a:latin typeface="Meiryo UI" panose="020B0604030504040204" pitchFamily="50" charset="-128"/>
                <a:ea typeface="Meiryo UI" panose="020B0604030504040204" pitchFamily="50" charset="-128"/>
              </a:rPr>
              <a:t>76</a:t>
            </a:r>
            <a:r>
              <a:rPr lang="ja-JP" altLang="en-US" sz="1200" b="1" dirty="0">
                <a:latin typeface="Meiryo UI" panose="020B0604030504040204" pitchFamily="50" charset="-128"/>
                <a:ea typeface="Meiryo UI" panose="020B0604030504040204" pitchFamily="50" charset="-128"/>
              </a:rPr>
              <a:t>億</a:t>
            </a:r>
            <a:r>
              <a:rPr lang="en-US" altLang="ja-JP" sz="1200" b="1" dirty="0">
                <a:latin typeface="Meiryo UI" panose="020B0604030504040204" pitchFamily="50" charset="-128"/>
                <a:ea typeface="Meiryo UI" panose="020B0604030504040204" pitchFamily="50" charset="-128"/>
              </a:rPr>
              <a:t>5500</a:t>
            </a:r>
            <a:r>
              <a:rPr lang="ja-JP" altLang="en-US" sz="1200" b="1" dirty="0">
                <a:latin typeface="Meiryo UI" panose="020B0604030504040204" pitchFamily="50" charset="-128"/>
                <a:ea typeface="Meiryo UI" panose="020B0604030504040204" pitchFamily="50" charset="-128"/>
              </a:rPr>
              <a:t>万</a:t>
            </a:r>
            <a:r>
              <a:rPr lang="en-US" altLang="ja-JP" sz="1200" b="1" dirty="0">
                <a:latin typeface="Meiryo UI" panose="020B0604030504040204" pitchFamily="50" charset="-128"/>
                <a:ea typeface="Meiryo UI" panose="020B0604030504040204" pitchFamily="50" charset="-128"/>
              </a:rPr>
              <a:t>US</a:t>
            </a:r>
            <a:r>
              <a:rPr lang="ja-JP" altLang="en-US" sz="1200" b="1" dirty="0">
                <a:latin typeface="Meiryo UI" panose="020B0604030504040204" pitchFamily="50" charset="-128"/>
                <a:ea typeface="Meiryo UI" panose="020B0604030504040204" pitchFamily="50" charset="-128"/>
              </a:rPr>
              <a:t>ドル</a:t>
            </a:r>
            <a:r>
              <a:rPr lang="ja-JP" altLang="en-US" sz="1200" dirty="0">
                <a:latin typeface="Meiryo UI" panose="020B0604030504040204" pitchFamily="50" charset="-128"/>
                <a:ea typeface="Meiryo UI" panose="020B0604030504040204" pitchFamily="50" charset="-128"/>
              </a:rPr>
              <a:t>に達する。この市場は、毎年</a:t>
            </a:r>
            <a:r>
              <a:rPr lang="en-US" altLang="ja-JP" sz="1200" dirty="0">
                <a:latin typeface="Meiryo UI" panose="020B0604030504040204" pitchFamily="50" charset="-128"/>
                <a:ea typeface="Meiryo UI" panose="020B0604030504040204" pitchFamily="50" charset="-128"/>
              </a:rPr>
              <a:t>5.18%</a:t>
            </a:r>
            <a:r>
              <a:rPr lang="ja-JP" altLang="en-US" sz="1200" dirty="0">
                <a:latin typeface="Meiryo UI" panose="020B0604030504040204" pitchFamily="50" charset="-128"/>
                <a:ea typeface="Meiryo UI" panose="020B0604030504040204" pitchFamily="50" charset="-128"/>
              </a:rPr>
              <a:t>の成長が見込まれている（</a:t>
            </a:r>
            <a:r>
              <a:rPr lang="en-US" altLang="ja-JP" sz="1200" dirty="0">
                <a:latin typeface="Meiryo UI" panose="020B0604030504040204" pitchFamily="50" charset="-128"/>
                <a:ea typeface="Meiryo UI" panose="020B0604030504040204" pitchFamily="50" charset="-128"/>
              </a:rPr>
              <a:t>CAGR 2021-2026</a:t>
            </a:r>
            <a:r>
              <a:rPr lang="ja-JP" altLang="en-US" sz="1200" dirty="0">
                <a:latin typeface="Meiryo UI" panose="020B0604030504040204" pitchFamily="50" charset="-128"/>
                <a:ea typeface="Meiryo UI" panose="020B0604030504040204" pitchFamily="50" charset="-128"/>
              </a:rPr>
              <a:t>）。世界的な比較では、最も多くの収益を上げているのは中国である（</a:t>
            </a: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年に</a:t>
            </a:r>
            <a:r>
              <a:rPr lang="en-US" altLang="ja-JP" sz="1200" dirty="0">
                <a:latin typeface="Meiryo UI" panose="020B0604030504040204" pitchFamily="50" charset="-128"/>
                <a:ea typeface="Meiryo UI" panose="020B0604030504040204" pitchFamily="50" charset="-128"/>
              </a:rPr>
              <a:t>371</a:t>
            </a:r>
            <a:r>
              <a:rPr lang="ja-JP" altLang="en-US" sz="1200" dirty="0">
                <a:latin typeface="Meiryo UI" panose="020B0604030504040204" pitchFamily="50" charset="-128"/>
                <a:ea typeface="Meiryo UI" panose="020B0604030504040204" pitchFamily="50" charset="-128"/>
              </a:rPr>
              <a:t>億</a:t>
            </a:r>
            <a:r>
              <a:rPr lang="en-US" altLang="ja-JP" sz="1200" dirty="0">
                <a:latin typeface="Meiryo UI" panose="020B0604030504040204" pitchFamily="50" charset="-128"/>
                <a:ea typeface="Meiryo UI" panose="020B0604030504040204" pitchFamily="50" charset="-128"/>
              </a:rPr>
              <a:t>200</a:t>
            </a:r>
            <a:r>
              <a:rPr lang="ja-JP" altLang="en-US" sz="1200" dirty="0">
                <a:latin typeface="Meiryo UI" panose="020B0604030504040204" pitchFamily="50" charset="-128"/>
                <a:ea typeface="Meiryo UI" panose="020B0604030504040204" pitchFamily="50" charset="-128"/>
              </a:rPr>
              <a:t>万米ドル）。</a:t>
            </a:r>
          </a:p>
          <a:p>
            <a:r>
              <a:rPr lang="ja-JP" altLang="en-US" sz="1200" dirty="0">
                <a:latin typeface="Meiryo UI" panose="020B0604030504040204" pitchFamily="50" charset="-128"/>
                <a:ea typeface="Meiryo UI" panose="020B0604030504040204" pitchFamily="50" charset="-128"/>
              </a:rPr>
              <a:t>総人口との関係では、一人当たりの収益は</a:t>
            </a: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年に</a:t>
            </a:r>
            <a:r>
              <a:rPr lang="en-US" altLang="ja-JP" sz="1200" dirty="0">
                <a:latin typeface="Meiryo UI" panose="020B0604030504040204" pitchFamily="50" charset="-128"/>
                <a:ea typeface="Meiryo UI" panose="020B0604030504040204" pitchFamily="50" charset="-128"/>
              </a:rPr>
              <a:t>US$27.70</a:t>
            </a:r>
            <a:r>
              <a:rPr lang="ja-JP" altLang="en-US" sz="1200" dirty="0">
                <a:latin typeface="Meiryo UI" panose="020B0604030504040204" pitchFamily="50" charset="-128"/>
                <a:ea typeface="Meiryo UI" panose="020B0604030504040204" pitchFamily="50" charset="-128"/>
              </a:rPr>
              <a:t>となる。</a:t>
            </a:r>
          </a:p>
          <a:p>
            <a:r>
              <a:rPr lang="ja-JP" altLang="en-US" sz="1200" dirty="0">
                <a:latin typeface="Meiryo UI" panose="020B0604030504040204" pitchFamily="50" charset="-128"/>
                <a:ea typeface="Meiryo UI" panose="020B0604030504040204" pitchFamily="50" charset="-128"/>
              </a:rPr>
              <a:t>ソース・調味料部門では、</a:t>
            </a:r>
            <a:r>
              <a:rPr lang="en-US" altLang="ja-JP" sz="1200" dirty="0">
                <a:solidFill>
                  <a:srgbClr val="FF0000"/>
                </a:solidFill>
                <a:latin typeface="Meiryo UI" panose="020B0604030504040204" pitchFamily="50" charset="-128"/>
                <a:ea typeface="Meiryo UI" panose="020B0604030504040204" pitchFamily="50" charset="-128"/>
              </a:rPr>
              <a:t>2026</a:t>
            </a:r>
            <a:r>
              <a:rPr lang="ja-JP" altLang="en-US" sz="1200" dirty="0">
                <a:solidFill>
                  <a:srgbClr val="FF0000"/>
                </a:solidFill>
                <a:latin typeface="Meiryo UI" panose="020B0604030504040204" pitchFamily="50" charset="-128"/>
                <a:ea typeface="Meiryo UI" panose="020B0604030504040204" pitchFamily="50" charset="-128"/>
              </a:rPr>
              <a:t>年までに</a:t>
            </a:r>
            <a:r>
              <a:rPr lang="en-US" altLang="ja-JP" sz="1200" dirty="0">
                <a:solidFill>
                  <a:srgbClr val="FF0000"/>
                </a:solidFill>
                <a:latin typeface="Meiryo UI" panose="020B0604030504040204" pitchFamily="50" charset="-128"/>
                <a:ea typeface="Meiryo UI" panose="020B0604030504040204" pitchFamily="50" charset="-128"/>
              </a:rPr>
              <a:t>2,736.0mkg</a:t>
            </a:r>
            <a:r>
              <a:rPr lang="ja-JP" altLang="en-US" sz="1200" dirty="0">
                <a:solidFill>
                  <a:srgbClr val="FF0000"/>
                </a:solidFill>
                <a:latin typeface="Meiryo UI" panose="020B0604030504040204" pitchFamily="50" charset="-128"/>
                <a:ea typeface="Meiryo UI" panose="020B0604030504040204" pitchFamily="50" charset="-128"/>
              </a:rPr>
              <a:t>の数量</a:t>
            </a:r>
            <a:r>
              <a:rPr lang="ja-JP" altLang="en-US" sz="1200" dirty="0">
                <a:latin typeface="Meiryo UI" panose="020B0604030504040204" pitchFamily="50" charset="-128"/>
                <a:ea typeface="Meiryo UI" panose="020B0604030504040204" pitchFamily="50" charset="-128"/>
              </a:rPr>
              <a:t>が見込まれている。</a:t>
            </a:r>
            <a:r>
              <a:rPr lang="en-US" altLang="ja-JP" sz="1200" dirty="0">
                <a:solidFill>
                  <a:srgbClr val="FF0000"/>
                </a:solidFill>
                <a:latin typeface="Meiryo UI" panose="020B0604030504040204" pitchFamily="50" charset="-128"/>
                <a:ea typeface="Meiryo UI" panose="020B0604030504040204" pitchFamily="50" charset="-128"/>
              </a:rPr>
              <a:t>2022</a:t>
            </a:r>
            <a:r>
              <a:rPr lang="ja-JP" altLang="en-US" sz="1200" dirty="0">
                <a:solidFill>
                  <a:srgbClr val="FF0000"/>
                </a:solidFill>
                <a:latin typeface="Meiryo UI" panose="020B0604030504040204" pitchFamily="50" charset="-128"/>
                <a:ea typeface="Meiryo UI" panose="020B0604030504040204" pitchFamily="50" charset="-128"/>
              </a:rPr>
              <a:t>年に</a:t>
            </a:r>
            <a:r>
              <a:rPr lang="en-US" altLang="ja-JP" sz="1200" dirty="0">
                <a:solidFill>
                  <a:srgbClr val="FF0000"/>
                </a:solidFill>
                <a:latin typeface="Meiryo UI" panose="020B0604030504040204" pitchFamily="50" charset="-128"/>
                <a:ea typeface="Meiryo UI" panose="020B0604030504040204" pitchFamily="50" charset="-128"/>
              </a:rPr>
              <a:t>1.2%</a:t>
            </a:r>
            <a:r>
              <a:rPr lang="ja-JP" altLang="en-US" sz="1200" dirty="0">
                <a:solidFill>
                  <a:srgbClr val="FF0000"/>
                </a:solidFill>
                <a:latin typeface="Meiryo UI" panose="020B0604030504040204" pitchFamily="50" charset="-128"/>
                <a:ea typeface="Meiryo UI" panose="020B0604030504040204" pitchFamily="50" charset="-128"/>
              </a:rPr>
              <a:t>の数量成長</a:t>
            </a:r>
            <a:r>
              <a:rPr lang="ja-JP" altLang="en-US" sz="1200" dirty="0">
                <a:latin typeface="Meiryo UI" panose="020B0604030504040204" pitchFamily="50" charset="-128"/>
                <a:ea typeface="Meiryo UI" panose="020B0604030504040204" pitchFamily="50" charset="-128"/>
              </a:rPr>
              <a:t>が見込まれている。</a:t>
            </a:r>
          </a:p>
          <a:p>
            <a:r>
              <a:rPr lang="ja-JP" altLang="en-US" sz="1200" dirty="0">
                <a:latin typeface="Meiryo UI" panose="020B0604030504040204" pitchFamily="50" charset="-128"/>
                <a:ea typeface="Meiryo UI" panose="020B0604030504040204" pitchFamily="50" charset="-128"/>
              </a:rPr>
              <a:t>ソース・調味料部門の</a:t>
            </a:r>
            <a:r>
              <a:rPr lang="ja-JP" altLang="en-US" sz="1200" dirty="0">
                <a:solidFill>
                  <a:srgbClr val="FF0000"/>
                </a:solidFill>
                <a:latin typeface="Meiryo UI" panose="020B0604030504040204" pitchFamily="50" charset="-128"/>
                <a:ea typeface="Meiryo UI" panose="020B0604030504040204" pitchFamily="50" charset="-128"/>
              </a:rPr>
              <a:t>一人当たりの平均容量</a:t>
            </a:r>
            <a:r>
              <a:rPr lang="ja-JP" altLang="en-US" sz="1200" dirty="0">
                <a:latin typeface="Meiryo UI" panose="020B0604030504040204" pitchFamily="50" charset="-128"/>
                <a:ea typeface="Meiryo UI" panose="020B0604030504040204" pitchFamily="50" charset="-128"/>
              </a:rPr>
              <a:t>は、</a:t>
            </a: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年に</a:t>
            </a:r>
            <a:r>
              <a:rPr lang="en-US" altLang="ja-JP" sz="1200" dirty="0">
                <a:latin typeface="Meiryo UI" panose="020B0604030504040204" pitchFamily="50" charset="-128"/>
                <a:ea typeface="Meiryo UI" panose="020B0604030504040204" pitchFamily="50" charset="-128"/>
              </a:rPr>
              <a:t>8.7kg</a:t>
            </a:r>
            <a:r>
              <a:rPr lang="ja-JP" altLang="en-US" sz="1200" dirty="0">
                <a:latin typeface="Meiryo UI" panose="020B0604030504040204" pitchFamily="50" charset="-128"/>
                <a:ea typeface="Meiryo UI" panose="020B0604030504040204" pitchFamily="50" charset="-128"/>
              </a:rPr>
              <a:t>になると予想している。　　　　　　　　　　　　　　　　　　　　　　　　　</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34" charset="-128"/>
                <a:ea typeface="Meiryo UI" panose="020B0604030504040204" pitchFamily="34" charset="-128"/>
              </a:rPr>
              <a:t>　                                                                                                        　　　     </a:t>
            </a:r>
            <a:r>
              <a:rPr lang="en-US" altLang="ja-JP" sz="1050" dirty="0">
                <a:latin typeface="Meiryo UI" panose="020B0604030504040204" pitchFamily="34" charset="-128"/>
                <a:ea typeface="Meiryo UI" panose="020B0604030504040204" pitchFamily="34" charset="-128"/>
              </a:rPr>
              <a:t>※Statistic</a:t>
            </a:r>
            <a:r>
              <a:rPr lang="ja-JP" altLang="en-US" sz="1050" dirty="0">
                <a:latin typeface="Meiryo UI" panose="020B0604030504040204" pitchFamily="34" charset="-128"/>
                <a:ea typeface="Meiryo UI" panose="020B0604030504040204" pitchFamily="34" charset="-128"/>
              </a:rPr>
              <a:t>のレポート</a:t>
            </a:r>
            <a:r>
              <a:rPr lang="en-US" altLang="ja-JP" sz="1050" dirty="0">
                <a:latin typeface="Meiryo UI" panose="020B0604030504040204" pitchFamily="34" charset="-128"/>
                <a:ea typeface="Meiryo UI" panose="020B0604030504040204" pitchFamily="34" charset="-128"/>
              </a:rPr>
              <a:t>2021</a:t>
            </a:r>
            <a:r>
              <a:rPr lang="ja-JP" altLang="en-US" sz="1050" dirty="0">
                <a:latin typeface="Meiryo UI" panose="020B0604030504040204" pitchFamily="34" charset="-128"/>
                <a:ea typeface="Meiryo UI" panose="020B0604030504040204" pitchFamily="34" charset="-128"/>
              </a:rPr>
              <a:t>年度版引用</a:t>
            </a:r>
            <a:endParaRPr lang="ja-JP" altLang="en-US" sz="1200" dirty="0">
              <a:latin typeface="Meiryo UI" panose="020B0604030504040204" pitchFamily="34" charset="-128"/>
              <a:ea typeface="Meiryo UI" panose="020B0604030504040204" pitchFamily="34" charset="-128"/>
            </a:endParaRPr>
          </a:p>
        </p:txBody>
      </p:sp>
      <p:sp>
        <p:nvSpPr>
          <p:cNvPr id="25604" name="Text Box 35"/>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schemeClr val="bg1"/>
                </a:solidFill>
                <a:latin typeface="Tahoma" panose="020B0604030504040204" pitchFamily="34" charset="0"/>
                <a:ea typeface="PMingLiU" panose="02020500000000000000" pitchFamily="18" charset="-120"/>
              </a:rPr>
              <a:t>ASEAN JAPAN CONSULTING </a:t>
            </a:r>
          </a:p>
        </p:txBody>
      </p:sp>
      <p:sp>
        <p:nvSpPr>
          <p:cNvPr id="25606" name="正方形/長方形 6"/>
          <p:cNvSpPr>
            <a:spLocks noChangeArrowheads="1"/>
          </p:cNvSpPr>
          <p:nvPr/>
        </p:nvSpPr>
        <p:spPr bwMode="auto">
          <a:xfrm>
            <a:off x="418002" y="1143000"/>
            <a:ext cx="83449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ja-JP" altLang="en-US" dirty="0"/>
              <a:t>　　　　　　</a:t>
            </a:r>
            <a:endParaRPr lang="en-US" altLang="ja-JP" dirty="0"/>
          </a:p>
        </p:txBody>
      </p:sp>
      <p:sp>
        <p:nvSpPr>
          <p:cNvPr id="3" name="Rectangle 2">
            <a:extLst>
              <a:ext uri="{FF2B5EF4-FFF2-40B4-BE49-F238E27FC236}">
                <a16:creationId xmlns:a16="http://schemas.microsoft.com/office/drawing/2014/main" id="{69F22F58-95AF-4A13-8B1A-80871D04476B}"/>
              </a:ext>
            </a:extLst>
          </p:cNvPr>
          <p:cNvSpPr/>
          <p:nvPr/>
        </p:nvSpPr>
        <p:spPr>
          <a:xfrm>
            <a:off x="275828" y="6531682"/>
            <a:ext cx="7579568" cy="215444"/>
          </a:xfrm>
          <a:prstGeom prst="rect">
            <a:avLst/>
          </a:prstGeom>
        </p:spPr>
        <p:txBody>
          <a:bodyPr wrap="square">
            <a:spAutoFit/>
          </a:bodyPr>
          <a:lstStyle/>
          <a:p>
            <a:r>
              <a:rPr lang="ja-JP" altLang="en-US" sz="800" dirty="0">
                <a:latin typeface="Meiryo UI" panose="020B0604030504040204" pitchFamily="34" charset="-128"/>
                <a:ea typeface="Meiryo UI" panose="020B0604030504040204" pitchFamily="34" charset="-128"/>
              </a:rPr>
              <a:t>引用先：</a:t>
            </a:r>
            <a:r>
              <a:rPr lang="en-US" sz="800" dirty="0">
                <a:latin typeface="Meiryo UI" panose="020B0604030504040204" pitchFamily="34" charset="-128"/>
                <a:ea typeface="Meiryo UI" panose="020B0604030504040204" pitchFamily="34" charset="-128"/>
              </a:rPr>
              <a:t>https://www.statista.com/outlook/cmo/food/sauces-spices/indonesia</a:t>
            </a:r>
          </a:p>
        </p:txBody>
      </p:sp>
      <p:graphicFrame>
        <p:nvGraphicFramePr>
          <p:cNvPr id="10" name="Chart 9">
            <a:extLst>
              <a:ext uri="{FF2B5EF4-FFF2-40B4-BE49-F238E27FC236}">
                <a16:creationId xmlns:a16="http://schemas.microsoft.com/office/drawing/2014/main" id="{E0A23235-DB52-482D-9EDA-7E53B73E42D2}"/>
              </a:ext>
            </a:extLst>
          </p:cNvPr>
          <p:cNvGraphicFramePr/>
          <p:nvPr>
            <p:extLst>
              <p:ext uri="{D42A27DB-BD31-4B8C-83A1-F6EECF244321}">
                <p14:modId xmlns:p14="http://schemas.microsoft.com/office/powerpoint/2010/main" val="2572612934"/>
              </p:ext>
            </p:extLst>
          </p:nvPr>
        </p:nvGraphicFramePr>
        <p:xfrm>
          <a:off x="754504" y="2180111"/>
          <a:ext cx="8008496" cy="43362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CC78E500-6E33-4D0B-833D-FB491B38D7A4}"/>
              </a:ext>
            </a:extLst>
          </p:cNvPr>
          <p:cNvSpPr txBox="1"/>
          <p:nvPr/>
        </p:nvSpPr>
        <p:spPr>
          <a:xfrm rot="16200000">
            <a:off x="-278010" y="3546177"/>
            <a:ext cx="1369286" cy="261610"/>
          </a:xfrm>
          <a:prstGeom prst="rect">
            <a:avLst/>
          </a:prstGeom>
          <a:noFill/>
        </p:spPr>
        <p:txBody>
          <a:bodyPr wrap="none" rtlCol="0">
            <a:spAutoFit/>
          </a:bodyPr>
          <a:lstStyle/>
          <a:p>
            <a:r>
              <a:rPr lang="ja-JP" altLang="en-US" sz="1100" dirty="0">
                <a:solidFill>
                  <a:srgbClr val="FF0000"/>
                </a:solidFill>
                <a:latin typeface="Meiryo UI" panose="020B0604030504040204" pitchFamily="34" charset="-128"/>
                <a:ea typeface="Meiryo UI" panose="020B0604030504040204" pitchFamily="34" charset="-128"/>
              </a:rPr>
              <a:t>単位：</a:t>
            </a:r>
            <a:r>
              <a:rPr lang="en-US" altLang="ja-JP" sz="1100" dirty="0">
                <a:solidFill>
                  <a:srgbClr val="FF0000"/>
                </a:solidFill>
                <a:latin typeface="Meiryo UI" panose="020B0604030504040204" pitchFamily="34" charset="-128"/>
                <a:ea typeface="Meiryo UI" panose="020B0604030504040204" pitchFamily="34" charset="-128"/>
              </a:rPr>
              <a:t>100</a:t>
            </a:r>
            <a:r>
              <a:rPr lang="ja-JP" altLang="en-US" sz="1100" dirty="0">
                <a:solidFill>
                  <a:srgbClr val="FF0000"/>
                </a:solidFill>
                <a:latin typeface="Meiryo UI" panose="020B0604030504040204" pitchFamily="34" charset="-128"/>
                <a:ea typeface="Meiryo UI" panose="020B0604030504040204" pitchFamily="34" charset="-128"/>
              </a:rPr>
              <a:t>万米ドル</a:t>
            </a:r>
            <a:endParaRPr lang="en-US" sz="1100" dirty="0">
              <a:solidFill>
                <a:srgbClr val="FF0000"/>
              </a:solidFill>
              <a:latin typeface="Meiryo UI" panose="020B0604030504040204" pitchFamily="34" charset="-128"/>
              <a:ea typeface="Meiryo UI" panose="020B0604030504040204" pitchFamily="34" charset="-128"/>
            </a:endParaRPr>
          </a:p>
        </p:txBody>
      </p:sp>
      <p:cxnSp>
        <p:nvCxnSpPr>
          <p:cNvPr id="9" name="直線コネクタ 28">
            <a:extLst>
              <a:ext uri="{FF2B5EF4-FFF2-40B4-BE49-F238E27FC236}">
                <a16:creationId xmlns:a16="http://schemas.microsoft.com/office/drawing/2014/main" id="{718506D5-4836-4278-9E03-AF560ACE8769}"/>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12" name="直線コネクタ 29">
            <a:extLst>
              <a:ext uri="{FF2B5EF4-FFF2-40B4-BE49-F238E27FC236}">
                <a16:creationId xmlns:a16="http://schemas.microsoft.com/office/drawing/2014/main" id="{3660F907-51F5-460A-BF30-982672E3031C}"/>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13" name="Rectangle 5">
            <a:extLst>
              <a:ext uri="{FF2B5EF4-FFF2-40B4-BE49-F238E27FC236}">
                <a16:creationId xmlns:a16="http://schemas.microsoft.com/office/drawing/2014/main" id="{48524B30-7236-46C4-A0F0-70125B529CF9}"/>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インドネシアにおける調味料市場の概要</a:t>
            </a:r>
          </a:p>
        </p:txBody>
      </p:sp>
      <p:sp>
        <p:nvSpPr>
          <p:cNvPr id="14" name="Text Box 21">
            <a:extLst>
              <a:ext uri="{FF2B5EF4-FFF2-40B4-BE49-F238E27FC236}">
                <a16:creationId xmlns:a16="http://schemas.microsoft.com/office/drawing/2014/main" id="{DE4B5C83-EC30-43F8-9E97-7D48A3496BEC}"/>
              </a:ext>
            </a:extLst>
          </p:cNvPr>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sp>
        <p:nvSpPr>
          <p:cNvPr id="15" name="テキスト ボックス 14">
            <a:extLst>
              <a:ext uri="{FF2B5EF4-FFF2-40B4-BE49-F238E27FC236}">
                <a16:creationId xmlns:a16="http://schemas.microsoft.com/office/drawing/2014/main" id="{09DA46BA-396E-42D4-9096-206FF76CB940}"/>
              </a:ext>
            </a:extLst>
          </p:cNvPr>
          <p:cNvSpPr txBox="1"/>
          <p:nvPr/>
        </p:nvSpPr>
        <p:spPr>
          <a:xfrm>
            <a:off x="6040746" y="2003103"/>
            <a:ext cx="2563701" cy="3924000"/>
          </a:xfrm>
          <a:prstGeom prst="rect">
            <a:avLst/>
          </a:prstGeom>
          <a:noFill/>
          <a:ln>
            <a:solidFill>
              <a:schemeClr val="accent1"/>
            </a:solidFill>
            <a:prstDash val="dash"/>
          </a:ln>
        </p:spPr>
        <p:txBody>
          <a:bodyPr wrap="square" rtlCol="0">
            <a:spAutoFit/>
          </a:bodyPr>
          <a:lstStyle/>
          <a:p>
            <a:endParaRPr kumimoji="1" lang="ja-JP" altLang="en-US" dirty="0"/>
          </a:p>
        </p:txBody>
      </p:sp>
      <p:cxnSp>
        <p:nvCxnSpPr>
          <p:cNvPr id="16" name="直線矢印コネクタ 15">
            <a:extLst>
              <a:ext uri="{FF2B5EF4-FFF2-40B4-BE49-F238E27FC236}">
                <a16:creationId xmlns:a16="http://schemas.microsoft.com/office/drawing/2014/main" id="{AADD011E-62B3-4BCE-AEC3-B5BB4F79A6ED}"/>
              </a:ext>
            </a:extLst>
          </p:cNvPr>
          <p:cNvCxnSpPr>
            <a:cxnSpLocks/>
          </p:cNvCxnSpPr>
          <p:nvPr/>
        </p:nvCxnSpPr>
        <p:spPr>
          <a:xfrm flipV="1">
            <a:off x="4432423" y="2475647"/>
            <a:ext cx="2218661" cy="59331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CD579F0E-DEBC-47CC-957C-C6DDE0C29966}"/>
              </a:ext>
            </a:extLst>
          </p:cNvPr>
          <p:cNvSpPr txBox="1"/>
          <p:nvPr/>
        </p:nvSpPr>
        <p:spPr>
          <a:xfrm>
            <a:off x="6040747" y="2080629"/>
            <a:ext cx="1697689" cy="27699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年間</a:t>
            </a:r>
            <a:r>
              <a:rPr lang="en-US" altLang="ja-JP" sz="1200" dirty="0">
                <a:latin typeface="Meiryo UI" panose="020B0604030504040204" pitchFamily="50" charset="-128"/>
                <a:ea typeface="Meiryo UI" panose="020B0604030504040204" pitchFamily="50" charset="-128"/>
              </a:rPr>
              <a:t>+5.2%</a:t>
            </a:r>
            <a:r>
              <a:rPr lang="ja-JP" altLang="en-US" sz="1200" dirty="0">
                <a:latin typeface="Meiryo UI" panose="020B0604030504040204" pitchFamily="50" charset="-128"/>
                <a:ea typeface="Meiryo UI" panose="020B0604030504040204" pitchFamily="50" charset="-128"/>
              </a:rPr>
              <a:t>増　予測</a:t>
            </a:r>
            <a:endParaRPr lang="ja-JP" altLang="en-US" sz="1200" dirty="0"/>
          </a:p>
        </p:txBody>
      </p:sp>
    </p:spTree>
    <p:extLst>
      <p:ext uri="{BB962C8B-B14F-4D97-AF65-F5344CB8AC3E}">
        <p14:creationId xmlns:p14="http://schemas.microsoft.com/office/powerpoint/2010/main" val="529446345"/>
      </p:ext>
    </p:extLst>
  </p:cSld>
  <p:clrMapOvr>
    <a:masterClrMapping/>
  </p:clrMapOvr>
  <p:transition>
    <p:checke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 name="グラフ 14">
            <a:extLst>
              <a:ext uri="{FF2B5EF4-FFF2-40B4-BE49-F238E27FC236}">
                <a16:creationId xmlns:a16="http://schemas.microsoft.com/office/drawing/2014/main" id="{F734E011-379D-4469-8FDC-B39D9834B7DF}"/>
              </a:ext>
            </a:extLst>
          </p:cNvPr>
          <p:cNvGraphicFramePr/>
          <p:nvPr>
            <p:extLst>
              <p:ext uri="{D42A27DB-BD31-4B8C-83A1-F6EECF244321}">
                <p14:modId xmlns:p14="http://schemas.microsoft.com/office/powerpoint/2010/main" val="2555958632"/>
              </p:ext>
            </p:extLst>
          </p:nvPr>
        </p:nvGraphicFramePr>
        <p:xfrm>
          <a:off x="269662" y="1315455"/>
          <a:ext cx="8514149" cy="416530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5"/>
          <p:cNvSpPr>
            <a:spLocks noChangeArrowheads="1"/>
          </p:cNvSpPr>
          <p:nvPr/>
        </p:nvSpPr>
        <p:spPr bwMode="auto">
          <a:xfrm>
            <a:off x="508489" y="195264"/>
            <a:ext cx="75198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sz="2000" b="1"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20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正方形/長方形 16"/>
          <p:cNvSpPr/>
          <p:nvPr/>
        </p:nvSpPr>
        <p:spPr>
          <a:xfrm>
            <a:off x="1" y="825505"/>
            <a:ext cx="990600" cy="461665"/>
          </a:xfrm>
          <a:prstGeom prst="rect">
            <a:avLst/>
          </a:prstGeom>
        </p:spPr>
        <p:txBody>
          <a:bodyPr wrap="square">
            <a:spAutoFit/>
          </a:bodyPr>
          <a:lstStyle/>
          <a:p>
            <a:r>
              <a:rPr lang="ja-JP" altLang="en-US" sz="1200" dirty="0">
                <a:latin typeface="Meiryo UI" pitchFamily="50" charset="-128"/>
                <a:ea typeface="Meiryo UI" pitchFamily="50" charset="-128"/>
                <a:cs typeface="Meiryo UI" pitchFamily="50" charset="-128"/>
              </a:rPr>
              <a:t>単位</a:t>
            </a:r>
            <a:r>
              <a:rPr lang="en-US" altLang="ja-JP" sz="1200" dirty="0">
                <a:latin typeface="Meiryo UI" pitchFamily="50" charset="-128"/>
                <a:ea typeface="Meiryo UI" pitchFamily="50" charset="-128"/>
                <a:cs typeface="Meiryo UI" pitchFamily="50" charset="-128"/>
              </a:rPr>
              <a:t>:</a:t>
            </a:r>
          </a:p>
          <a:p>
            <a:r>
              <a:rPr lang="ja-JP" altLang="en-US" sz="1200" dirty="0">
                <a:latin typeface="Meiryo UI" pitchFamily="50" charset="-128"/>
                <a:ea typeface="Meiryo UI" pitchFamily="50" charset="-128"/>
                <a:cs typeface="Meiryo UI" pitchFamily="50" charset="-128"/>
              </a:rPr>
              <a:t>百</a:t>
            </a:r>
            <a:r>
              <a:rPr lang="ja-JP" altLang="en-US" sz="1200" dirty="0">
                <a:latin typeface="Meiryo UI" panose="020B0604030504040204" pitchFamily="50" charset="-128"/>
                <a:ea typeface="Meiryo UI" panose="020B0604030504040204" pitchFamily="50" charset="-128"/>
              </a:rPr>
              <a:t>万</a:t>
            </a:r>
            <a:r>
              <a:rPr lang="en-US" altLang="ja-JP" sz="1200" dirty="0">
                <a:latin typeface="Meiryo UI" panose="020B0604030504040204" pitchFamily="50" charset="-128"/>
                <a:ea typeface="Meiryo UI" panose="020B0604030504040204" pitchFamily="50" charset="-128"/>
              </a:rPr>
              <a:t>US</a:t>
            </a:r>
            <a:r>
              <a:rPr lang="ja-JP" altLang="en-US" sz="1200" dirty="0">
                <a:latin typeface="Meiryo UI" panose="020B0604030504040204" pitchFamily="50" charset="-128"/>
                <a:ea typeface="Meiryo UI" panose="020B0604030504040204" pitchFamily="50" charset="-128"/>
              </a:rPr>
              <a:t>ドル</a:t>
            </a:r>
            <a:endParaRPr lang="ja-JP" altLang="en-US" sz="1200" dirty="0">
              <a:latin typeface="Meiryo UI" pitchFamily="50" charset="-128"/>
              <a:ea typeface="Meiryo UI" pitchFamily="50" charset="-128"/>
              <a:cs typeface="Meiryo UI" pitchFamily="50" charset="-128"/>
            </a:endParaRPr>
          </a:p>
        </p:txBody>
      </p:sp>
      <p:sp>
        <p:nvSpPr>
          <p:cNvPr id="18" name="正方形/長方形 17"/>
          <p:cNvSpPr/>
          <p:nvPr/>
        </p:nvSpPr>
        <p:spPr>
          <a:xfrm>
            <a:off x="35496" y="4520153"/>
            <a:ext cx="1515361" cy="276999"/>
          </a:xfrm>
          <a:prstGeom prst="rect">
            <a:avLst/>
          </a:prstGeom>
        </p:spPr>
        <p:txBody>
          <a:bodyPr wrap="square">
            <a:spAutoFit/>
          </a:bodyPr>
          <a:lstStyle/>
          <a:p>
            <a:r>
              <a:rPr lang="ja-JP" altLang="en-US" sz="1200" dirty="0">
                <a:latin typeface="Meiryo UI" pitchFamily="50" charset="-128"/>
                <a:ea typeface="Meiryo UI" pitchFamily="50" charset="-128"/>
                <a:cs typeface="Meiryo UI" pitchFamily="50" charset="-128"/>
              </a:rPr>
              <a:t>会社名</a:t>
            </a:r>
          </a:p>
        </p:txBody>
      </p:sp>
      <p:sp>
        <p:nvSpPr>
          <p:cNvPr id="19" name="Text Box 35"/>
          <p:cNvSpPr txBox="1">
            <a:spLocks noChangeArrowheads="1"/>
          </p:cNvSpPr>
          <p:nvPr/>
        </p:nvSpPr>
        <p:spPr bwMode="auto">
          <a:xfrm>
            <a:off x="3937" y="0"/>
            <a:ext cx="9144001" cy="276225"/>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r" eaLnBrk="1" hangingPunct="1">
              <a:spcBef>
                <a:spcPct val="50000"/>
              </a:spcBef>
            </a:pPr>
            <a:r>
              <a:rPr lang="en-US" altLang="ja-JP" sz="1200" dirty="0">
                <a:solidFill>
                  <a:schemeClr val="bg1"/>
                </a:solidFill>
                <a:latin typeface="Tahoma" pitchFamily="34" charset="0"/>
                <a:ea typeface="PMingLiU" pitchFamily="18" charset="-120"/>
                <a:cs typeface="Arial" charset="0"/>
              </a:rPr>
              <a:t>ASEAN JAPAN CONSULTING </a:t>
            </a:r>
          </a:p>
        </p:txBody>
      </p:sp>
      <p:sp>
        <p:nvSpPr>
          <p:cNvPr id="20" name="Text Box 21"/>
          <p:cNvSpPr txBox="1">
            <a:spLocks noChangeArrowheads="1"/>
          </p:cNvSpPr>
          <p:nvPr/>
        </p:nvSpPr>
        <p:spPr bwMode="auto">
          <a:xfrm>
            <a:off x="4495800" y="6581775"/>
            <a:ext cx="4648200" cy="276225"/>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r" eaLnBrk="1" hangingPunct="1">
              <a:spcBef>
                <a:spcPct val="50000"/>
              </a:spcBef>
            </a:pPr>
            <a:r>
              <a:rPr lang="en-US" altLang="ja-JP" sz="1200" dirty="0">
                <a:solidFill>
                  <a:schemeClr val="bg1"/>
                </a:solidFill>
                <a:latin typeface="Tahoma" pitchFamily="34" charset="0"/>
                <a:ea typeface="PMingLiU" pitchFamily="18" charset="-120"/>
              </a:rPr>
              <a:t>©www.asean-j.net</a:t>
            </a:r>
          </a:p>
        </p:txBody>
      </p:sp>
      <p:pic>
        <p:nvPicPr>
          <p:cNvPr id="35" name="Picture 2">
            <a:extLst>
              <a:ext uri="{FF2B5EF4-FFF2-40B4-BE49-F238E27FC236}">
                <a16:creationId xmlns:a16="http://schemas.microsoft.com/office/drawing/2014/main" id="{886838A9-1343-4011-A765-88CCB5E2A8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188" y="1612555"/>
            <a:ext cx="1089338" cy="186744"/>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a:extLst>
              <a:ext uri="{FF2B5EF4-FFF2-40B4-BE49-F238E27FC236}">
                <a16:creationId xmlns:a16="http://schemas.microsoft.com/office/drawing/2014/main" id="{6CBDAA22-7E5F-4F71-8771-356A4827918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3497" y="3129147"/>
            <a:ext cx="383914" cy="33874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Terjual SUPPLIER SAMBAL,TOMAT,KECAP AKUFOOD , TERMURA &amp;amp; TERPERCAYA  Se-INDONESIA!! | KASKUS">
            <a:extLst>
              <a:ext uri="{FF2B5EF4-FFF2-40B4-BE49-F238E27FC236}">
                <a16:creationId xmlns:a16="http://schemas.microsoft.com/office/drawing/2014/main" id="{175902A6-F51A-421A-A680-5BE7FEA9CB8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201" t="2751" r="12201" b="16351"/>
          <a:stretch/>
        </p:blipFill>
        <p:spPr bwMode="auto">
          <a:xfrm>
            <a:off x="3851158" y="3271669"/>
            <a:ext cx="347429" cy="27038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Marizafoods">
            <a:extLst>
              <a:ext uri="{FF2B5EF4-FFF2-40B4-BE49-F238E27FC236}">
                <a16:creationId xmlns:a16="http://schemas.microsoft.com/office/drawing/2014/main" id="{C35C74FA-48C1-4DA2-9691-8026C57809C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14162" y="2667092"/>
            <a:ext cx="676132" cy="16860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logo">
            <a:extLst>
              <a:ext uri="{FF2B5EF4-FFF2-40B4-BE49-F238E27FC236}">
                <a16:creationId xmlns:a16="http://schemas.microsoft.com/office/drawing/2014/main" id="{B1551346-9148-437A-A513-41E68A2C69A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88172" y="3370810"/>
            <a:ext cx="669690" cy="17124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Niki Harum 30 Detik - YouTube">
            <a:extLst>
              <a:ext uri="{FF2B5EF4-FFF2-40B4-BE49-F238E27FC236}">
                <a16:creationId xmlns:a16="http://schemas.microsoft.com/office/drawing/2014/main" id="{31CB1ADD-BFDF-47D0-81CB-3305B55173EB}"/>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8188" t="19201" r="37400" b="31482"/>
          <a:stretch/>
        </p:blipFill>
        <p:spPr bwMode="auto">
          <a:xfrm>
            <a:off x="6581588" y="3251251"/>
            <a:ext cx="255909" cy="290804"/>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251F9F7E-A61A-47B8-A067-DEAC9B88968F}"/>
              </a:ext>
            </a:extLst>
          </p:cNvPr>
          <p:cNvGrpSpPr/>
          <p:nvPr/>
        </p:nvGrpSpPr>
        <p:grpSpPr>
          <a:xfrm>
            <a:off x="6984653" y="2835698"/>
            <a:ext cx="414931" cy="256170"/>
            <a:chOff x="-756592" y="1309688"/>
            <a:chExt cx="7447905" cy="4238625"/>
          </a:xfrm>
        </p:grpSpPr>
        <p:pic>
          <p:nvPicPr>
            <p:cNvPr id="48" name="Picture 2" descr="Toko Online PT FININDO FOODS INDONESIA | Shopee Indonesia">
              <a:extLst>
                <a:ext uri="{FF2B5EF4-FFF2-40B4-BE49-F238E27FC236}">
                  <a16:creationId xmlns:a16="http://schemas.microsoft.com/office/drawing/2014/main" id="{7FD76EBE-A393-417F-B4E6-A979E289758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6592" y="1309688"/>
              <a:ext cx="7447905" cy="4238625"/>
            </a:xfrm>
            <a:prstGeom prst="rect">
              <a:avLst/>
            </a:prstGeom>
            <a:solidFill>
              <a:schemeClr val="bg1"/>
            </a:solidFill>
          </p:spPr>
        </p:pic>
        <p:sp>
          <p:nvSpPr>
            <p:cNvPr id="49" name="Rectangle 48">
              <a:extLst>
                <a:ext uri="{FF2B5EF4-FFF2-40B4-BE49-F238E27FC236}">
                  <a16:creationId xmlns:a16="http://schemas.microsoft.com/office/drawing/2014/main" id="{A1B5C259-A97A-4B3B-A2EB-38E27505E3F7}"/>
                </a:ext>
              </a:extLst>
            </p:cNvPr>
            <p:cNvSpPr/>
            <p:nvPr/>
          </p:nvSpPr>
          <p:spPr>
            <a:xfrm>
              <a:off x="1763688" y="4941168"/>
              <a:ext cx="2737823"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50" name="Picture 2">
            <a:extLst>
              <a:ext uri="{FF2B5EF4-FFF2-40B4-BE49-F238E27FC236}">
                <a16:creationId xmlns:a16="http://schemas.microsoft.com/office/drawing/2014/main" id="{76E3CA24-5EF4-465B-B188-CA35EF8A7D1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38539" y="3309479"/>
            <a:ext cx="371305" cy="232576"/>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0E4803A7-7719-49E1-A2F4-42D11565F73E}"/>
              </a:ext>
            </a:extLst>
          </p:cNvPr>
          <p:cNvPicPr>
            <a:picLocks noChangeAspect="1"/>
          </p:cNvPicPr>
          <p:nvPr/>
        </p:nvPicPr>
        <p:blipFill rotWithShape="1">
          <a:blip r:embed="rId12"/>
          <a:srcRect l="37400" t="16403" r="38975" b="39285"/>
          <a:stretch/>
        </p:blipFill>
        <p:spPr>
          <a:xfrm>
            <a:off x="7273033" y="3227885"/>
            <a:ext cx="297765" cy="314170"/>
          </a:xfrm>
          <a:prstGeom prst="rect">
            <a:avLst/>
          </a:prstGeom>
        </p:spPr>
      </p:pic>
      <p:sp>
        <p:nvSpPr>
          <p:cNvPr id="52" name="TextBox 51">
            <a:extLst>
              <a:ext uri="{FF2B5EF4-FFF2-40B4-BE49-F238E27FC236}">
                <a16:creationId xmlns:a16="http://schemas.microsoft.com/office/drawing/2014/main" id="{0C8FB3CF-6B34-4D29-9433-52752CFEAF3C}"/>
              </a:ext>
            </a:extLst>
          </p:cNvPr>
          <p:cNvSpPr txBox="1"/>
          <p:nvPr/>
        </p:nvSpPr>
        <p:spPr>
          <a:xfrm>
            <a:off x="793176" y="1263473"/>
            <a:ext cx="1322942" cy="246221"/>
          </a:xfrm>
          <a:prstGeom prst="rect">
            <a:avLst/>
          </a:prstGeom>
          <a:noFill/>
        </p:spPr>
        <p:txBody>
          <a:bodyPr wrap="square">
            <a:spAutoFit/>
          </a:bodyPr>
          <a:lstStyle/>
          <a:p>
            <a:pPr>
              <a:buNone/>
            </a:pPr>
            <a:r>
              <a:rPr lang="en-US" altLang="ja-JP" sz="1000" dirty="0">
                <a:latin typeface="Meiryo UI" panose="020B0604030504040204" pitchFamily="50" charset="-128"/>
                <a:ea typeface="Meiryo UI" panose="020B0604030504040204" pitchFamily="50" charset="-128"/>
              </a:rPr>
              <a:t>57</a:t>
            </a:r>
            <a:r>
              <a:rPr lang="ja-JP" altLang="en-US" sz="1000" dirty="0">
                <a:latin typeface="Meiryo UI" panose="020B0604030504040204" pitchFamily="50" charset="-128"/>
                <a:ea typeface="Meiryo UI" panose="020B0604030504040204" pitchFamily="50" charset="-128"/>
              </a:rPr>
              <a:t>億</a:t>
            </a:r>
            <a:r>
              <a:rPr lang="en-US" altLang="ja-JP" sz="1000" dirty="0">
                <a:latin typeface="Meiryo UI" panose="020B0604030504040204" pitchFamily="50" charset="-128"/>
                <a:ea typeface="Meiryo UI" panose="020B0604030504040204" pitchFamily="50" charset="-128"/>
              </a:rPr>
              <a:t>0755</a:t>
            </a:r>
            <a:r>
              <a:rPr lang="ja-JP" altLang="en-US" sz="1000" dirty="0">
                <a:latin typeface="Meiryo UI" panose="020B0604030504040204" pitchFamily="50" charset="-128"/>
                <a:ea typeface="Meiryo UI" panose="020B0604030504040204" pitchFamily="50" charset="-128"/>
              </a:rPr>
              <a:t>万</a:t>
            </a:r>
            <a:r>
              <a:rPr lang="en-US" altLang="ja-JP" sz="1000" dirty="0">
                <a:latin typeface="Meiryo UI" panose="020B0604030504040204" pitchFamily="50" charset="-128"/>
                <a:ea typeface="Meiryo UI" panose="020B0604030504040204" pitchFamily="50" charset="-128"/>
              </a:rPr>
              <a:t>US</a:t>
            </a:r>
            <a:r>
              <a:rPr lang="ja-JP" altLang="en-US" sz="1000" dirty="0">
                <a:latin typeface="Meiryo UI" panose="020B0604030504040204" pitchFamily="50" charset="-128"/>
                <a:ea typeface="Meiryo UI" panose="020B0604030504040204" pitchFamily="50" charset="-128"/>
              </a:rPr>
              <a:t>ドル</a:t>
            </a:r>
          </a:p>
        </p:txBody>
      </p:sp>
      <p:sp>
        <p:nvSpPr>
          <p:cNvPr id="53" name="TextBox 52">
            <a:extLst>
              <a:ext uri="{FF2B5EF4-FFF2-40B4-BE49-F238E27FC236}">
                <a16:creationId xmlns:a16="http://schemas.microsoft.com/office/drawing/2014/main" id="{975830E9-D8F5-4F58-9374-752DDC62BE6B}"/>
              </a:ext>
            </a:extLst>
          </p:cNvPr>
          <p:cNvSpPr txBox="1"/>
          <p:nvPr/>
        </p:nvSpPr>
        <p:spPr>
          <a:xfrm>
            <a:off x="1154386" y="1790318"/>
            <a:ext cx="1322942" cy="246221"/>
          </a:xfrm>
          <a:prstGeom prst="rect">
            <a:avLst/>
          </a:prstGeom>
          <a:noFill/>
        </p:spPr>
        <p:txBody>
          <a:bodyPr wrap="square">
            <a:spAutoFit/>
          </a:bodyPr>
          <a:lstStyle/>
          <a:p>
            <a:pPr>
              <a:buNone/>
            </a:pPr>
            <a:r>
              <a:rPr lang="en-US" altLang="ja-JP" sz="1000" dirty="0">
                <a:latin typeface="Meiryo UI" panose="020B0604030504040204" pitchFamily="50" charset="-128"/>
                <a:ea typeface="Meiryo UI" panose="020B0604030504040204" pitchFamily="50" charset="-128"/>
              </a:rPr>
              <a:t>32</a:t>
            </a:r>
            <a:r>
              <a:rPr lang="ja-JP" altLang="en-US" sz="1000" dirty="0">
                <a:latin typeface="Meiryo UI" panose="020B0604030504040204" pitchFamily="50" charset="-128"/>
                <a:ea typeface="Meiryo UI" panose="020B0604030504040204" pitchFamily="50" charset="-128"/>
              </a:rPr>
              <a:t>億</a:t>
            </a:r>
            <a:r>
              <a:rPr lang="en-US" altLang="ja-JP" sz="1000" dirty="0">
                <a:latin typeface="Meiryo UI" panose="020B0604030504040204" pitchFamily="50" charset="-128"/>
                <a:ea typeface="Meiryo UI" panose="020B0604030504040204" pitchFamily="50" charset="-128"/>
              </a:rPr>
              <a:t>6487</a:t>
            </a:r>
            <a:r>
              <a:rPr lang="ja-JP" altLang="en-US" sz="1000" dirty="0">
                <a:latin typeface="Meiryo UI" panose="020B0604030504040204" pitchFamily="50" charset="-128"/>
                <a:ea typeface="Meiryo UI" panose="020B0604030504040204" pitchFamily="50" charset="-128"/>
              </a:rPr>
              <a:t>万</a:t>
            </a:r>
            <a:r>
              <a:rPr lang="en-US" altLang="ja-JP" sz="1000" dirty="0">
                <a:latin typeface="Meiryo UI" panose="020B0604030504040204" pitchFamily="50" charset="-128"/>
                <a:ea typeface="Meiryo UI" panose="020B0604030504040204" pitchFamily="50" charset="-128"/>
              </a:rPr>
              <a:t>US</a:t>
            </a:r>
            <a:r>
              <a:rPr lang="ja-JP" altLang="en-US" sz="1000" dirty="0">
                <a:latin typeface="Meiryo UI" panose="020B0604030504040204" pitchFamily="50" charset="-128"/>
                <a:ea typeface="Meiryo UI" panose="020B0604030504040204" pitchFamily="50" charset="-128"/>
              </a:rPr>
              <a:t>ドル</a:t>
            </a:r>
          </a:p>
        </p:txBody>
      </p:sp>
      <p:cxnSp>
        <p:nvCxnSpPr>
          <p:cNvPr id="31" name="直線コネクタ 28">
            <a:extLst>
              <a:ext uri="{FF2B5EF4-FFF2-40B4-BE49-F238E27FC236}">
                <a16:creationId xmlns:a16="http://schemas.microsoft.com/office/drawing/2014/main" id="{5B5229F5-AF78-498D-B7D0-27C1558930A8}"/>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32" name="直線コネクタ 29">
            <a:extLst>
              <a:ext uri="{FF2B5EF4-FFF2-40B4-BE49-F238E27FC236}">
                <a16:creationId xmlns:a16="http://schemas.microsoft.com/office/drawing/2014/main" id="{65358265-798D-4F35-B573-5D06F7FCBF9B}"/>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pic>
        <p:nvPicPr>
          <p:cNvPr id="29" name="Picture 28">
            <a:extLst>
              <a:ext uri="{FF2B5EF4-FFF2-40B4-BE49-F238E27FC236}">
                <a16:creationId xmlns:a16="http://schemas.microsoft.com/office/drawing/2014/main" id="{2C2F94D2-EEB8-4B74-A80E-B97E744E5A2E}"/>
              </a:ext>
            </a:extLst>
          </p:cNvPr>
          <p:cNvPicPr>
            <a:picLocks noChangeAspect="1"/>
          </p:cNvPicPr>
          <p:nvPr/>
        </p:nvPicPr>
        <p:blipFill rotWithShape="1">
          <a:blip r:embed="rId13"/>
          <a:srcRect l="12420" t="16401" r="82287" b="70999"/>
          <a:stretch/>
        </p:blipFill>
        <p:spPr>
          <a:xfrm>
            <a:off x="1574302" y="2059781"/>
            <a:ext cx="278121" cy="372403"/>
          </a:xfrm>
          <a:prstGeom prst="rect">
            <a:avLst/>
          </a:prstGeom>
        </p:spPr>
      </p:pic>
      <p:pic>
        <p:nvPicPr>
          <p:cNvPr id="30" name="Picture 29">
            <a:extLst>
              <a:ext uri="{FF2B5EF4-FFF2-40B4-BE49-F238E27FC236}">
                <a16:creationId xmlns:a16="http://schemas.microsoft.com/office/drawing/2014/main" id="{EE83780C-4B14-4228-945C-0B1E6C09C2AC}"/>
              </a:ext>
            </a:extLst>
          </p:cNvPr>
          <p:cNvPicPr>
            <a:picLocks noChangeAspect="1"/>
          </p:cNvPicPr>
          <p:nvPr/>
        </p:nvPicPr>
        <p:blipFill>
          <a:blip r:embed="rId14"/>
          <a:stretch>
            <a:fillRect/>
          </a:stretch>
        </p:blipFill>
        <p:spPr>
          <a:xfrm>
            <a:off x="2796693" y="2890468"/>
            <a:ext cx="406917" cy="293449"/>
          </a:xfrm>
          <a:prstGeom prst="rect">
            <a:avLst/>
          </a:prstGeom>
        </p:spPr>
      </p:pic>
      <p:pic>
        <p:nvPicPr>
          <p:cNvPr id="34" name="Picture 2" descr="Home">
            <a:extLst>
              <a:ext uri="{FF2B5EF4-FFF2-40B4-BE49-F238E27FC236}">
                <a16:creationId xmlns:a16="http://schemas.microsoft.com/office/drawing/2014/main" id="{4FD1E4EA-C669-46FC-B632-E43C496759BE}"/>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r="73209"/>
          <a:stretch/>
        </p:blipFill>
        <p:spPr bwMode="auto">
          <a:xfrm>
            <a:off x="1852423" y="2717510"/>
            <a:ext cx="304354" cy="29465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PT. Sriwijaya Alam Segar – SAFE SHIELDS">
            <a:extLst>
              <a:ext uri="{FF2B5EF4-FFF2-40B4-BE49-F238E27FC236}">
                <a16:creationId xmlns:a16="http://schemas.microsoft.com/office/drawing/2014/main" id="{D9A92200-857C-4B33-96FC-94238F2870F1}"/>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1259" t="16361" r="9924" b="12155"/>
          <a:stretch/>
        </p:blipFill>
        <p:spPr bwMode="auto">
          <a:xfrm>
            <a:off x="4902833" y="2835698"/>
            <a:ext cx="520184" cy="35032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a:extLst>
              <a:ext uri="{FF2B5EF4-FFF2-40B4-BE49-F238E27FC236}">
                <a16:creationId xmlns:a16="http://schemas.microsoft.com/office/drawing/2014/main" id="{4B7E752D-EB3E-4C69-8E07-0D6816BFE792}"/>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148128" y="2835698"/>
            <a:ext cx="557531" cy="24027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09DA0D45-FD6E-4E70-8180-CF6098663D32}"/>
              </a:ext>
            </a:extLst>
          </p:cNvPr>
          <p:cNvPicPr>
            <a:picLocks noChangeAspect="1"/>
          </p:cNvPicPr>
          <p:nvPr/>
        </p:nvPicPr>
        <p:blipFill rotWithShape="1">
          <a:blip r:embed="rId18"/>
          <a:srcRect l="1963" t="10800" r="82287" b="79400"/>
          <a:stretch/>
        </p:blipFill>
        <p:spPr>
          <a:xfrm>
            <a:off x="6155577" y="2835698"/>
            <a:ext cx="681920" cy="238672"/>
          </a:xfrm>
          <a:prstGeom prst="rect">
            <a:avLst/>
          </a:prstGeom>
        </p:spPr>
      </p:pic>
      <p:sp>
        <p:nvSpPr>
          <p:cNvPr id="54" name="Rectangle 5">
            <a:extLst>
              <a:ext uri="{FF2B5EF4-FFF2-40B4-BE49-F238E27FC236}">
                <a16:creationId xmlns:a16="http://schemas.microsoft.com/office/drawing/2014/main" id="{378BE66B-AEB5-4F25-8BAD-368D5DAF658A}"/>
              </a:ext>
            </a:extLst>
          </p:cNvPr>
          <p:cNvSpPr>
            <a:spLocks noChangeArrowheads="1"/>
          </p:cNvSpPr>
          <p:nvPr/>
        </p:nvSpPr>
        <p:spPr bwMode="auto">
          <a:xfrm>
            <a:off x="360100" y="273654"/>
            <a:ext cx="543603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インドネシアの調味料メーカー</a:t>
            </a:r>
          </a:p>
        </p:txBody>
      </p:sp>
      <p:pic>
        <p:nvPicPr>
          <p:cNvPr id="55" name="Picture 10" descr="logo for Sukanda Djaya">
            <a:extLst>
              <a:ext uri="{FF2B5EF4-FFF2-40B4-BE49-F238E27FC236}">
                <a16:creationId xmlns:a16="http://schemas.microsoft.com/office/drawing/2014/main" id="{61430905-666F-46EC-ABF5-5248BF901FF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566444" y="3204395"/>
            <a:ext cx="337660" cy="337660"/>
          </a:xfrm>
          <a:prstGeom prst="rect">
            <a:avLst/>
          </a:prstGeom>
          <a:noFill/>
          <a:extLst>
            <a:ext uri="{909E8E84-426E-40DD-AFC4-6F175D3DCCD1}">
              <a14:hiddenFill xmlns:a14="http://schemas.microsoft.com/office/drawing/2010/main">
                <a:solidFill>
                  <a:srgbClr val="FFFFFF"/>
                </a:solidFill>
              </a14:hiddenFill>
            </a:ext>
          </a:extLst>
        </p:spPr>
      </p:pic>
      <p:sp>
        <p:nvSpPr>
          <p:cNvPr id="56" name="正方形/長方形 55">
            <a:extLst>
              <a:ext uri="{FF2B5EF4-FFF2-40B4-BE49-F238E27FC236}">
                <a16:creationId xmlns:a16="http://schemas.microsoft.com/office/drawing/2014/main" id="{B0AD3713-294F-44A0-8ABB-3431FBD4A750}"/>
              </a:ext>
            </a:extLst>
          </p:cNvPr>
          <p:cNvSpPr/>
          <p:nvPr/>
        </p:nvSpPr>
        <p:spPr>
          <a:xfrm>
            <a:off x="3083072" y="841374"/>
            <a:ext cx="5881416" cy="923330"/>
          </a:xfrm>
          <a:prstGeom prst="rect">
            <a:avLst/>
          </a:prstGeom>
          <a:solidFill>
            <a:schemeClr val="bg1"/>
          </a:solidFill>
        </p:spPr>
        <p:txBody>
          <a:bodyPr wrap="square">
            <a:spAutoFit/>
          </a:bodyPr>
          <a:lstStyle/>
          <a:p>
            <a:r>
              <a:rPr lang="ja-JP" altLang="en-US" b="1" dirty="0">
                <a:latin typeface="Meiryo UI" pitchFamily="50" charset="-128"/>
                <a:ea typeface="Meiryo UI" pitchFamily="50" charset="-128"/>
                <a:cs typeface="Meiryo UI" pitchFamily="50" charset="-128"/>
              </a:rPr>
              <a:t>各社の業績をグラフ化</a:t>
            </a:r>
            <a:r>
              <a:rPr lang="ja-JP" altLang="en-US" sz="1200" dirty="0">
                <a:latin typeface="Meiryo UI" pitchFamily="50" charset="-128"/>
                <a:ea typeface="Meiryo UI" pitchFamily="50" charset="-128"/>
                <a:cs typeface="Meiryo UI" pitchFamily="50" charset="-128"/>
              </a:rPr>
              <a:t>し、ここ数年のトレンドを表示した。</a:t>
            </a:r>
            <a:br>
              <a:rPr lang="en-US" altLang="ja-JP" sz="1200" dirty="0">
                <a:latin typeface="Meiryo UI" pitchFamily="50" charset="-128"/>
                <a:ea typeface="Meiryo UI" pitchFamily="50" charset="-128"/>
                <a:cs typeface="Meiryo UI" pitchFamily="50" charset="-128"/>
              </a:rPr>
            </a:br>
            <a:r>
              <a:rPr lang="ja-JP" altLang="en-US" sz="1200" dirty="0">
                <a:latin typeface="Meiryo UI" pitchFamily="50" charset="-128"/>
                <a:ea typeface="Meiryo UI" pitchFamily="50" charset="-128"/>
                <a:cs typeface="Meiryo UI" pitchFamily="50" charset="-128"/>
              </a:rPr>
              <a:t>インドフード</a:t>
            </a:r>
            <a:r>
              <a:rPr lang="en-US" altLang="ja-JP" sz="1200" dirty="0">
                <a:latin typeface="Meiryo UI" pitchFamily="50" charset="-128"/>
                <a:ea typeface="Meiryo UI" pitchFamily="50" charset="-128"/>
                <a:cs typeface="Meiryo UI" pitchFamily="50" charset="-128"/>
              </a:rPr>
              <a:t>CBP</a:t>
            </a:r>
            <a:r>
              <a:rPr lang="ja-JP" altLang="en-US" sz="1200" dirty="0">
                <a:latin typeface="Meiryo UI" pitchFamily="50" charset="-128"/>
                <a:ea typeface="Meiryo UI" pitchFamily="50" charset="-128"/>
                <a:cs typeface="Meiryo UI" pitchFamily="50" charset="-128"/>
              </a:rPr>
              <a:t>、ヘインツ</a:t>
            </a:r>
            <a:r>
              <a:rPr lang="en-US" altLang="ja-JP" sz="1200" dirty="0">
                <a:latin typeface="Meiryo UI" pitchFamily="50" charset="-128"/>
                <a:ea typeface="Meiryo UI" pitchFamily="50" charset="-128"/>
                <a:cs typeface="Meiryo UI" pitchFamily="50" charset="-128"/>
              </a:rPr>
              <a:t>ABC</a:t>
            </a:r>
            <a:r>
              <a:rPr lang="ja-JP" altLang="en-US" sz="1200" dirty="0">
                <a:latin typeface="Meiryo UI" pitchFamily="50" charset="-128"/>
                <a:ea typeface="Meiryo UI" pitchFamily="50" charset="-128"/>
                <a:cs typeface="Meiryo UI" pitchFamily="50" charset="-128"/>
              </a:rPr>
              <a:t>、アータカルヤ、インドフード、ラッセールフード、マリザラサなどが</a:t>
            </a:r>
            <a:br>
              <a:rPr lang="en-US" altLang="ja-JP" sz="1200" dirty="0">
                <a:latin typeface="Meiryo UI" pitchFamily="50" charset="-128"/>
                <a:ea typeface="Meiryo UI" pitchFamily="50" charset="-128"/>
                <a:cs typeface="Meiryo UI" pitchFamily="50" charset="-128"/>
              </a:rPr>
            </a:br>
            <a:r>
              <a:rPr lang="ja-JP" altLang="en-US" sz="1200" dirty="0">
                <a:latin typeface="Meiryo UI" pitchFamily="50" charset="-128"/>
                <a:ea typeface="Meiryo UI" pitchFamily="50" charset="-128"/>
                <a:cs typeface="Meiryo UI" pitchFamily="50" charset="-128"/>
              </a:rPr>
              <a:t>続いている。その他、ユニリーバ・インドネシア、味の素インドネシア、ネスレインドネシアなどが</a:t>
            </a:r>
            <a:endParaRPr lang="en-US" altLang="ja-JP" sz="1200" dirty="0">
              <a:latin typeface="Meiryo UI" pitchFamily="50" charset="-128"/>
              <a:ea typeface="Meiryo UI" pitchFamily="50" charset="-128"/>
              <a:cs typeface="Meiryo UI" pitchFamily="50" charset="-128"/>
            </a:endParaRPr>
          </a:p>
          <a:p>
            <a:r>
              <a:rPr lang="ja-JP" altLang="en-US" sz="1200" dirty="0">
                <a:latin typeface="Meiryo UI" pitchFamily="50" charset="-128"/>
                <a:ea typeface="Meiryo UI" pitchFamily="50" charset="-128"/>
                <a:cs typeface="Meiryo UI" pitchFamily="50" charset="-128"/>
              </a:rPr>
              <a:t>続いている。韓国資本のミウォンも入っている。</a:t>
            </a:r>
          </a:p>
        </p:txBody>
      </p:sp>
      <p:sp>
        <p:nvSpPr>
          <p:cNvPr id="57" name="正方形/長方形 56">
            <a:extLst>
              <a:ext uri="{FF2B5EF4-FFF2-40B4-BE49-F238E27FC236}">
                <a16:creationId xmlns:a16="http://schemas.microsoft.com/office/drawing/2014/main" id="{03657D29-7FB7-481B-8BC8-43669BFCBBF2}"/>
              </a:ext>
            </a:extLst>
          </p:cNvPr>
          <p:cNvSpPr/>
          <p:nvPr/>
        </p:nvSpPr>
        <p:spPr>
          <a:xfrm>
            <a:off x="262876" y="5384249"/>
            <a:ext cx="8629604" cy="938719"/>
          </a:xfrm>
          <a:prstGeom prst="rect">
            <a:avLst/>
          </a:prstGeom>
        </p:spPr>
        <p:txBody>
          <a:bodyPr wrap="square">
            <a:spAutoFit/>
          </a:bodyPr>
          <a:lstStyle/>
          <a:p>
            <a:r>
              <a:rPr lang="en-US" altLang="ja-JP" sz="1100" dirty="0">
                <a:latin typeface="Meiryo UI" pitchFamily="50" charset="-128"/>
                <a:ea typeface="Meiryo UI" pitchFamily="50" charset="-128"/>
                <a:cs typeface="Meiryo UI" pitchFamily="50" charset="-128"/>
              </a:rPr>
              <a:t>※</a:t>
            </a:r>
            <a:r>
              <a:rPr lang="ja-JP" altLang="en-US" sz="1100" dirty="0">
                <a:latin typeface="Meiryo UI" pitchFamily="50" charset="-128"/>
                <a:ea typeface="Meiryo UI" pitchFamily="50" charset="-128"/>
                <a:cs typeface="Meiryo UI" pitchFamily="50" charset="-128"/>
              </a:rPr>
              <a:t>同グラフは、インドネシア各社ウェブサイトまたは各社業績データからの引用である。総売上であるため調味料部門のみの売上ではない。</a:t>
            </a:r>
            <a:br>
              <a:rPr lang="en-US" altLang="ja-JP" sz="1100" dirty="0">
                <a:latin typeface="Meiryo UI" pitchFamily="50" charset="-128"/>
                <a:ea typeface="Meiryo UI" pitchFamily="50" charset="-128"/>
                <a:cs typeface="Meiryo UI" pitchFamily="50" charset="-128"/>
              </a:rPr>
            </a:br>
            <a:endParaRPr lang="en-US" altLang="ja-JP" sz="1100" dirty="0">
              <a:latin typeface="Meiryo UI" pitchFamily="50" charset="-128"/>
              <a:ea typeface="Meiryo UI" pitchFamily="50" charset="-128"/>
              <a:cs typeface="Meiryo UI" pitchFamily="50" charset="-128"/>
            </a:endParaRPr>
          </a:p>
          <a:p>
            <a:r>
              <a:rPr lang="ja-JP" altLang="en-US" sz="1100" dirty="0">
                <a:latin typeface="Meiryo UI" pitchFamily="50" charset="-128"/>
                <a:ea typeface="Meiryo UI" pitchFamily="50" charset="-128"/>
                <a:cs typeface="Meiryo UI" pitchFamily="50" charset="-128"/>
              </a:rPr>
              <a:t>インドネシア外資系企業の売上は大きく、一方で</a:t>
            </a:r>
            <a:r>
              <a:rPr lang="ja-JP" altLang="en-US" sz="1100" strike="sngStrike" dirty="0">
                <a:latin typeface="Meiryo UI" pitchFamily="50" charset="-128"/>
                <a:ea typeface="Meiryo UI" pitchFamily="50" charset="-128"/>
                <a:cs typeface="Meiryo UI" pitchFamily="50" charset="-128"/>
              </a:rPr>
              <a:t>インドネシア</a:t>
            </a:r>
            <a:r>
              <a:rPr lang="ja-JP" altLang="en-US" sz="1100" dirty="0">
                <a:latin typeface="Meiryo UI" pitchFamily="50" charset="-128"/>
                <a:ea typeface="Meiryo UI" pitchFamily="50" charset="-128"/>
                <a:cs typeface="Meiryo UI" pitchFamily="50" charset="-128"/>
              </a:rPr>
              <a:t>地場資本</a:t>
            </a:r>
            <a:r>
              <a:rPr lang="ja-JP" altLang="en-US" sz="1100" strike="sngStrike" dirty="0">
                <a:latin typeface="Meiryo UI" pitchFamily="50" charset="-128"/>
                <a:ea typeface="Meiryo UI" pitchFamily="50" charset="-128"/>
                <a:cs typeface="Meiryo UI" pitchFamily="50" charset="-128"/>
              </a:rPr>
              <a:t>の</a:t>
            </a:r>
            <a:r>
              <a:rPr lang="ja-JP" altLang="en-US" sz="1100" dirty="0">
                <a:latin typeface="Meiryo UI" pitchFamily="50" charset="-128"/>
                <a:ea typeface="Meiryo UI" pitchFamily="50" charset="-128"/>
                <a:cs typeface="Meiryo UI" pitchFamily="50" charset="-128"/>
              </a:rPr>
              <a:t>企業の売上は</a:t>
            </a:r>
            <a:r>
              <a:rPr lang="en-US" altLang="ja-JP" sz="1100" dirty="0">
                <a:latin typeface="Meiryo UI" pitchFamily="50" charset="-128"/>
                <a:ea typeface="Meiryo UI" pitchFamily="50" charset="-128"/>
                <a:cs typeface="Meiryo UI" pitchFamily="50" charset="-128"/>
              </a:rPr>
              <a:t>500</a:t>
            </a:r>
            <a:r>
              <a:rPr lang="ja-JP" altLang="en-US" sz="1100" dirty="0">
                <a:latin typeface="Meiryo UI" pitchFamily="50" charset="-128"/>
                <a:ea typeface="Meiryo UI" pitchFamily="50" charset="-128"/>
                <a:cs typeface="Meiryo UI" pitchFamily="50" charset="-128"/>
              </a:rPr>
              <a:t>万</a:t>
            </a:r>
            <a:r>
              <a:rPr lang="en-US" altLang="ja-JP" sz="1100" dirty="0">
                <a:latin typeface="Meiryo UI" pitchFamily="50" charset="-128"/>
                <a:ea typeface="Meiryo UI" pitchFamily="50" charset="-128"/>
                <a:cs typeface="Meiryo UI" pitchFamily="50" charset="-128"/>
              </a:rPr>
              <a:t>US</a:t>
            </a:r>
            <a:r>
              <a:rPr lang="ja-JP" altLang="en-US" sz="1100" dirty="0">
                <a:latin typeface="Meiryo UI" pitchFamily="50" charset="-128"/>
                <a:ea typeface="Meiryo UI" pitchFamily="50" charset="-128"/>
                <a:cs typeface="Meiryo UI" pitchFamily="50" charset="-128"/>
              </a:rPr>
              <a:t>ドル～</a:t>
            </a:r>
            <a:r>
              <a:rPr lang="en-US" altLang="ja-JP" sz="1100" dirty="0">
                <a:latin typeface="Meiryo UI" pitchFamily="50" charset="-128"/>
                <a:ea typeface="Meiryo UI" pitchFamily="50" charset="-128"/>
                <a:cs typeface="Meiryo UI" pitchFamily="50" charset="-128"/>
              </a:rPr>
              <a:t>1000</a:t>
            </a:r>
            <a:r>
              <a:rPr lang="ja-JP" altLang="en-US" sz="1100" dirty="0">
                <a:latin typeface="Meiryo UI" pitchFamily="50" charset="-128"/>
                <a:ea typeface="Meiryo UI" pitchFamily="50" charset="-128"/>
                <a:cs typeface="Meiryo UI" pitchFamily="50" charset="-128"/>
              </a:rPr>
              <a:t>万</a:t>
            </a:r>
            <a:r>
              <a:rPr lang="en-US" altLang="ja-JP" sz="1100" dirty="0">
                <a:latin typeface="Meiryo UI" pitchFamily="50" charset="-128"/>
                <a:ea typeface="Meiryo UI" pitchFamily="50" charset="-128"/>
                <a:cs typeface="Meiryo UI" pitchFamily="50" charset="-128"/>
              </a:rPr>
              <a:t>US</a:t>
            </a:r>
            <a:r>
              <a:rPr lang="ja-JP" altLang="en-US" sz="1100" dirty="0">
                <a:latin typeface="Meiryo UI" pitchFamily="50" charset="-128"/>
                <a:ea typeface="Meiryo UI" pitchFamily="50" charset="-128"/>
                <a:cs typeface="Meiryo UI" pitchFamily="50" charset="-128"/>
              </a:rPr>
              <a:t>ドル規模</a:t>
            </a:r>
            <a:r>
              <a:rPr lang="ja-JP" altLang="en-US" sz="1100" strike="sngStrike" dirty="0">
                <a:latin typeface="Meiryo UI" pitchFamily="50" charset="-128"/>
                <a:ea typeface="Meiryo UI" pitchFamily="50" charset="-128"/>
                <a:cs typeface="Meiryo UI" pitchFamily="50" charset="-128"/>
              </a:rPr>
              <a:t>の企業</a:t>
            </a:r>
            <a:r>
              <a:rPr lang="ja-JP" altLang="en-US" sz="1100" dirty="0">
                <a:latin typeface="Meiryo UI" pitchFamily="50" charset="-128"/>
                <a:ea typeface="Meiryo UI" pitchFamily="50" charset="-128"/>
                <a:cs typeface="Meiryo UI" pitchFamily="50" charset="-128"/>
              </a:rPr>
              <a:t>が多いことが分かる。</a:t>
            </a:r>
            <a:endParaRPr lang="en-US" altLang="ja-JP" sz="1100" dirty="0">
              <a:latin typeface="Meiryo UI" pitchFamily="50" charset="-128"/>
              <a:ea typeface="Meiryo UI" pitchFamily="50" charset="-128"/>
              <a:cs typeface="Meiryo UI" pitchFamily="50" charset="-128"/>
            </a:endParaRPr>
          </a:p>
          <a:p>
            <a:r>
              <a:rPr lang="ja-JP" altLang="en-US" sz="1100" dirty="0">
                <a:latin typeface="Meiryo UI" pitchFamily="50" charset="-128"/>
                <a:ea typeface="Meiryo UI" pitchFamily="50" charset="-128"/>
                <a:cs typeface="Meiryo UI" pitchFamily="50" charset="-128"/>
              </a:rPr>
              <a:t>またインドネシアでは、インドフード系のグループ会社が食品大手として影響力が大きい。続いてユニリーバ・インドネシアも売上が非常に大きい。</a:t>
            </a:r>
            <a:br>
              <a:rPr lang="en-US" altLang="ja-JP" sz="1100" dirty="0">
                <a:latin typeface="Meiryo UI" pitchFamily="50" charset="-128"/>
                <a:ea typeface="Meiryo UI" pitchFamily="50" charset="-128"/>
                <a:cs typeface="Meiryo UI" pitchFamily="50" charset="-128"/>
              </a:rPr>
            </a:br>
            <a:r>
              <a:rPr lang="ja-JP" altLang="en-US" sz="1100" dirty="0">
                <a:latin typeface="Meiryo UI" pitchFamily="50" charset="-128"/>
                <a:ea typeface="Meiryo UI" pitchFamily="50" charset="-128"/>
                <a:cs typeface="Meiryo UI" pitchFamily="50" charset="-128"/>
              </a:rPr>
              <a:t>魚醤、ケチャップ、</a:t>
            </a:r>
            <a:r>
              <a:rPr lang="en-US" altLang="ja-JP" sz="1100" dirty="0">
                <a:latin typeface="Meiryo UI" pitchFamily="50" charset="-128"/>
                <a:ea typeface="Meiryo UI" pitchFamily="50" charset="-128"/>
                <a:cs typeface="Meiryo UI" pitchFamily="50" charset="-128"/>
              </a:rPr>
              <a:t>MSG</a:t>
            </a:r>
            <a:r>
              <a:rPr lang="ja-JP" altLang="en-US" sz="1100" strike="sngStrike" dirty="0" err="1">
                <a:latin typeface="Meiryo UI" pitchFamily="50" charset="-128"/>
                <a:ea typeface="Meiryo UI" pitchFamily="50" charset="-128"/>
                <a:cs typeface="Meiryo UI" pitchFamily="50" charset="-128"/>
              </a:rPr>
              <a:t>、</a:t>
            </a:r>
            <a:r>
              <a:rPr lang="ja-JP" altLang="en-US" sz="1100" dirty="0">
                <a:latin typeface="Meiryo UI" pitchFamily="50" charset="-128"/>
                <a:ea typeface="Meiryo UI" pitchFamily="50" charset="-128"/>
                <a:cs typeface="Meiryo UI" pitchFamily="50" charset="-128"/>
              </a:rPr>
              <a:t>などが主な調味料となっている。</a:t>
            </a:r>
            <a:endParaRPr lang="en-US" altLang="ja-JP" sz="800" dirty="0">
              <a:latin typeface="Meiryo UI" pitchFamily="50" charset="-128"/>
              <a:ea typeface="Meiryo UI" pitchFamily="50" charset="-128"/>
              <a:cs typeface="Meiryo UI" pitchFamily="50" charset="-128"/>
            </a:endParaRPr>
          </a:p>
        </p:txBody>
      </p:sp>
      <p:pic>
        <p:nvPicPr>
          <p:cNvPr id="4" name="図 3">
            <a:extLst>
              <a:ext uri="{FF2B5EF4-FFF2-40B4-BE49-F238E27FC236}">
                <a16:creationId xmlns:a16="http://schemas.microsoft.com/office/drawing/2014/main" id="{9EFD2C27-EE17-4377-B583-89BEFDAFBA25}"/>
              </a:ext>
            </a:extLst>
          </p:cNvPr>
          <p:cNvPicPr>
            <a:picLocks noChangeAspect="1"/>
          </p:cNvPicPr>
          <p:nvPr/>
        </p:nvPicPr>
        <p:blipFill>
          <a:blip r:embed="rId20"/>
          <a:stretch>
            <a:fillRect/>
          </a:stretch>
        </p:blipFill>
        <p:spPr>
          <a:xfrm>
            <a:off x="277435" y="6535910"/>
            <a:ext cx="7200000" cy="219475"/>
          </a:xfrm>
          <a:prstGeom prst="rect">
            <a:avLst/>
          </a:prstGeom>
        </p:spPr>
      </p:pic>
      <p:pic>
        <p:nvPicPr>
          <p:cNvPr id="59" name="Picture 2">
            <a:extLst>
              <a:ext uri="{FF2B5EF4-FFF2-40B4-BE49-F238E27FC236}">
                <a16:creationId xmlns:a16="http://schemas.microsoft.com/office/drawing/2014/main" id="{3CA421E4-28FB-47B6-9A75-275A94CC3B5D}"/>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38200" y="1035662"/>
            <a:ext cx="736102" cy="193711"/>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59">
            <a:extLst>
              <a:ext uri="{FF2B5EF4-FFF2-40B4-BE49-F238E27FC236}">
                <a16:creationId xmlns:a16="http://schemas.microsoft.com/office/drawing/2014/main" id="{C9484812-0956-43D3-9486-672F74FBDEFA}"/>
              </a:ext>
            </a:extLst>
          </p:cNvPr>
          <p:cNvPicPr>
            <a:picLocks noChangeAspect="1"/>
          </p:cNvPicPr>
          <p:nvPr/>
        </p:nvPicPr>
        <p:blipFill>
          <a:blip r:embed="rId22"/>
          <a:stretch>
            <a:fillRect/>
          </a:stretch>
        </p:blipFill>
        <p:spPr>
          <a:xfrm>
            <a:off x="3203610" y="3290850"/>
            <a:ext cx="487927" cy="251205"/>
          </a:xfrm>
          <a:prstGeom prst="rect">
            <a:avLst/>
          </a:prstGeom>
        </p:spPr>
      </p:pic>
      <p:pic>
        <p:nvPicPr>
          <p:cNvPr id="61" name="Picture 2">
            <a:extLst>
              <a:ext uri="{FF2B5EF4-FFF2-40B4-BE49-F238E27FC236}">
                <a16:creationId xmlns:a16="http://schemas.microsoft.com/office/drawing/2014/main" id="{06F6E6E1-3294-4CBF-AF26-C8EE1FF61E32}"/>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619866" y="2835698"/>
            <a:ext cx="456264" cy="154428"/>
          </a:xfrm>
          <a:prstGeom prst="rect">
            <a:avLst/>
          </a:prstGeom>
          <a:noFill/>
          <a:extLst>
            <a:ext uri="{909E8E84-426E-40DD-AFC4-6F175D3DCCD1}">
              <a14:hiddenFill xmlns:a14="http://schemas.microsoft.com/office/drawing/2010/main">
                <a:solidFill>
                  <a:srgbClr val="FFFFFF"/>
                </a:solidFill>
              </a14:hiddenFill>
            </a:ext>
          </a:extLst>
        </p:spPr>
      </p:pic>
      <p:pic>
        <p:nvPicPr>
          <p:cNvPr id="62" name="図 4">
            <a:extLst>
              <a:ext uri="{FF2B5EF4-FFF2-40B4-BE49-F238E27FC236}">
                <a16:creationId xmlns:a16="http://schemas.microsoft.com/office/drawing/2014/main" id="{E13F2D8C-4774-4AA8-9595-35B2570E3542}"/>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543391" y="2835698"/>
            <a:ext cx="374999" cy="352940"/>
          </a:xfrm>
          <a:prstGeom prst="rect">
            <a:avLst/>
          </a:prstGeom>
        </p:spPr>
      </p:pic>
      <p:pic>
        <p:nvPicPr>
          <p:cNvPr id="65" name="Picture 2" descr="No photo description available.">
            <a:extLst>
              <a:ext uri="{FF2B5EF4-FFF2-40B4-BE49-F238E27FC236}">
                <a16:creationId xmlns:a16="http://schemas.microsoft.com/office/drawing/2014/main" id="{61B984FB-356A-4294-8618-0F92403E063D}"/>
              </a:ext>
            </a:extLst>
          </p:cNvPr>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l="19551" r="19551" b="13250"/>
          <a:stretch/>
        </p:blipFill>
        <p:spPr bwMode="auto">
          <a:xfrm>
            <a:off x="7666555" y="2835698"/>
            <a:ext cx="205526" cy="245377"/>
          </a:xfrm>
          <a:prstGeom prst="rect">
            <a:avLst/>
          </a:prstGeom>
          <a:noFill/>
          <a:extLst>
            <a:ext uri="{909E8E84-426E-40DD-AFC4-6F175D3DCCD1}">
              <a14:hiddenFill xmlns:a14="http://schemas.microsoft.com/office/drawing/2010/main">
                <a:solidFill>
                  <a:srgbClr val="FFFFFF"/>
                </a:solidFill>
              </a14:hiddenFill>
            </a:ext>
          </a:extLst>
        </p:spPr>
      </p:pic>
      <p:pic>
        <p:nvPicPr>
          <p:cNvPr id="66" name="図 6">
            <a:extLst>
              <a:ext uri="{FF2B5EF4-FFF2-40B4-BE49-F238E27FC236}">
                <a16:creationId xmlns:a16="http://schemas.microsoft.com/office/drawing/2014/main" id="{A5B0D5C8-D860-4135-8EBB-8D291404135C}"/>
              </a:ext>
            </a:extLst>
          </p:cNvPr>
          <p:cNvPicPr>
            <a:picLocks noChangeAspect="1"/>
          </p:cNvPicPr>
          <p:nvPr/>
        </p:nvPicPr>
        <p:blipFill>
          <a:blip r:embed="rId26"/>
          <a:stretch>
            <a:fillRect/>
          </a:stretch>
        </p:blipFill>
        <p:spPr>
          <a:xfrm>
            <a:off x="7876751" y="3296571"/>
            <a:ext cx="255909" cy="245484"/>
          </a:xfrm>
          <a:prstGeom prst="rect">
            <a:avLst/>
          </a:prstGeom>
        </p:spPr>
      </p:pic>
      <p:pic>
        <p:nvPicPr>
          <p:cNvPr id="67" name="図 3">
            <a:extLst>
              <a:ext uri="{FF2B5EF4-FFF2-40B4-BE49-F238E27FC236}">
                <a16:creationId xmlns:a16="http://schemas.microsoft.com/office/drawing/2014/main" id="{1E45AF1E-18F7-4279-A6DF-08672CFDF3B6}"/>
              </a:ext>
            </a:extLst>
          </p:cNvPr>
          <p:cNvPicPr>
            <a:picLocks noChangeAspect="1"/>
          </p:cNvPicPr>
          <p:nvPr/>
        </p:nvPicPr>
        <p:blipFill rotWithShape="1">
          <a:blip r:embed="rId27"/>
          <a:srcRect l="16061" t="19551" r="16061" b="26900"/>
          <a:stretch/>
        </p:blipFill>
        <p:spPr>
          <a:xfrm>
            <a:off x="8226512" y="2835698"/>
            <a:ext cx="220333" cy="234104"/>
          </a:xfrm>
          <a:prstGeom prst="rect">
            <a:avLst/>
          </a:prstGeom>
        </p:spPr>
      </p:pic>
      <p:pic>
        <p:nvPicPr>
          <p:cNvPr id="68" name="Picture 2" descr="Merchant logo">
            <a:extLst>
              <a:ext uri="{FF2B5EF4-FFF2-40B4-BE49-F238E27FC236}">
                <a16:creationId xmlns:a16="http://schemas.microsoft.com/office/drawing/2014/main" id="{3FC1A71B-466D-4722-927E-9D0F13394034}"/>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8493278" y="3275216"/>
            <a:ext cx="266839" cy="266839"/>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52">
            <a:extLst>
              <a:ext uri="{FF2B5EF4-FFF2-40B4-BE49-F238E27FC236}">
                <a16:creationId xmlns:a16="http://schemas.microsoft.com/office/drawing/2014/main" id="{4EF27922-9993-4DC1-941D-602888009105}"/>
              </a:ext>
            </a:extLst>
          </p:cNvPr>
          <p:cNvSpPr txBox="1"/>
          <p:nvPr/>
        </p:nvSpPr>
        <p:spPr>
          <a:xfrm>
            <a:off x="1859209" y="2032025"/>
            <a:ext cx="1322942" cy="246221"/>
          </a:xfrm>
          <a:prstGeom prst="rect">
            <a:avLst/>
          </a:prstGeom>
          <a:noFill/>
        </p:spPr>
        <p:txBody>
          <a:bodyPr wrap="square">
            <a:spAutoFit/>
          </a:bodyPr>
          <a:lstStyle/>
          <a:p>
            <a:pPr>
              <a:buNone/>
            </a:pPr>
            <a:r>
              <a:rPr lang="en-US" altLang="ja-JP" sz="1000" dirty="0">
                <a:latin typeface="Meiryo UI" panose="020B0604030504040204" pitchFamily="50" charset="-128"/>
                <a:ea typeface="Meiryo UI" panose="020B0604030504040204" pitchFamily="50" charset="-128"/>
              </a:rPr>
              <a:t>29</a:t>
            </a:r>
            <a:r>
              <a:rPr lang="ja-JP" altLang="en-US" sz="1000" dirty="0">
                <a:latin typeface="Meiryo UI" panose="020B0604030504040204" pitchFamily="50" charset="-128"/>
                <a:ea typeface="Meiryo UI" panose="020B0604030504040204" pitchFamily="50" charset="-128"/>
              </a:rPr>
              <a:t>億</a:t>
            </a:r>
            <a:r>
              <a:rPr lang="en-US" altLang="ja-JP" sz="1000" dirty="0">
                <a:latin typeface="Meiryo UI" panose="020B0604030504040204" pitchFamily="50" charset="-128"/>
                <a:ea typeface="Meiryo UI" panose="020B0604030504040204" pitchFamily="50" charset="-128"/>
              </a:rPr>
              <a:t>3200</a:t>
            </a:r>
            <a:r>
              <a:rPr lang="ja-JP" altLang="en-US" sz="1000" dirty="0">
                <a:latin typeface="Meiryo UI" panose="020B0604030504040204" pitchFamily="50" charset="-128"/>
                <a:ea typeface="Meiryo UI" panose="020B0604030504040204" pitchFamily="50" charset="-128"/>
              </a:rPr>
              <a:t>万</a:t>
            </a:r>
            <a:r>
              <a:rPr lang="en-US" altLang="ja-JP" sz="1000" dirty="0">
                <a:latin typeface="Meiryo UI" panose="020B0604030504040204" pitchFamily="50" charset="-128"/>
                <a:ea typeface="Meiryo UI" panose="020B0604030504040204" pitchFamily="50" charset="-128"/>
              </a:rPr>
              <a:t>US</a:t>
            </a:r>
            <a:r>
              <a:rPr lang="ja-JP" altLang="en-US" sz="1000" dirty="0">
                <a:latin typeface="Meiryo UI" panose="020B0604030504040204" pitchFamily="50" charset="-128"/>
                <a:ea typeface="Meiryo UI" panose="020B0604030504040204" pitchFamily="50" charset="-128"/>
              </a:rPr>
              <a:t>ドル</a:t>
            </a:r>
          </a:p>
        </p:txBody>
      </p:sp>
      <p:sp>
        <p:nvSpPr>
          <p:cNvPr id="3" name="角丸四角形吹き出し 2"/>
          <p:cNvSpPr/>
          <p:nvPr/>
        </p:nvSpPr>
        <p:spPr>
          <a:xfrm>
            <a:off x="526680" y="4221088"/>
            <a:ext cx="6493592" cy="725596"/>
          </a:xfrm>
          <a:prstGeom prst="wedgeRoundRectCallout">
            <a:avLst>
              <a:gd name="adj1" fmla="val -46376"/>
              <a:gd name="adj2" fmla="val 92154"/>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a:t>
            </a:r>
            <a:r>
              <a:rPr kumimoji="1" lang="en-US" altLang="ja-JP" dirty="0"/>
              <a:t>PT.</a:t>
            </a:r>
            <a:r>
              <a:rPr kumimoji="1" lang="ja-JP" altLang="en-US" dirty="0"/>
              <a:t>」</a:t>
            </a:r>
            <a:r>
              <a:rPr kumimoji="1" lang="en-US" altLang="ja-JP" dirty="0"/>
              <a:t> </a:t>
            </a:r>
            <a:r>
              <a:rPr kumimoji="1" lang="ja-JP" altLang="en-US" dirty="0"/>
              <a:t>不要</a:t>
            </a:r>
          </a:p>
        </p:txBody>
      </p:sp>
    </p:spTree>
    <p:extLst>
      <p:ext uri="{BB962C8B-B14F-4D97-AF65-F5344CB8AC3E}">
        <p14:creationId xmlns:p14="http://schemas.microsoft.com/office/powerpoint/2010/main" val="3959477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スライド番号プレースホルダ 5"/>
          <p:cNvSpPr>
            <a:spLocks noGrp="1"/>
          </p:cNvSpPr>
          <p:nvPr>
            <p:ph type="sldNum" sz="quarter" idx="12"/>
          </p:nvPr>
        </p:nvSpPr>
        <p:spPr>
          <a:xfrm>
            <a:off x="6553200" y="6244835"/>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9DEE934-8D61-47E3-9D6A-2D270B7EDFA4}" type="slidenum">
              <a:rPr lang="en-US" altLang="ja-JP">
                <a:solidFill>
                  <a:srgbClr val="898989"/>
                </a:solidFill>
                <a:latin typeface="Calibri" panose="020F0502020204030204" pitchFamily="34" charset="0"/>
              </a:rPr>
              <a:pPr eaLnBrk="1" hangingPunct="1"/>
              <a:t>6</a:t>
            </a:fld>
            <a:endParaRPr lang="en-US" altLang="ja-JP">
              <a:solidFill>
                <a:srgbClr val="898989"/>
              </a:solidFill>
              <a:latin typeface="Calibri" panose="020F0502020204030204" pitchFamily="34" charset="0"/>
            </a:endParaRPr>
          </a:p>
        </p:txBody>
      </p:sp>
      <p:sp>
        <p:nvSpPr>
          <p:cNvPr id="15" name="Rectangle 5"/>
          <p:cNvSpPr>
            <a:spLocks noChangeArrowheads="1"/>
          </p:cNvSpPr>
          <p:nvPr/>
        </p:nvSpPr>
        <p:spPr bwMode="auto">
          <a:xfrm>
            <a:off x="364473" y="272200"/>
            <a:ext cx="8311983"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インドネシアの調味料メーカー</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Text Box 35">
            <a:extLst>
              <a:ext uri="{FF2B5EF4-FFF2-40B4-BE49-F238E27FC236}">
                <a16:creationId xmlns:a16="http://schemas.microsoft.com/office/drawing/2014/main" id="{7C3C0C73-5D8C-4CE5-A86A-E84E0969981D}"/>
              </a:ext>
            </a:extLst>
          </p:cNvPr>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20" name="Text Box 21">
            <a:extLst>
              <a:ext uri="{FF2B5EF4-FFF2-40B4-BE49-F238E27FC236}">
                <a16:creationId xmlns:a16="http://schemas.microsoft.com/office/drawing/2014/main" id="{0F8E73F7-0127-452F-8389-CE899CD71B56}"/>
              </a:ext>
            </a:extLst>
          </p:cNvPr>
          <p:cNvSpPr txBox="1">
            <a:spLocks noChangeArrowheads="1"/>
          </p:cNvSpPr>
          <p:nvPr/>
        </p:nvSpPr>
        <p:spPr bwMode="auto">
          <a:xfrm>
            <a:off x="4501511" y="6469486"/>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cxnSp>
        <p:nvCxnSpPr>
          <p:cNvPr id="21" name="直線コネクタ 28">
            <a:extLst>
              <a:ext uri="{FF2B5EF4-FFF2-40B4-BE49-F238E27FC236}">
                <a16:creationId xmlns:a16="http://schemas.microsoft.com/office/drawing/2014/main" id="{C33AE705-0C41-481F-A5D2-361BB6702FC4}"/>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22" name="直線コネクタ 29">
            <a:extLst>
              <a:ext uri="{FF2B5EF4-FFF2-40B4-BE49-F238E27FC236}">
                <a16:creationId xmlns:a16="http://schemas.microsoft.com/office/drawing/2014/main" id="{BF2B4ED2-B65F-4731-9ECB-6B506D69A9C0}"/>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graphicFrame>
        <p:nvGraphicFramePr>
          <p:cNvPr id="16" name="Table 16">
            <a:extLst>
              <a:ext uri="{FF2B5EF4-FFF2-40B4-BE49-F238E27FC236}">
                <a16:creationId xmlns:a16="http://schemas.microsoft.com/office/drawing/2014/main" id="{723AA6BC-4221-493C-B3D2-21250BB51158}"/>
              </a:ext>
            </a:extLst>
          </p:cNvPr>
          <p:cNvGraphicFramePr>
            <a:graphicFrameLocks noGrp="1"/>
          </p:cNvGraphicFramePr>
          <p:nvPr>
            <p:extLst>
              <p:ext uri="{D42A27DB-BD31-4B8C-83A1-F6EECF244321}">
                <p14:modId xmlns:p14="http://schemas.microsoft.com/office/powerpoint/2010/main" val="2548942069"/>
              </p:ext>
            </p:extLst>
          </p:nvPr>
        </p:nvGraphicFramePr>
        <p:xfrm>
          <a:off x="413090" y="762000"/>
          <a:ext cx="8422820" cy="5425440"/>
        </p:xfrm>
        <a:graphic>
          <a:graphicData uri="http://schemas.openxmlformats.org/drawingml/2006/table">
            <a:tbl>
              <a:tblPr firstRow="1" bandRow="1">
                <a:tableStyleId>{5C22544A-7EE6-4342-B048-85BDC9FD1C3A}</a:tableStyleId>
              </a:tblPr>
              <a:tblGrid>
                <a:gridCol w="2358710">
                  <a:extLst>
                    <a:ext uri="{9D8B030D-6E8A-4147-A177-3AD203B41FA5}">
                      <a16:colId xmlns:a16="http://schemas.microsoft.com/office/drawing/2014/main" val="1520498310"/>
                    </a:ext>
                  </a:extLst>
                </a:gridCol>
                <a:gridCol w="1852700">
                  <a:extLst>
                    <a:ext uri="{9D8B030D-6E8A-4147-A177-3AD203B41FA5}">
                      <a16:colId xmlns:a16="http://schemas.microsoft.com/office/drawing/2014/main" val="3446885669"/>
                    </a:ext>
                  </a:extLst>
                </a:gridCol>
                <a:gridCol w="2105705">
                  <a:extLst>
                    <a:ext uri="{9D8B030D-6E8A-4147-A177-3AD203B41FA5}">
                      <a16:colId xmlns:a16="http://schemas.microsoft.com/office/drawing/2014/main" val="305254210"/>
                    </a:ext>
                  </a:extLst>
                </a:gridCol>
                <a:gridCol w="2105705">
                  <a:extLst>
                    <a:ext uri="{9D8B030D-6E8A-4147-A177-3AD203B41FA5}">
                      <a16:colId xmlns:a16="http://schemas.microsoft.com/office/drawing/2014/main" val="2649730310"/>
                    </a:ext>
                  </a:extLst>
                </a:gridCol>
              </a:tblGrid>
              <a:tr h="245778">
                <a:tc>
                  <a:txBody>
                    <a:bodyPr/>
                    <a:lstStyle/>
                    <a:p>
                      <a:pPr algn="ctr"/>
                      <a:r>
                        <a:rPr lang="en-US" sz="1200" dirty="0">
                          <a:latin typeface="Meiryo UI" panose="020B0604030504040204" pitchFamily="34" charset="-128"/>
                          <a:ea typeface="Meiryo UI" panose="020B0604030504040204" pitchFamily="34" charset="-128"/>
                        </a:rPr>
                        <a:t>Company Name</a:t>
                      </a:r>
                      <a:endParaRPr lang="th-TH" sz="1200" dirty="0">
                        <a:latin typeface="Meiryo UI" panose="020B0604030504040204" pitchFamily="34" charset="-128"/>
                        <a:ea typeface="Meiryo UI" panose="020B0604030504040204" pitchFamily="34" charset="-128"/>
                      </a:endParaRPr>
                    </a:p>
                  </a:txBody>
                  <a:tcPr anchor="ctr"/>
                </a:tc>
                <a:tc>
                  <a:txBody>
                    <a:bodyPr/>
                    <a:lstStyle/>
                    <a:p>
                      <a:pPr algn="ctr"/>
                      <a:r>
                        <a:rPr lang="en-US" sz="1200" dirty="0">
                          <a:latin typeface="Meiryo UI" panose="020B0604030504040204" pitchFamily="34" charset="-128"/>
                          <a:ea typeface="Meiryo UI" panose="020B0604030504040204" pitchFamily="34" charset="-128"/>
                        </a:rPr>
                        <a:t>Logo</a:t>
                      </a:r>
                      <a:endParaRPr lang="th-TH" sz="1200" dirty="0">
                        <a:latin typeface="Meiryo UI" panose="020B0604030504040204" pitchFamily="34" charset="-128"/>
                        <a:ea typeface="Meiryo UI" panose="020B0604030504040204" pitchFamily="34" charset="-128"/>
                      </a:endParaRPr>
                    </a:p>
                  </a:txBody>
                  <a:tcPr anchor="ctr"/>
                </a:tc>
                <a:tc>
                  <a:txBody>
                    <a:bodyPr/>
                    <a:lstStyle/>
                    <a:p>
                      <a:pPr algn="ctr"/>
                      <a:r>
                        <a:rPr lang="en-US" sz="1200" dirty="0">
                          <a:latin typeface="Meiryo UI" panose="020B0604030504040204" pitchFamily="34" charset="-128"/>
                          <a:ea typeface="Meiryo UI" panose="020B0604030504040204" pitchFamily="34" charset="-128"/>
                        </a:rPr>
                        <a:t>Revenue</a:t>
                      </a:r>
                      <a:endParaRPr lang="th-TH" sz="1200" dirty="0">
                        <a:latin typeface="Meiryo UI" panose="020B0604030504040204" pitchFamily="34" charset="-128"/>
                        <a:ea typeface="Meiryo UI" panose="020B0604030504040204" pitchFamily="34" charset="-128"/>
                      </a:endParaRPr>
                    </a:p>
                  </a:txBody>
                  <a:tcPr anchor="ctr"/>
                </a:tc>
                <a:tc>
                  <a:txBody>
                    <a:bodyPr/>
                    <a:lstStyle/>
                    <a:p>
                      <a:pPr algn="ctr"/>
                      <a:r>
                        <a:rPr lang="en-US" sz="1200" dirty="0">
                          <a:latin typeface="Meiryo UI" panose="020B0604030504040204" pitchFamily="34" charset="-128"/>
                          <a:ea typeface="Meiryo UI" panose="020B0604030504040204" pitchFamily="34" charset="-128"/>
                        </a:rPr>
                        <a:t>Website</a:t>
                      </a:r>
                      <a:endParaRPr lang="th-TH" sz="1200" dirty="0">
                        <a:latin typeface="Meiryo UI" panose="020B0604030504040204" pitchFamily="34" charset="-128"/>
                        <a:ea typeface="Meiryo UI" panose="020B0604030504040204" pitchFamily="34" charset="-128"/>
                      </a:endParaRPr>
                    </a:p>
                  </a:txBody>
                  <a:tcPr anchor="ctr"/>
                </a:tc>
                <a:extLst>
                  <a:ext uri="{0D108BD9-81ED-4DB2-BD59-A6C34878D82A}">
                    <a16:rowId xmlns:a16="http://schemas.microsoft.com/office/drawing/2014/main" val="274062708"/>
                  </a:ext>
                </a:extLst>
              </a:tr>
              <a:tr h="355012">
                <a:tc>
                  <a:txBody>
                    <a:bodyPr/>
                    <a:lstStyle/>
                    <a:p>
                      <a:r>
                        <a:rPr lang="en-US" sz="1000" dirty="0">
                          <a:latin typeface="Meiryo UI" panose="020B0604030504040204" pitchFamily="34" charset="-128"/>
                          <a:ea typeface="Meiryo UI" panose="020B0604030504040204" pitchFamily="34" charset="-128"/>
                        </a:rPr>
                        <a:t>PT. Indofood </a:t>
                      </a:r>
                      <a:r>
                        <a:rPr lang="en-US" sz="1000" dirty="0" err="1">
                          <a:latin typeface="Meiryo UI" panose="020B0604030504040204" pitchFamily="34" charset="-128"/>
                          <a:ea typeface="Meiryo UI" panose="020B0604030504040204" pitchFamily="34" charset="-128"/>
                        </a:rPr>
                        <a:t>Sukses</a:t>
                      </a:r>
                      <a:r>
                        <a:rPr lang="en-US" sz="1000" dirty="0">
                          <a:latin typeface="Meiryo UI" panose="020B0604030504040204" pitchFamily="34" charset="-128"/>
                          <a:ea typeface="Meiryo UI" panose="020B0604030504040204" pitchFamily="34" charset="-128"/>
                        </a:rPr>
                        <a:t> </a:t>
                      </a:r>
                      <a:r>
                        <a:rPr lang="en-US" sz="1000" dirty="0" err="1">
                          <a:latin typeface="Meiryo UI" panose="020B0604030504040204" pitchFamily="34" charset="-128"/>
                          <a:ea typeface="Meiryo UI" panose="020B0604030504040204" pitchFamily="34" charset="-128"/>
                        </a:rPr>
                        <a:t>Makmur</a:t>
                      </a:r>
                      <a:r>
                        <a:rPr lang="en-US" sz="1000" dirty="0">
                          <a:latin typeface="Meiryo UI" panose="020B0604030504040204" pitchFamily="34" charset="-128"/>
                          <a:ea typeface="Meiryo UI" panose="020B0604030504040204" pitchFamily="34" charset="-128"/>
                        </a:rPr>
                        <a:t> </a:t>
                      </a:r>
                      <a:r>
                        <a:rPr lang="en-US" sz="1000" dirty="0" err="1">
                          <a:latin typeface="Meiryo UI" panose="020B0604030504040204" pitchFamily="34" charset="-128"/>
                          <a:ea typeface="Meiryo UI" panose="020B0604030504040204" pitchFamily="34" charset="-128"/>
                        </a:rPr>
                        <a:t>Tbk</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81</a:t>
                      </a:r>
                      <a:r>
                        <a:rPr lang="ja-JP" altLang="en-US" sz="1000" dirty="0">
                          <a:latin typeface="Meiryo UI" panose="020B0604030504040204" pitchFamily="34" charset="-128"/>
                          <a:ea typeface="Meiryo UI" panose="020B0604030504040204" pitchFamily="34" charset="-128"/>
                        </a:rPr>
                        <a:t>兆</a:t>
                      </a:r>
                      <a:r>
                        <a:rPr lang="en-US" altLang="ja-JP" sz="1000" dirty="0">
                          <a:latin typeface="Meiryo UI" panose="020B0604030504040204" pitchFamily="34" charset="-128"/>
                          <a:ea typeface="Meiryo UI" panose="020B0604030504040204" pitchFamily="34" charset="-128"/>
                        </a:rPr>
                        <a:t>7314</a:t>
                      </a:r>
                      <a:r>
                        <a:rPr lang="ja-JP" altLang="en-US" sz="1000" dirty="0">
                          <a:latin typeface="Meiryo UI" panose="020B0604030504040204" pitchFamily="34" charset="-128"/>
                          <a:ea typeface="Meiryo UI" panose="020B0604030504040204" pitchFamily="34" charset="-128"/>
                        </a:rPr>
                        <a:t>億ルピア</a:t>
                      </a:r>
                    </a:p>
                    <a:p>
                      <a:pPr algn="r"/>
                      <a:r>
                        <a:rPr lang="en-US" altLang="ja-JP" sz="1000" dirty="0">
                          <a:latin typeface="Meiryo UI" panose="020B0604030504040204" pitchFamily="34" charset="-128"/>
                          <a:ea typeface="Meiryo UI" panose="020B0604030504040204" pitchFamily="34" charset="-128"/>
                        </a:rPr>
                        <a:t>57</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0755</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https://on.ft.com/305Sywp</a:t>
                      </a:r>
                    </a:p>
                  </a:txBody>
                  <a:tcPr anchor="ctr"/>
                </a:tc>
                <a:extLst>
                  <a:ext uri="{0D108BD9-81ED-4DB2-BD59-A6C34878D82A}">
                    <a16:rowId xmlns:a16="http://schemas.microsoft.com/office/drawing/2014/main" val="1283236772"/>
                  </a:ext>
                </a:extLst>
              </a:tr>
              <a:tr h="355012">
                <a:tc>
                  <a:txBody>
                    <a:bodyPr/>
                    <a:lstStyle/>
                    <a:p>
                      <a:r>
                        <a:rPr lang="en-US" sz="1000" dirty="0">
                          <a:latin typeface="Meiryo UI" panose="020B0604030504040204" pitchFamily="34" charset="-128"/>
                          <a:ea typeface="Meiryo UI" panose="020B0604030504040204" pitchFamily="34" charset="-128"/>
                        </a:rPr>
                        <a:t>PT</a:t>
                      </a:r>
                      <a:r>
                        <a:rPr lang="en-US" sz="1000" dirty="0">
                          <a:solidFill>
                            <a:schemeClr val="tx1"/>
                          </a:solidFill>
                          <a:latin typeface="Meiryo UI" panose="020B0604030504040204" pitchFamily="34" charset="-128"/>
                          <a:ea typeface="Meiryo UI" panose="020B0604030504040204" pitchFamily="34" charset="-128"/>
                        </a:rPr>
                        <a:t>. Indofood CBP</a:t>
                      </a:r>
                      <a:r>
                        <a:rPr lang="ja-JP" altLang="en-US" sz="1000" dirty="0">
                          <a:solidFill>
                            <a:schemeClr val="tx1"/>
                          </a:solidFill>
                          <a:latin typeface="Meiryo UI" panose="020B0604030504040204" pitchFamily="34" charset="-128"/>
                          <a:ea typeface="Meiryo UI" panose="020B0604030504040204" pitchFamily="34" charset="-128"/>
                        </a:rPr>
                        <a:t> </a:t>
                      </a:r>
                      <a:r>
                        <a:rPr lang="en-US" altLang="ja-JP" sz="1000" dirty="0">
                          <a:solidFill>
                            <a:schemeClr val="tx1"/>
                          </a:solidFill>
                          <a:latin typeface="Meiryo UI" panose="020B0604030504040204" pitchFamily="34" charset="-128"/>
                          <a:ea typeface="Meiryo UI" panose="020B0604030504040204" pitchFamily="34" charset="-128"/>
                        </a:rPr>
                        <a:t> </a:t>
                      </a:r>
                    </a:p>
                    <a:p>
                      <a:r>
                        <a:rPr lang="en-US" altLang="ja-JP" sz="1000" dirty="0" err="1">
                          <a:solidFill>
                            <a:srgbClr val="FF0000"/>
                          </a:solidFill>
                          <a:latin typeface="Meiryo UI" panose="020B0604030504040204" pitchFamily="34" charset="-128"/>
                          <a:ea typeface="Meiryo UI" panose="020B0604030504040204" pitchFamily="34" charset="-128"/>
                        </a:rPr>
                        <a:t>Sukses</a:t>
                      </a:r>
                      <a:r>
                        <a:rPr lang="en-US" altLang="ja-JP" sz="1000" dirty="0">
                          <a:solidFill>
                            <a:srgbClr val="FF0000"/>
                          </a:solidFill>
                          <a:latin typeface="Meiryo UI" panose="020B0604030504040204" pitchFamily="34" charset="-128"/>
                          <a:ea typeface="Meiryo UI" panose="020B0604030504040204" pitchFamily="34" charset="-128"/>
                        </a:rPr>
                        <a:t> </a:t>
                      </a:r>
                      <a:r>
                        <a:rPr lang="en-US" altLang="ja-JP" sz="1000" dirty="0" err="1">
                          <a:solidFill>
                            <a:srgbClr val="FF0000"/>
                          </a:solidFill>
                          <a:latin typeface="Meiryo UI" panose="020B0604030504040204" pitchFamily="34" charset="-128"/>
                          <a:ea typeface="Meiryo UI" panose="020B0604030504040204" pitchFamily="34" charset="-128"/>
                        </a:rPr>
                        <a:t>Makmur</a:t>
                      </a:r>
                      <a:r>
                        <a:rPr lang="en-US" altLang="ja-JP" sz="1000" dirty="0">
                          <a:solidFill>
                            <a:srgbClr val="FF0000"/>
                          </a:solidFill>
                          <a:latin typeface="Meiryo UI" panose="020B0604030504040204" pitchFamily="34" charset="-128"/>
                          <a:ea typeface="Meiryo UI" panose="020B0604030504040204" pitchFamily="34" charset="-128"/>
                        </a:rPr>
                        <a:t> </a:t>
                      </a:r>
                      <a:r>
                        <a:rPr lang="en-US" altLang="ja-JP" sz="1000" dirty="0" err="1">
                          <a:solidFill>
                            <a:srgbClr val="FF0000"/>
                          </a:solidFill>
                          <a:latin typeface="Meiryo UI" panose="020B0604030504040204" pitchFamily="34" charset="-128"/>
                          <a:ea typeface="Meiryo UI" panose="020B0604030504040204" pitchFamily="34" charset="-128"/>
                        </a:rPr>
                        <a:t>Tbk</a:t>
                      </a:r>
                      <a:r>
                        <a:rPr lang="en-US" altLang="ja-JP" sz="1000" dirty="0">
                          <a:solidFill>
                            <a:srgbClr val="FF0000"/>
                          </a:solidFill>
                          <a:latin typeface="Meiryo UI" panose="020B0604030504040204" pitchFamily="34" charset="-128"/>
                          <a:ea typeface="Meiryo UI" panose="020B0604030504040204" pitchFamily="34" charset="-128"/>
                        </a:rPr>
                        <a:t> (ICBP)</a:t>
                      </a:r>
                      <a:r>
                        <a:rPr lang="en-US" sz="1000" dirty="0">
                          <a:solidFill>
                            <a:srgbClr val="FF0000"/>
                          </a:solidFill>
                          <a:latin typeface="Meiryo UI" panose="020B0604030504040204" pitchFamily="34" charset="-128"/>
                          <a:ea typeface="Meiryo UI" panose="020B0604030504040204" pitchFamily="34" charset="-128"/>
                        </a:rPr>
                        <a:t> </a:t>
                      </a:r>
                      <a:endParaRPr lang="th-TH" sz="1000" dirty="0">
                        <a:solidFill>
                          <a:srgbClr val="FF0000"/>
                        </a:solidFill>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46</a:t>
                      </a:r>
                      <a:r>
                        <a:rPr lang="ja-JP" altLang="en-US" sz="1000" dirty="0">
                          <a:latin typeface="Meiryo UI" panose="020B0604030504040204" pitchFamily="34" charset="-128"/>
                          <a:ea typeface="Meiryo UI" panose="020B0604030504040204" pitchFamily="34" charset="-128"/>
                        </a:rPr>
                        <a:t>兆</a:t>
                      </a:r>
                      <a:r>
                        <a:rPr lang="en-US" altLang="ja-JP" sz="1000" dirty="0">
                          <a:latin typeface="Meiryo UI" panose="020B0604030504040204" pitchFamily="34" charset="-128"/>
                          <a:ea typeface="Meiryo UI" panose="020B0604030504040204" pitchFamily="34" charset="-128"/>
                        </a:rPr>
                        <a:t>6589</a:t>
                      </a:r>
                      <a:r>
                        <a:rPr lang="ja-JP" altLang="en-US" sz="1000" dirty="0">
                          <a:latin typeface="Meiryo UI" panose="020B0604030504040204" pitchFamily="34" charset="-128"/>
                          <a:ea typeface="Meiryo UI" panose="020B0604030504040204" pitchFamily="34" charset="-128"/>
                        </a:rPr>
                        <a:t>億ルピア</a:t>
                      </a:r>
                    </a:p>
                    <a:p>
                      <a:pPr algn="r"/>
                      <a:r>
                        <a:rPr lang="en-US" altLang="ja-JP" sz="1000" dirty="0">
                          <a:latin typeface="Meiryo UI" panose="020B0604030504040204" pitchFamily="34" charset="-128"/>
                          <a:ea typeface="Meiryo UI" panose="020B0604030504040204" pitchFamily="34" charset="-128"/>
                        </a:rPr>
                        <a:t>32</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6487</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https://bit.ly/3GOGbVS</a:t>
                      </a:r>
                    </a:p>
                  </a:txBody>
                  <a:tcPr anchor="ctr"/>
                </a:tc>
                <a:extLst>
                  <a:ext uri="{0D108BD9-81ED-4DB2-BD59-A6C34878D82A}">
                    <a16:rowId xmlns:a16="http://schemas.microsoft.com/office/drawing/2014/main" val="3540386946"/>
                  </a:ext>
                </a:extLst>
              </a:tr>
              <a:tr h="355012">
                <a:tc>
                  <a:txBody>
                    <a:bodyPr/>
                    <a:lstStyle/>
                    <a:p>
                      <a:r>
                        <a:rPr lang="en-US" sz="1000" dirty="0">
                          <a:latin typeface="Meiryo UI" panose="020B0604030504040204" pitchFamily="34" charset="-128"/>
                          <a:ea typeface="Meiryo UI" panose="020B0604030504040204" pitchFamily="34" charset="-128"/>
                        </a:rPr>
                        <a:t>PT. Unilever Indonesia </a:t>
                      </a:r>
                      <a:r>
                        <a:rPr lang="en-US" sz="1000" dirty="0" err="1">
                          <a:latin typeface="Meiryo UI" panose="020B0604030504040204" pitchFamily="34" charset="-128"/>
                          <a:ea typeface="Meiryo UI" panose="020B0604030504040204" pitchFamily="34" charset="-128"/>
                        </a:rPr>
                        <a:t>Tbk</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42</a:t>
                      </a:r>
                      <a:r>
                        <a:rPr lang="ja-JP" altLang="en-US" sz="1000" dirty="0">
                          <a:latin typeface="Meiryo UI" panose="020B0604030504040204" pitchFamily="34" charset="-128"/>
                          <a:ea typeface="Meiryo UI" panose="020B0604030504040204" pitchFamily="34" charset="-128"/>
                        </a:rPr>
                        <a:t>兆</a:t>
                      </a:r>
                      <a:r>
                        <a:rPr lang="en-US" altLang="ja-JP" sz="1000" dirty="0">
                          <a:latin typeface="Meiryo UI" panose="020B0604030504040204" pitchFamily="34" charset="-128"/>
                          <a:ea typeface="Meiryo UI" panose="020B0604030504040204" pitchFamily="34" charset="-128"/>
                        </a:rPr>
                        <a:t>9724</a:t>
                      </a:r>
                      <a:r>
                        <a:rPr lang="ja-JP" altLang="en-US" sz="1000" dirty="0">
                          <a:latin typeface="Meiryo UI" panose="020B0604030504040204" pitchFamily="34" charset="-128"/>
                          <a:ea typeface="Meiryo UI" panose="020B0604030504040204" pitchFamily="34" charset="-128"/>
                        </a:rPr>
                        <a:t>億ルピア</a:t>
                      </a:r>
                    </a:p>
                    <a:p>
                      <a:pPr algn="r"/>
                      <a:r>
                        <a:rPr lang="en-US" altLang="ja-JP" sz="1000" dirty="0">
                          <a:latin typeface="Meiryo UI" panose="020B0604030504040204" pitchFamily="34" charset="-128"/>
                          <a:ea typeface="Meiryo UI" panose="020B0604030504040204" pitchFamily="34" charset="-128"/>
                        </a:rPr>
                        <a:t>29</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3200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https://bit.ly/3wpamhD</a:t>
                      </a:r>
                    </a:p>
                  </a:txBody>
                  <a:tcPr anchor="ctr"/>
                </a:tc>
                <a:extLst>
                  <a:ext uri="{0D108BD9-81ED-4DB2-BD59-A6C34878D82A}">
                    <a16:rowId xmlns:a16="http://schemas.microsoft.com/office/drawing/2014/main" val="1806872098"/>
                  </a:ext>
                </a:extLst>
              </a:tr>
              <a:tr h="355012">
                <a:tc>
                  <a:txBody>
                    <a:bodyPr/>
                    <a:lstStyle/>
                    <a:p>
                      <a:r>
                        <a:rPr lang="en-US" sz="1000" dirty="0">
                          <a:latin typeface="Meiryo UI" panose="020B0604030504040204" pitchFamily="34" charset="-128"/>
                          <a:ea typeface="Meiryo UI" panose="020B0604030504040204" pitchFamily="34" charset="-128"/>
                        </a:rPr>
                        <a:t>PT Nestlé Indonesia</a:t>
                      </a: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10</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13</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endParaRPr lang="th-TH" altLang="ja-JP" sz="1000" dirty="0">
                        <a:latin typeface="Meiryo UI" panose="020B0604030504040204" pitchFamily="34" charset="-128"/>
                        <a:ea typeface="Meiryo UI" panose="020B0604030504040204" pitchFamily="34" charset="-128"/>
                      </a:endParaRPr>
                    </a:p>
                    <a:p>
                      <a:pPr algn="r"/>
                      <a:endParaRPr lang="ja-JP" altLang="en-US"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https://bit.ly/3ER5kxy</a:t>
                      </a:r>
                    </a:p>
                  </a:txBody>
                  <a:tcPr anchor="ctr"/>
                </a:tc>
                <a:extLst>
                  <a:ext uri="{0D108BD9-81ED-4DB2-BD59-A6C34878D82A}">
                    <a16:rowId xmlns:a16="http://schemas.microsoft.com/office/drawing/2014/main" val="3772765993"/>
                  </a:ext>
                </a:extLst>
              </a:tr>
              <a:tr h="355012">
                <a:tc>
                  <a:txBody>
                    <a:bodyPr/>
                    <a:lstStyle/>
                    <a:p>
                      <a:r>
                        <a:rPr lang="en-US" sz="1000" dirty="0">
                          <a:latin typeface="Meiryo UI" panose="020B0604030504040204" pitchFamily="34" charset="-128"/>
                          <a:ea typeface="Meiryo UI" panose="020B0604030504040204" pitchFamily="34" charset="-128"/>
                        </a:rPr>
                        <a:t>PT. Heinz </a:t>
                      </a:r>
                      <a:r>
                        <a:rPr lang="en-US" sz="1000" dirty="0" err="1">
                          <a:latin typeface="Meiryo UI" panose="020B0604030504040204" pitchFamily="34" charset="-128"/>
                          <a:ea typeface="Meiryo UI" panose="020B0604030504040204" pitchFamily="34" charset="-128"/>
                        </a:rPr>
                        <a:t>Abc</a:t>
                      </a:r>
                      <a:r>
                        <a:rPr lang="en-US" sz="1000" dirty="0">
                          <a:latin typeface="Meiryo UI" panose="020B0604030504040204" pitchFamily="34" charset="-128"/>
                          <a:ea typeface="Meiryo UI" panose="020B0604030504040204" pitchFamily="34" charset="-128"/>
                        </a:rPr>
                        <a:t> Indonesia</a:t>
                      </a: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9</a:t>
                      </a:r>
                      <a:r>
                        <a:rPr lang="ja-JP" altLang="en-US" sz="1000" dirty="0">
                          <a:latin typeface="Meiryo UI" panose="020B0604030504040204" pitchFamily="34" charset="-128"/>
                          <a:ea typeface="Meiryo UI" panose="020B0604030504040204" pitchFamily="34" charset="-128"/>
                        </a:rPr>
                        <a:t>兆</a:t>
                      </a:r>
                      <a:r>
                        <a:rPr lang="en-US" altLang="ja-JP" sz="1000" dirty="0">
                          <a:latin typeface="Meiryo UI" panose="020B0604030504040204" pitchFamily="34" charset="-128"/>
                          <a:ea typeface="Meiryo UI" panose="020B0604030504040204" pitchFamily="34" charset="-128"/>
                        </a:rPr>
                        <a:t>6705</a:t>
                      </a:r>
                      <a:r>
                        <a:rPr lang="ja-JP" altLang="en-US" sz="1000" dirty="0">
                          <a:latin typeface="Meiryo UI" panose="020B0604030504040204" pitchFamily="34" charset="-128"/>
                          <a:ea typeface="Meiryo UI" panose="020B0604030504040204" pitchFamily="34" charset="-128"/>
                        </a:rPr>
                        <a:t>億ルピア</a:t>
                      </a:r>
                      <a:endParaRPr lang="en-US" altLang="ja-JP" sz="1000" dirty="0">
                        <a:latin typeface="Meiryo UI" panose="020B0604030504040204" pitchFamily="34" charset="-128"/>
                        <a:ea typeface="Meiryo UI" panose="020B0604030504040204" pitchFamily="34" charset="-128"/>
                      </a:endParaRPr>
                    </a:p>
                    <a:p>
                      <a:pPr algn="r"/>
                      <a:r>
                        <a:rPr lang="en-US" altLang="ja-JP" sz="1000" dirty="0">
                          <a:latin typeface="Meiryo UI" panose="020B0604030504040204" pitchFamily="34" charset="-128"/>
                          <a:ea typeface="Meiryo UI" panose="020B0604030504040204" pitchFamily="34" charset="-128"/>
                        </a:rPr>
                        <a:t>6</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7700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https://bit.ly/3bNB4ab</a:t>
                      </a:r>
                      <a:endParaRPr lang="th-TH" sz="700" dirty="0">
                        <a:latin typeface="Meiryo UI" panose="020B0604030504040204" pitchFamily="34" charset="-128"/>
                        <a:ea typeface="Meiryo UI" panose="020B0604030504040204" pitchFamily="34" charset="-128"/>
                      </a:endParaRPr>
                    </a:p>
                  </a:txBody>
                  <a:tcPr anchor="ctr"/>
                </a:tc>
                <a:extLst>
                  <a:ext uri="{0D108BD9-81ED-4DB2-BD59-A6C34878D82A}">
                    <a16:rowId xmlns:a16="http://schemas.microsoft.com/office/drawing/2014/main" val="3677221796"/>
                  </a:ext>
                </a:extLst>
              </a:tr>
              <a:tr h="355012">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Mariza</a:t>
                      </a:r>
                      <a:r>
                        <a:rPr lang="en-US" sz="1000" dirty="0">
                          <a:latin typeface="Meiryo UI" panose="020B0604030504040204" pitchFamily="34" charset="-128"/>
                          <a:ea typeface="Meiryo UI" panose="020B0604030504040204" pitchFamily="34" charset="-128"/>
                        </a:rPr>
                        <a:t> Rasa </a:t>
                      </a:r>
                      <a:r>
                        <a:rPr lang="en-US" sz="1000" dirty="0" err="1">
                          <a:latin typeface="Meiryo UI" panose="020B0604030504040204" pitchFamily="34" charset="-128"/>
                          <a:ea typeface="Meiryo UI" panose="020B0604030504040204" pitchFamily="34" charset="-128"/>
                        </a:rPr>
                        <a:t>Murni</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5</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8</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endParaRPr lang="th-TH" altLang="ja-JP" sz="1000" dirty="0">
                        <a:latin typeface="Meiryo UI" panose="020B0604030504040204" pitchFamily="34" charset="-128"/>
                        <a:ea typeface="Meiryo UI" panose="020B0604030504040204" pitchFamily="34" charset="-128"/>
                      </a:endParaRPr>
                    </a:p>
                    <a:p>
                      <a:pPr algn="r"/>
                      <a:endParaRPr lang="ja-JP" altLang="en-US"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https://bit.ly/3ER7A80</a:t>
                      </a:r>
                    </a:p>
                  </a:txBody>
                  <a:tcPr anchor="ctr"/>
                </a:tc>
                <a:extLst>
                  <a:ext uri="{0D108BD9-81ED-4DB2-BD59-A6C34878D82A}">
                    <a16:rowId xmlns:a16="http://schemas.microsoft.com/office/drawing/2014/main" val="2976541710"/>
                  </a:ext>
                </a:extLst>
              </a:tr>
              <a:tr h="355012">
                <a:tc>
                  <a:txBody>
                    <a:bodyPr/>
                    <a:lstStyle/>
                    <a:p>
                      <a:r>
                        <a:rPr lang="en-US" sz="1000" dirty="0">
                          <a:latin typeface="Meiryo UI" panose="020B0604030504040204" pitchFamily="34" charset="-128"/>
                          <a:ea typeface="Meiryo UI" panose="020B0604030504040204" pitchFamily="34" charset="-128"/>
                        </a:rPr>
                        <a:t>PT. Ajinomoto Indonesia</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5</a:t>
                      </a:r>
                      <a:r>
                        <a:rPr lang="ja-JP" altLang="en-US" sz="1000" dirty="0">
                          <a:latin typeface="Meiryo UI" panose="020B0604030504040204" pitchFamily="34" charset="-128"/>
                          <a:ea typeface="Meiryo UI" panose="020B0604030504040204" pitchFamily="34" charset="-128"/>
                        </a:rPr>
                        <a:t>兆</a:t>
                      </a:r>
                      <a:r>
                        <a:rPr lang="en-US" altLang="ja-JP" sz="1000" dirty="0">
                          <a:latin typeface="Meiryo UI" panose="020B0604030504040204" pitchFamily="34" charset="-128"/>
                          <a:ea typeface="Meiryo UI" panose="020B0604030504040204" pitchFamily="34" charset="-128"/>
                        </a:rPr>
                        <a:t>469</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IDR</a:t>
                      </a:r>
                      <a:endParaRPr lang="th-TH" altLang="ja-JP" sz="1000" dirty="0">
                        <a:latin typeface="Meiryo UI" panose="020B0604030504040204" pitchFamily="34" charset="-128"/>
                        <a:ea typeface="Meiryo UI" panose="020B0604030504040204" pitchFamily="34" charset="-128"/>
                      </a:endParaRPr>
                    </a:p>
                    <a:p>
                      <a:pPr algn="r"/>
                      <a:r>
                        <a:rPr lang="en-US" altLang="ja-JP" sz="1000" dirty="0">
                          <a:latin typeface="Meiryo UI" panose="020B0604030504040204" pitchFamily="34" charset="-128"/>
                          <a:ea typeface="Meiryo UI" panose="020B0604030504040204" pitchFamily="34" charset="-128"/>
                        </a:rPr>
                        <a:t>3</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5200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https://bit.ly/3wnbPoK</a:t>
                      </a:r>
                    </a:p>
                  </a:txBody>
                  <a:tcPr anchor="ctr"/>
                </a:tc>
                <a:extLst>
                  <a:ext uri="{0D108BD9-81ED-4DB2-BD59-A6C34878D82A}">
                    <a16:rowId xmlns:a16="http://schemas.microsoft.com/office/drawing/2014/main" val="3819208809"/>
                  </a:ext>
                </a:extLst>
              </a:tr>
              <a:tr h="355012">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Miwon</a:t>
                      </a:r>
                      <a:r>
                        <a:rPr lang="en-US" sz="1000" dirty="0">
                          <a:latin typeface="Meiryo UI" panose="020B0604030504040204" pitchFamily="34" charset="-128"/>
                          <a:ea typeface="Meiryo UI" panose="020B0604030504040204" pitchFamily="34" charset="-128"/>
                        </a:rPr>
                        <a:t> Indonesia</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4</a:t>
                      </a:r>
                      <a:r>
                        <a:rPr lang="ja-JP" altLang="en-US" sz="1000" dirty="0">
                          <a:latin typeface="Meiryo UI" panose="020B0604030504040204" pitchFamily="34" charset="-128"/>
                          <a:ea typeface="Meiryo UI" panose="020B0604030504040204" pitchFamily="34" charset="-128"/>
                        </a:rPr>
                        <a:t>兆</a:t>
                      </a:r>
                      <a:r>
                        <a:rPr lang="en-US" altLang="ja-JP" sz="1000" dirty="0">
                          <a:latin typeface="Meiryo UI" panose="020B0604030504040204" pitchFamily="34" charset="-128"/>
                          <a:ea typeface="Meiryo UI" panose="020B0604030504040204" pitchFamily="34" charset="-128"/>
                        </a:rPr>
                        <a:t>4508</a:t>
                      </a:r>
                      <a:r>
                        <a:rPr lang="ja-JP" altLang="en-US" sz="1000" dirty="0">
                          <a:latin typeface="Meiryo UI" panose="020B0604030504040204" pitchFamily="34" charset="-128"/>
                          <a:ea typeface="Meiryo UI" panose="020B0604030504040204" pitchFamily="34" charset="-128"/>
                        </a:rPr>
                        <a:t>億ルピア　　　　</a:t>
                      </a:r>
                      <a:endParaRPr lang="th-TH" altLang="ja-JP" sz="1000" dirty="0">
                        <a:latin typeface="Meiryo UI" panose="020B0604030504040204" pitchFamily="34" charset="-128"/>
                        <a:ea typeface="Meiryo UI" panose="020B0604030504040204" pitchFamily="34" charset="-128"/>
                      </a:endParaRPr>
                    </a:p>
                    <a:p>
                      <a:pPr algn="r"/>
                      <a:r>
                        <a:rPr lang="en-US" altLang="ja-JP" sz="1000" dirty="0">
                          <a:latin typeface="Meiryo UI" panose="020B0604030504040204" pitchFamily="34" charset="-128"/>
                          <a:ea typeface="Meiryo UI" panose="020B0604030504040204" pitchFamily="34" charset="-128"/>
                        </a:rPr>
                        <a:t>3</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1179</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https://bit.ly/3Fa13ph</a:t>
                      </a:r>
                    </a:p>
                  </a:txBody>
                  <a:tcPr anchor="ctr"/>
                </a:tc>
                <a:extLst>
                  <a:ext uri="{0D108BD9-81ED-4DB2-BD59-A6C34878D82A}">
                    <a16:rowId xmlns:a16="http://schemas.microsoft.com/office/drawing/2014/main" val="4216604781"/>
                  </a:ext>
                </a:extLst>
              </a:tr>
              <a:tr h="355012">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Anugrah</a:t>
                      </a:r>
                      <a:r>
                        <a:rPr lang="en-US" sz="1000" dirty="0">
                          <a:latin typeface="Meiryo UI" panose="020B0604030504040204" pitchFamily="34" charset="-128"/>
                          <a:ea typeface="Meiryo UI" panose="020B0604030504040204" pitchFamily="34" charset="-128"/>
                        </a:rPr>
                        <a:t> Setia Lestari</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1.5</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endParaRPr lang="en-US" altLang="ja-JP" sz="1000" dirty="0">
                        <a:latin typeface="Meiryo UI" panose="020B0604030504040204" pitchFamily="34" charset="-128"/>
                        <a:ea typeface="Meiryo UI" panose="020B0604030504040204" pitchFamily="34" charset="-128"/>
                      </a:endParaRPr>
                    </a:p>
                    <a:p>
                      <a:pPr algn="r"/>
                      <a:endParaRPr lang="th-TH" altLang="ja-JP"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https://bit.ly/3bSVHSB</a:t>
                      </a:r>
                    </a:p>
                  </a:txBody>
                  <a:tcPr anchor="ctr"/>
                </a:tc>
                <a:extLst>
                  <a:ext uri="{0D108BD9-81ED-4DB2-BD59-A6C34878D82A}">
                    <a16:rowId xmlns:a16="http://schemas.microsoft.com/office/drawing/2014/main" val="3615001647"/>
                  </a:ext>
                </a:extLst>
              </a:tr>
              <a:tr h="355012">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Artha</a:t>
                      </a:r>
                      <a:r>
                        <a:rPr lang="en-US" sz="1000" dirty="0">
                          <a:latin typeface="Meiryo UI" panose="020B0604030504040204" pitchFamily="34" charset="-128"/>
                          <a:ea typeface="Meiryo UI" panose="020B0604030504040204" pitchFamily="34" charset="-128"/>
                        </a:rPr>
                        <a:t> </a:t>
                      </a:r>
                      <a:r>
                        <a:rPr lang="en-US" sz="1000" dirty="0" err="1">
                          <a:latin typeface="Meiryo UI" panose="020B0604030504040204" pitchFamily="34" charset="-128"/>
                          <a:ea typeface="Meiryo UI" panose="020B0604030504040204" pitchFamily="34" charset="-128"/>
                        </a:rPr>
                        <a:t>Karya</a:t>
                      </a:r>
                      <a:r>
                        <a:rPr lang="en-US" sz="1000" dirty="0">
                          <a:latin typeface="Meiryo UI" panose="020B0604030504040204" pitchFamily="34" charset="-128"/>
                          <a:ea typeface="Meiryo UI" panose="020B0604030504040204" pitchFamily="34" charset="-128"/>
                        </a:rPr>
                        <a:t> Utama</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1</a:t>
                      </a:r>
                      <a:r>
                        <a:rPr lang="ja-JP" altLang="en-US" sz="1000" dirty="0">
                          <a:latin typeface="Meiryo UI" panose="020B0604030504040204" pitchFamily="34" charset="-128"/>
                          <a:ea typeface="Meiryo UI" panose="020B0604030504040204" pitchFamily="34" charset="-128"/>
                        </a:rPr>
                        <a:t>兆</a:t>
                      </a:r>
                      <a:r>
                        <a:rPr lang="en-US" altLang="ja-JP" sz="1000" dirty="0">
                          <a:latin typeface="Meiryo UI" panose="020B0604030504040204" pitchFamily="34" charset="-128"/>
                          <a:ea typeface="Meiryo UI" panose="020B0604030504040204" pitchFamily="34" charset="-128"/>
                        </a:rPr>
                        <a:t>0469</a:t>
                      </a:r>
                      <a:r>
                        <a:rPr lang="ja-JP" altLang="en-US" sz="1000" dirty="0">
                          <a:latin typeface="Meiryo UI" panose="020B0604030504040204" pitchFamily="34" charset="-128"/>
                          <a:ea typeface="Meiryo UI" panose="020B0604030504040204" pitchFamily="34" charset="-128"/>
                        </a:rPr>
                        <a:t>億ルピア　　</a:t>
                      </a:r>
                      <a:endParaRPr lang="th-TH" altLang="ja-JP" sz="1000" dirty="0">
                        <a:latin typeface="Meiryo UI" panose="020B0604030504040204" pitchFamily="34" charset="-128"/>
                        <a:ea typeface="Meiryo UI" panose="020B0604030504040204" pitchFamily="34" charset="-128"/>
                      </a:endParaRPr>
                    </a:p>
                    <a:p>
                      <a:pPr algn="r"/>
                      <a:r>
                        <a:rPr lang="en-US" altLang="ja-JP" sz="1000" dirty="0">
                          <a:latin typeface="Meiryo UI" panose="020B0604030504040204" pitchFamily="34" charset="-128"/>
                          <a:ea typeface="Meiryo UI" panose="020B0604030504040204" pitchFamily="34" charset="-128"/>
                        </a:rPr>
                        <a:t>7300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https://bit.ly/3mSKyr0</a:t>
                      </a:r>
                    </a:p>
                  </a:txBody>
                  <a:tcPr anchor="ctr"/>
                </a:tc>
                <a:extLst>
                  <a:ext uri="{0D108BD9-81ED-4DB2-BD59-A6C34878D82A}">
                    <a16:rowId xmlns:a16="http://schemas.microsoft.com/office/drawing/2014/main" val="1334006937"/>
                  </a:ext>
                </a:extLst>
              </a:tr>
              <a:tr h="355012">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Bahtera</a:t>
                      </a:r>
                      <a:r>
                        <a:rPr lang="en-US" sz="1000" dirty="0">
                          <a:latin typeface="Meiryo UI" panose="020B0604030504040204" pitchFamily="34" charset="-128"/>
                          <a:ea typeface="Meiryo UI" panose="020B0604030504040204" pitchFamily="34" charset="-128"/>
                        </a:rPr>
                        <a:t> </a:t>
                      </a:r>
                      <a:r>
                        <a:rPr lang="en-US" sz="1000" dirty="0" err="1">
                          <a:latin typeface="Meiryo UI" panose="020B0604030504040204" pitchFamily="34" charset="-128"/>
                          <a:ea typeface="Meiryo UI" panose="020B0604030504040204" pitchFamily="34" charset="-128"/>
                        </a:rPr>
                        <a:t>Wiraniaga</a:t>
                      </a:r>
                      <a:r>
                        <a:rPr lang="en-US" sz="1000" dirty="0">
                          <a:latin typeface="Meiryo UI" panose="020B0604030504040204" pitchFamily="34" charset="-128"/>
                          <a:ea typeface="Meiryo UI" panose="020B0604030504040204" pitchFamily="34" charset="-128"/>
                        </a:rPr>
                        <a:t> </a:t>
                      </a:r>
                      <a:r>
                        <a:rPr lang="en-US" sz="1000" dirty="0" err="1">
                          <a:latin typeface="Meiryo UI" panose="020B0604030504040204" pitchFamily="34" charset="-128"/>
                          <a:ea typeface="Meiryo UI" panose="020B0604030504040204" pitchFamily="34" charset="-128"/>
                        </a:rPr>
                        <a:t>Internusa</a:t>
                      </a:r>
                      <a:endParaRPr lang="en-US" sz="1000" dirty="0">
                        <a:latin typeface="Meiryo UI" panose="020B0604030504040204" pitchFamily="34" charset="-128"/>
                        <a:ea typeface="Meiryo UI" panose="020B0604030504040204" pitchFamily="34" charset="-128"/>
                      </a:endParaRPr>
                    </a:p>
                  </a:txBody>
                  <a:tcPr anchor="ctr"/>
                </a:tc>
                <a:tc>
                  <a:txBody>
                    <a:bodyPr/>
                    <a:lstStyle/>
                    <a:p>
                      <a:endParaRPr lang="th-TH" sz="120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1000</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5000</a:t>
                      </a:r>
                      <a:r>
                        <a:rPr lang="ja-JP" altLang="en-US" sz="1000" dirty="0">
                          <a:latin typeface="Meiryo UI" panose="020B0604030504040204" pitchFamily="34" charset="-128"/>
                          <a:ea typeface="Meiryo UI" panose="020B0604030504040204" pitchFamily="34" charset="-128"/>
                        </a:rPr>
                        <a:t>億ルピア</a:t>
                      </a:r>
                    </a:p>
                    <a:p>
                      <a:pPr algn="r"/>
                      <a:r>
                        <a:rPr lang="en-US" altLang="ja-JP" sz="1000" dirty="0">
                          <a:latin typeface="Meiryo UI" panose="020B0604030504040204" pitchFamily="34" charset="-128"/>
                          <a:ea typeface="Meiryo UI" panose="020B0604030504040204" pitchFamily="34" charset="-128"/>
                        </a:rPr>
                        <a:t>600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3500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https://bit.ly/3mTBgva</a:t>
                      </a:r>
                    </a:p>
                  </a:txBody>
                  <a:tcPr anchor="ctr"/>
                </a:tc>
                <a:extLst>
                  <a:ext uri="{0D108BD9-81ED-4DB2-BD59-A6C34878D82A}">
                    <a16:rowId xmlns:a16="http://schemas.microsoft.com/office/drawing/2014/main" val="1673370638"/>
                  </a:ext>
                </a:extLst>
              </a:tr>
              <a:tr h="355012">
                <a:tc>
                  <a:txBody>
                    <a:bodyPr/>
                    <a:lstStyle/>
                    <a:p>
                      <a:r>
                        <a:rPr lang="fi-FI" sz="1000" dirty="0">
                          <a:latin typeface="Meiryo UI" panose="020B0604030504040204" pitchFamily="34" charset="-128"/>
                          <a:ea typeface="Meiryo UI" panose="020B0604030504040204" pitchFamily="34" charset="-128"/>
                        </a:rPr>
                        <a:t>PT. Sukanda Djaya (Lee Kum Kee)</a:t>
                      </a:r>
                    </a:p>
                  </a:txBody>
                  <a:tcPr anchor="ctr"/>
                </a:tc>
                <a:tc>
                  <a:txBody>
                    <a:bodyPr/>
                    <a:lstStyle/>
                    <a:p>
                      <a:endParaRPr lang="th-TH" sz="120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2437</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2815</a:t>
                      </a:r>
                      <a:r>
                        <a:rPr lang="ja-JP" altLang="en-US" sz="1000" dirty="0">
                          <a:latin typeface="Meiryo UI" panose="020B0604030504040204" pitchFamily="34" charset="-128"/>
                          <a:ea typeface="Meiryo UI" panose="020B0604030504040204" pitchFamily="34" charset="-128"/>
                        </a:rPr>
                        <a:t>万ルピア　　</a:t>
                      </a:r>
                      <a:endParaRPr lang="th-TH" altLang="ja-JP" sz="1000" dirty="0">
                        <a:latin typeface="Meiryo UI" panose="020B0604030504040204" pitchFamily="34" charset="-128"/>
                        <a:ea typeface="Meiryo UI" panose="020B0604030504040204" pitchFamily="34" charset="-128"/>
                      </a:endParaRPr>
                    </a:p>
                    <a:p>
                      <a:pPr algn="r"/>
                      <a:r>
                        <a:rPr lang="en-US" altLang="ja-JP" sz="1000" dirty="0">
                          <a:latin typeface="Meiryo UI" panose="020B0604030504040204" pitchFamily="34" charset="-128"/>
                          <a:ea typeface="Meiryo UI" panose="020B0604030504040204" pitchFamily="34" charset="-128"/>
                        </a:rPr>
                        <a:t>1700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https://bit.ly/3wnctCG</a:t>
                      </a:r>
                    </a:p>
                  </a:txBody>
                  <a:tcPr anchor="ctr"/>
                </a:tc>
                <a:extLst>
                  <a:ext uri="{0D108BD9-81ED-4DB2-BD59-A6C34878D82A}">
                    <a16:rowId xmlns:a16="http://schemas.microsoft.com/office/drawing/2014/main" val="4271588557"/>
                  </a:ext>
                </a:extLst>
              </a:tr>
              <a:tr h="355012">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Sriwijaya</a:t>
                      </a:r>
                      <a:r>
                        <a:rPr lang="en-US" sz="1000" dirty="0">
                          <a:latin typeface="Meiryo UI" panose="020B0604030504040204" pitchFamily="34" charset="-128"/>
                          <a:ea typeface="Meiryo UI" panose="020B0604030504040204" pitchFamily="34" charset="-128"/>
                        </a:rPr>
                        <a:t> </a:t>
                      </a:r>
                      <a:r>
                        <a:rPr lang="en-US" sz="1000" dirty="0" err="1">
                          <a:latin typeface="Meiryo UI" panose="020B0604030504040204" pitchFamily="34" charset="-128"/>
                          <a:ea typeface="Meiryo UI" panose="020B0604030504040204" pitchFamily="34" charset="-128"/>
                        </a:rPr>
                        <a:t>Alam</a:t>
                      </a:r>
                      <a:r>
                        <a:rPr lang="en-US" sz="1000" dirty="0">
                          <a:latin typeface="Meiryo UI" panose="020B0604030504040204" pitchFamily="34" charset="-128"/>
                          <a:ea typeface="Meiryo UI" panose="020B0604030504040204" pitchFamily="34" charset="-128"/>
                        </a:rPr>
                        <a:t> Segar</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500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800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endParaRPr lang="th-TH" altLang="ja-JP" sz="1000" dirty="0">
                        <a:latin typeface="Meiryo UI" panose="020B0604030504040204" pitchFamily="34" charset="-128"/>
                        <a:ea typeface="Meiryo UI" panose="020B0604030504040204" pitchFamily="34" charset="-128"/>
                      </a:endParaRPr>
                    </a:p>
                    <a:p>
                      <a:pPr algn="r"/>
                      <a:endParaRPr lang="ja-JP" altLang="en-US"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https://bit.ly/3GTEeYf    https://bit.ly/3EMpNDz</a:t>
                      </a:r>
                    </a:p>
                  </a:txBody>
                  <a:tcPr anchor="ctr"/>
                </a:tc>
                <a:extLst>
                  <a:ext uri="{0D108BD9-81ED-4DB2-BD59-A6C34878D82A}">
                    <a16:rowId xmlns:a16="http://schemas.microsoft.com/office/drawing/2014/main" val="3527354163"/>
                  </a:ext>
                </a:extLst>
              </a:tr>
            </a:tbl>
          </a:graphicData>
        </a:graphic>
      </p:graphicFrame>
      <p:pic>
        <p:nvPicPr>
          <p:cNvPr id="25" name="Picture 2">
            <a:extLst>
              <a:ext uri="{FF2B5EF4-FFF2-40B4-BE49-F238E27FC236}">
                <a16:creationId xmlns:a16="http://schemas.microsoft.com/office/drawing/2014/main" id="{3C8B70FF-8B0C-4AA9-A628-F6A63CAECD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6335" y="1031485"/>
            <a:ext cx="14478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02CE829-D18F-4ADF-A1A0-122FC25025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064" y="1488685"/>
            <a:ext cx="1735032" cy="2974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31719F5E-34CD-407C-9248-0695928B66A0}"/>
              </a:ext>
            </a:extLst>
          </p:cNvPr>
          <p:cNvPicPr>
            <a:picLocks noChangeAspect="1"/>
          </p:cNvPicPr>
          <p:nvPr/>
        </p:nvPicPr>
        <p:blipFill rotWithShape="1">
          <a:blip r:embed="rId5"/>
          <a:srcRect l="12420" t="16401" r="82287" b="70999"/>
          <a:stretch/>
        </p:blipFill>
        <p:spPr>
          <a:xfrm>
            <a:off x="3533874" y="1798758"/>
            <a:ext cx="353411" cy="397135"/>
          </a:xfrm>
          <a:prstGeom prst="rect">
            <a:avLst/>
          </a:prstGeom>
        </p:spPr>
      </p:pic>
      <p:pic>
        <p:nvPicPr>
          <p:cNvPr id="12" name="Picture 2" descr="Home">
            <a:extLst>
              <a:ext uri="{FF2B5EF4-FFF2-40B4-BE49-F238E27FC236}">
                <a16:creationId xmlns:a16="http://schemas.microsoft.com/office/drawing/2014/main" id="{3888E7ED-F8D9-48F1-B0D0-788E5F948F9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73209"/>
          <a:stretch/>
        </p:blipFill>
        <p:spPr bwMode="auto">
          <a:xfrm>
            <a:off x="3503394" y="2241613"/>
            <a:ext cx="402907" cy="3900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a:extLst>
              <a:ext uri="{FF2B5EF4-FFF2-40B4-BE49-F238E27FC236}">
                <a16:creationId xmlns:a16="http://schemas.microsoft.com/office/drawing/2014/main" id="{C24496B9-258E-47CB-BA45-B38AB3A87F6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03394" y="2665213"/>
            <a:ext cx="380239" cy="3355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Marizafoods">
            <a:extLst>
              <a:ext uri="{FF2B5EF4-FFF2-40B4-BE49-F238E27FC236}">
                <a16:creationId xmlns:a16="http://schemas.microsoft.com/office/drawing/2014/main" id="{E5699201-A695-48B4-AB5F-7E7875059B8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66335" y="3062399"/>
            <a:ext cx="1373282" cy="28323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7B315993-516D-4534-9A1D-75B8D1D1B563}"/>
              </a:ext>
            </a:extLst>
          </p:cNvPr>
          <p:cNvPicPr>
            <a:picLocks noChangeAspect="1"/>
          </p:cNvPicPr>
          <p:nvPr/>
        </p:nvPicPr>
        <p:blipFill>
          <a:blip r:embed="rId9"/>
          <a:stretch>
            <a:fillRect/>
          </a:stretch>
        </p:blipFill>
        <p:spPr>
          <a:xfrm>
            <a:off x="3396148" y="3466661"/>
            <a:ext cx="617397" cy="312358"/>
          </a:xfrm>
          <a:prstGeom prst="rect">
            <a:avLst/>
          </a:prstGeom>
        </p:spPr>
      </p:pic>
      <p:pic>
        <p:nvPicPr>
          <p:cNvPr id="18" name="図 4">
            <a:extLst>
              <a:ext uri="{FF2B5EF4-FFF2-40B4-BE49-F238E27FC236}">
                <a16:creationId xmlns:a16="http://schemas.microsoft.com/office/drawing/2014/main" id="{729DC714-DED6-4403-B65B-64DDC002E46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98891" y="4190457"/>
            <a:ext cx="437890" cy="412132"/>
          </a:xfrm>
          <a:prstGeom prst="rect">
            <a:avLst/>
          </a:prstGeom>
        </p:spPr>
      </p:pic>
      <p:pic>
        <p:nvPicPr>
          <p:cNvPr id="23" name="Picture 22">
            <a:extLst>
              <a:ext uri="{FF2B5EF4-FFF2-40B4-BE49-F238E27FC236}">
                <a16:creationId xmlns:a16="http://schemas.microsoft.com/office/drawing/2014/main" id="{BE9EFACA-A160-44BD-9644-5E89889A4EF8}"/>
              </a:ext>
            </a:extLst>
          </p:cNvPr>
          <p:cNvPicPr>
            <a:picLocks noChangeAspect="1"/>
          </p:cNvPicPr>
          <p:nvPr/>
        </p:nvPicPr>
        <p:blipFill>
          <a:blip r:embed="rId11"/>
          <a:stretch>
            <a:fillRect/>
          </a:stretch>
        </p:blipFill>
        <p:spPr>
          <a:xfrm>
            <a:off x="3870680" y="3848322"/>
            <a:ext cx="649784" cy="283239"/>
          </a:xfrm>
          <a:prstGeom prst="rect">
            <a:avLst/>
          </a:prstGeom>
        </p:spPr>
      </p:pic>
      <p:pic>
        <p:nvPicPr>
          <p:cNvPr id="24" name="図 2">
            <a:extLst>
              <a:ext uri="{FF2B5EF4-FFF2-40B4-BE49-F238E27FC236}">
                <a16:creationId xmlns:a16="http://schemas.microsoft.com/office/drawing/2014/main" id="{D6AB1190-7164-451A-846F-5DBA4C6661C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24546" y="3845764"/>
            <a:ext cx="917298" cy="283239"/>
          </a:xfrm>
          <a:prstGeom prst="rect">
            <a:avLst/>
          </a:prstGeom>
        </p:spPr>
      </p:pic>
      <p:pic>
        <p:nvPicPr>
          <p:cNvPr id="26" name="Picture 4" descr="Terjual SUPPLIER SAMBAL,TOMAT,KECAP AKUFOOD , TERMURA &amp;amp; TERPERCAYA  Se-INDONESIA!! | KASKUS">
            <a:extLst>
              <a:ext uri="{FF2B5EF4-FFF2-40B4-BE49-F238E27FC236}">
                <a16:creationId xmlns:a16="http://schemas.microsoft.com/office/drawing/2014/main" id="{70BDC0B5-3E1E-4A57-AEBB-CD0DBF789C50}"/>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2201" t="2751" r="12201" b="16351"/>
          <a:stretch/>
        </p:blipFill>
        <p:spPr bwMode="auto">
          <a:xfrm>
            <a:off x="3406591" y="4637240"/>
            <a:ext cx="477042" cy="28323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a:extLst>
              <a:ext uri="{FF2B5EF4-FFF2-40B4-BE49-F238E27FC236}">
                <a16:creationId xmlns:a16="http://schemas.microsoft.com/office/drawing/2014/main" id="{09014499-2ECE-41FC-BDCD-8CD69EAA87E7}"/>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233850" y="5007642"/>
            <a:ext cx="887536" cy="38249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Lee Kum Kee 130th anniversary logo - Red background">
            <a:extLst>
              <a:ext uri="{FF2B5EF4-FFF2-40B4-BE49-F238E27FC236}">
                <a16:creationId xmlns:a16="http://schemas.microsoft.com/office/drawing/2014/main" id="{AF4A1D01-22D8-4FBF-9E36-DE584486DE3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53201" y="5439500"/>
            <a:ext cx="518003" cy="34317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0" descr="logo for Sukanda Djaya">
            <a:extLst>
              <a:ext uri="{FF2B5EF4-FFF2-40B4-BE49-F238E27FC236}">
                <a16:creationId xmlns:a16="http://schemas.microsoft.com/office/drawing/2014/main" id="{9462AE48-C186-46AF-A6A8-C268BE954DA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57600" y="5418256"/>
            <a:ext cx="696210" cy="36698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PT. Sriwijaya Alam Segar – SAFE SHIELDS">
            <a:extLst>
              <a:ext uri="{FF2B5EF4-FFF2-40B4-BE49-F238E27FC236}">
                <a16:creationId xmlns:a16="http://schemas.microsoft.com/office/drawing/2014/main" id="{E7FD9D76-F2B4-48A7-A94A-1CDB932DC806}"/>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11259" t="16361" r="9924" b="12155"/>
          <a:stretch/>
        </p:blipFill>
        <p:spPr bwMode="auto">
          <a:xfrm>
            <a:off x="3396148" y="5840385"/>
            <a:ext cx="458320" cy="30866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Terjual SUPPLIER SAMBAL,TOMAT,KECAP AKUFOOD , TERMURA &amp;amp; TERPERCAYA  Se-INDONESIA!! | KASKUS">
            <a:extLst>
              <a:ext uri="{FF2B5EF4-FFF2-40B4-BE49-F238E27FC236}">
                <a16:creationId xmlns:a16="http://schemas.microsoft.com/office/drawing/2014/main" id="{6C4E4EDF-44CD-4B5A-8B44-04513D47866E}"/>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2201" t="2751" r="12201" b="16351"/>
          <a:stretch/>
        </p:blipFill>
        <p:spPr bwMode="auto">
          <a:xfrm>
            <a:off x="3459739" y="4657563"/>
            <a:ext cx="477042" cy="283239"/>
          </a:xfrm>
          <a:prstGeom prst="rect">
            <a:avLst/>
          </a:prstGeom>
          <a:noFill/>
          <a:extLst>
            <a:ext uri="{909E8E84-426E-40DD-AFC4-6F175D3DCCD1}">
              <a14:hiddenFill xmlns:a14="http://schemas.microsoft.com/office/drawing/2010/main">
                <a:solidFill>
                  <a:srgbClr val="FFFFFF"/>
                </a:solidFill>
              </a14:hiddenFill>
            </a:ext>
          </a:extLst>
        </p:spPr>
      </p:pic>
      <p:sp>
        <p:nvSpPr>
          <p:cNvPr id="32" name="角丸四角形吹き出し 31"/>
          <p:cNvSpPr/>
          <p:nvPr/>
        </p:nvSpPr>
        <p:spPr>
          <a:xfrm>
            <a:off x="5724128" y="3279565"/>
            <a:ext cx="3816424" cy="725596"/>
          </a:xfrm>
          <a:prstGeom prst="wedgeRoundRectCallout">
            <a:avLst>
              <a:gd name="adj1" fmla="val 24980"/>
              <a:gd name="adj2" fmla="val 371445"/>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ページ番号は左下↙に統一</a:t>
            </a:r>
          </a:p>
        </p:txBody>
      </p:sp>
    </p:spTree>
    <p:extLst>
      <p:ext uri="{BB962C8B-B14F-4D97-AF65-F5344CB8AC3E}">
        <p14:creationId xmlns:p14="http://schemas.microsoft.com/office/powerpoint/2010/main" val="1362417750"/>
      </p:ext>
    </p:extLst>
  </p:cSld>
  <p:clrMapOvr>
    <a:masterClrMapping/>
  </p:clrMapOvr>
  <p:transition>
    <p:checke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スライド番号プレースホルダ 5"/>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9DEE934-8D61-47E3-9D6A-2D270B7EDFA4}" type="slidenum">
              <a:rPr lang="en-US" altLang="ja-JP">
                <a:solidFill>
                  <a:srgbClr val="898989"/>
                </a:solidFill>
                <a:latin typeface="Calibri" panose="020F0502020204030204" pitchFamily="34" charset="0"/>
              </a:rPr>
              <a:pPr eaLnBrk="1" hangingPunct="1"/>
              <a:t>7</a:t>
            </a:fld>
            <a:endParaRPr lang="en-US" altLang="ja-JP">
              <a:solidFill>
                <a:srgbClr val="898989"/>
              </a:solidFill>
              <a:latin typeface="Calibri" panose="020F0502020204030204" pitchFamily="34" charset="0"/>
            </a:endParaRPr>
          </a:p>
        </p:txBody>
      </p:sp>
      <p:sp>
        <p:nvSpPr>
          <p:cNvPr id="15" name="Rectangle 5"/>
          <p:cNvSpPr>
            <a:spLocks noChangeArrowheads="1"/>
          </p:cNvSpPr>
          <p:nvPr/>
        </p:nvSpPr>
        <p:spPr bwMode="auto">
          <a:xfrm>
            <a:off x="364473" y="272200"/>
            <a:ext cx="8311983"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インドネシアの調味料メーカー</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Text Box 35">
            <a:extLst>
              <a:ext uri="{FF2B5EF4-FFF2-40B4-BE49-F238E27FC236}">
                <a16:creationId xmlns:a16="http://schemas.microsoft.com/office/drawing/2014/main" id="{7C3C0C73-5D8C-4CE5-A86A-E84E0969981D}"/>
              </a:ext>
            </a:extLst>
          </p:cNvPr>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20" name="Text Box 21">
            <a:extLst>
              <a:ext uri="{FF2B5EF4-FFF2-40B4-BE49-F238E27FC236}">
                <a16:creationId xmlns:a16="http://schemas.microsoft.com/office/drawing/2014/main" id="{0F8E73F7-0127-452F-8389-CE899CD71B56}"/>
              </a:ext>
            </a:extLst>
          </p:cNvPr>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cxnSp>
        <p:nvCxnSpPr>
          <p:cNvPr id="21" name="直線コネクタ 28">
            <a:extLst>
              <a:ext uri="{FF2B5EF4-FFF2-40B4-BE49-F238E27FC236}">
                <a16:creationId xmlns:a16="http://schemas.microsoft.com/office/drawing/2014/main" id="{C33AE705-0C41-481F-A5D2-361BB6702FC4}"/>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22" name="直線コネクタ 29">
            <a:extLst>
              <a:ext uri="{FF2B5EF4-FFF2-40B4-BE49-F238E27FC236}">
                <a16:creationId xmlns:a16="http://schemas.microsoft.com/office/drawing/2014/main" id="{BF2B4ED2-B65F-4731-9ECB-6B506D69A9C0}"/>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graphicFrame>
        <p:nvGraphicFramePr>
          <p:cNvPr id="16" name="Table 16">
            <a:extLst>
              <a:ext uri="{FF2B5EF4-FFF2-40B4-BE49-F238E27FC236}">
                <a16:creationId xmlns:a16="http://schemas.microsoft.com/office/drawing/2014/main" id="{723AA6BC-4221-493C-B3D2-21250BB51158}"/>
              </a:ext>
            </a:extLst>
          </p:cNvPr>
          <p:cNvGraphicFramePr>
            <a:graphicFrameLocks noGrp="1"/>
          </p:cNvGraphicFramePr>
          <p:nvPr/>
        </p:nvGraphicFramePr>
        <p:xfrm>
          <a:off x="413090" y="758478"/>
          <a:ext cx="8422820" cy="4632960"/>
        </p:xfrm>
        <a:graphic>
          <a:graphicData uri="http://schemas.openxmlformats.org/drawingml/2006/table">
            <a:tbl>
              <a:tblPr firstRow="1" bandRow="1">
                <a:tableStyleId>{5C22544A-7EE6-4342-B048-85BDC9FD1C3A}</a:tableStyleId>
              </a:tblPr>
              <a:tblGrid>
                <a:gridCol w="2358710">
                  <a:extLst>
                    <a:ext uri="{9D8B030D-6E8A-4147-A177-3AD203B41FA5}">
                      <a16:colId xmlns:a16="http://schemas.microsoft.com/office/drawing/2014/main" val="1520498310"/>
                    </a:ext>
                  </a:extLst>
                </a:gridCol>
                <a:gridCol w="1852700">
                  <a:extLst>
                    <a:ext uri="{9D8B030D-6E8A-4147-A177-3AD203B41FA5}">
                      <a16:colId xmlns:a16="http://schemas.microsoft.com/office/drawing/2014/main" val="3446885669"/>
                    </a:ext>
                  </a:extLst>
                </a:gridCol>
                <a:gridCol w="2105705">
                  <a:extLst>
                    <a:ext uri="{9D8B030D-6E8A-4147-A177-3AD203B41FA5}">
                      <a16:colId xmlns:a16="http://schemas.microsoft.com/office/drawing/2014/main" val="305254210"/>
                    </a:ext>
                  </a:extLst>
                </a:gridCol>
                <a:gridCol w="2105705">
                  <a:extLst>
                    <a:ext uri="{9D8B030D-6E8A-4147-A177-3AD203B41FA5}">
                      <a16:colId xmlns:a16="http://schemas.microsoft.com/office/drawing/2014/main" val="2649730310"/>
                    </a:ext>
                  </a:extLst>
                </a:gridCol>
              </a:tblGrid>
              <a:tr h="247554">
                <a:tc>
                  <a:txBody>
                    <a:bodyPr/>
                    <a:lstStyle/>
                    <a:p>
                      <a:pPr algn="ctr"/>
                      <a:r>
                        <a:rPr lang="en-US" sz="1200" dirty="0">
                          <a:latin typeface="Meiryo UI" panose="020B0604030504040204" pitchFamily="34" charset="-128"/>
                          <a:ea typeface="Meiryo UI" panose="020B0604030504040204" pitchFamily="34" charset="-128"/>
                        </a:rPr>
                        <a:t>Company Name</a:t>
                      </a:r>
                      <a:endParaRPr lang="th-TH" sz="1200" dirty="0">
                        <a:latin typeface="Meiryo UI" panose="020B0604030504040204" pitchFamily="34" charset="-128"/>
                        <a:ea typeface="Meiryo UI" panose="020B0604030504040204" pitchFamily="34" charset="-128"/>
                      </a:endParaRPr>
                    </a:p>
                  </a:txBody>
                  <a:tcPr anchor="ctr"/>
                </a:tc>
                <a:tc>
                  <a:txBody>
                    <a:bodyPr/>
                    <a:lstStyle/>
                    <a:p>
                      <a:pPr algn="ctr"/>
                      <a:r>
                        <a:rPr lang="en-US" sz="1200" dirty="0">
                          <a:latin typeface="Meiryo UI" panose="020B0604030504040204" pitchFamily="34" charset="-128"/>
                          <a:ea typeface="Meiryo UI" panose="020B0604030504040204" pitchFamily="34" charset="-128"/>
                        </a:rPr>
                        <a:t>Logo</a:t>
                      </a:r>
                      <a:endParaRPr lang="th-TH" sz="1200" dirty="0">
                        <a:latin typeface="Meiryo UI" panose="020B0604030504040204" pitchFamily="34" charset="-128"/>
                        <a:ea typeface="Meiryo UI" panose="020B0604030504040204" pitchFamily="34" charset="-128"/>
                      </a:endParaRPr>
                    </a:p>
                  </a:txBody>
                  <a:tcPr anchor="ctr"/>
                </a:tc>
                <a:tc>
                  <a:txBody>
                    <a:bodyPr/>
                    <a:lstStyle/>
                    <a:p>
                      <a:pPr algn="ctr"/>
                      <a:r>
                        <a:rPr lang="en-US" sz="1200" dirty="0">
                          <a:latin typeface="Meiryo UI" panose="020B0604030504040204" pitchFamily="34" charset="-128"/>
                          <a:ea typeface="Meiryo UI" panose="020B0604030504040204" pitchFamily="34" charset="-128"/>
                        </a:rPr>
                        <a:t>Revenue</a:t>
                      </a:r>
                      <a:endParaRPr lang="th-TH" sz="1200" dirty="0">
                        <a:latin typeface="Meiryo UI" panose="020B0604030504040204" pitchFamily="34" charset="-128"/>
                        <a:ea typeface="Meiryo UI" panose="020B0604030504040204" pitchFamily="34" charset="-128"/>
                      </a:endParaRPr>
                    </a:p>
                  </a:txBody>
                  <a:tcPr anchor="ctr"/>
                </a:tc>
                <a:tc>
                  <a:txBody>
                    <a:bodyPr/>
                    <a:lstStyle/>
                    <a:p>
                      <a:pPr algn="ctr"/>
                      <a:r>
                        <a:rPr lang="en-US" sz="1200" dirty="0">
                          <a:latin typeface="Meiryo UI" panose="020B0604030504040204" pitchFamily="34" charset="-128"/>
                          <a:ea typeface="Meiryo UI" panose="020B0604030504040204" pitchFamily="34" charset="-128"/>
                        </a:rPr>
                        <a:t>Website</a:t>
                      </a:r>
                      <a:endParaRPr lang="th-TH" sz="1200" dirty="0">
                        <a:latin typeface="Meiryo UI" panose="020B0604030504040204" pitchFamily="34" charset="-128"/>
                        <a:ea typeface="Meiryo UI" panose="020B0604030504040204" pitchFamily="34" charset="-128"/>
                      </a:endParaRPr>
                    </a:p>
                  </a:txBody>
                  <a:tcPr anchor="ctr"/>
                </a:tc>
                <a:extLst>
                  <a:ext uri="{0D108BD9-81ED-4DB2-BD59-A6C34878D82A}">
                    <a16:rowId xmlns:a16="http://schemas.microsoft.com/office/drawing/2014/main" val="274062708"/>
                  </a:ext>
                </a:extLst>
              </a:tr>
              <a:tr h="298287">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Mitratama</a:t>
                      </a:r>
                      <a:r>
                        <a:rPr lang="en-US" sz="1000" dirty="0">
                          <a:latin typeface="Meiryo UI" panose="020B0604030504040204" pitchFamily="34" charset="-128"/>
                          <a:ea typeface="Meiryo UI" panose="020B0604030504040204" pitchFamily="34" charset="-128"/>
                        </a:rPr>
                        <a:t> Rasa </a:t>
                      </a:r>
                      <a:r>
                        <a:rPr lang="en-US" sz="1000" dirty="0" err="1">
                          <a:latin typeface="Meiryo UI" panose="020B0604030504040204" pitchFamily="34" charset="-128"/>
                          <a:ea typeface="Meiryo UI" panose="020B0604030504040204" pitchFamily="34" charset="-128"/>
                        </a:rPr>
                        <a:t>Sejati</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500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800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endParaRPr lang="th-TH" altLang="ja-JP" sz="1000" dirty="0">
                        <a:latin typeface="Meiryo UI" panose="020B0604030504040204" pitchFamily="34" charset="-128"/>
                        <a:ea typeface="Meiryo UI" panose="020B0604030504040204" pitchFamily="34" charset="-128"/>
                      </a:endParaRPr>
                    </a:p>
                    <a:p>
                      <a:pPr algn="r"/>
                      <a:endParaRPr lang="th-TH" altLang="ja-JP"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https://bit.ly/3qe96wX</a:t>
                      </a:r>
                    </a:p>
                  </a:txBody>
                  <a:tcPr anchor="ctr"/>
                </a:tc>
                <a:extLst>
                  <a:ext uri="{0D108BD9-81ED-4DB2-BD59-A6C34878D82A}">
                    <a16:rowId xmlns:a16="http://schemas.microsoft.com/office/drawing/2014/main" val="1283236772"/>
                  </a:ext>
                </a:extLst>
              </a:tr>
              <a:tr h="190079">
                <a:tc>
                  <a:txBody>
                    <a:bodyPr/>
                    <a:lstStyle/>
                    <a:p>
                      <a:r>
                        <a:rPr lang="en-US" sz="1000" dirty="0">
                          <a:latin typeface="Meiryo UI" panose="020B0604030504040204" pitchFamily="34" charset="-128"/>
                          <a:ea typeface="Meiryo UI" panose="020B0604030504040204" pitchFamily="34" charset="-128"/>
                        </a:rPr>
                        <a:t>PT. Lasalle Food</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229</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0992</a:t>
                      </a:r>
                      <a:r>
                        <a:rPr lang="ja-JP" altLang="en-US" sz="1000" dirty="0">
                          <a:latin typeface="Meiryo UI" panose="020B0604030504040204" pitchFamily="34" charset="-128"/>
                          <a:ea typeface="Meiryo UI" panose="020B0604030504040204" pitchFamily="34" charset="-128"/>
                        </a:rPr>
                        <a:t>万ルピア　　</a:t>
                      </a:r>
                      <a:endParaRPr lang="th-TH" altLang="ja-JP" sz="1000" dirty="0">
                        <a:latin typeface="Meiryo UI" panose="020B0604030504040204" pitchFamily="34" charset="-128"/>
                        <a:ea typeface="Meiryo UI" panose="020B0604030504040204" pitchFamily="34" charset="-128"/>
                      </a:endParaRPr>
                    </a:p>
                    <a:p>
                      <a:pPr algn="r"/>
                      <a:r>
                        <a:rPr lang="en-US" altLang="ja-JP" sz="1000" dirty="0">
                          <a:latin typeface="Meiryo UI" panose="020B0604030504040204" pitchFamily="34" charset="-128"/>
                          <a:ea typeface="Meiryo UI" panose="020B0604030504040204" pitchFamily="34" charset="-128"/>
                        </a:rPr>
                        <a:t>160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https://bit.ly/2ZV0u37</a:t>
                      </a:r>
                    </a:p>
                  </a:txBody>
                  <a:tcPr anchor="ctr"/>
                </a:tc>
                <a:extLst>
                  <a:ext uri="{0D108BD9-81ED-4DB2-BD59-A6C34878D82A}">
                    <a16:rowId xmlns:a16="http://schemas.microsoft.com/office/drawing/2014/main" val="3540386946"/>
                  </a:ext>
                </a:extLst>
              </a:tr>
              <a:tr h="247554">
                <a:tc>
                  <a:txBody>
                    <a:bodyPr/>
                    <a:lstStyle/>
                    <a:p>
                      <a:r>
                        <a:rPr lang="en-US" sz="1000" dirty="0">
                          <a:latin typeface="Meiryo UI" panose="020B0604030504040204" pitchFamily="34" charset="-128"/>
                          <a:ea typeface="Meiryo UI" panose="020B0604030504040204" pitchFamily="34" charset="-128"/>
                        </a:rPr>
                        <a:t>CV. </a:t>
                      </a:r>
                      <a:r>
                        <a:rPr lang="en-US" sz="1000" dirty="0" err="1">
                          <a:latin typeface="Meiryo UI" panose="020B0604030504040204" pitchFamily="34" charset="-128"/>
                          <a:ea typeface="Meiryo UI" panose="020B0604030504040204" pitchFamily="34" charset="-128"/>
                        </a:rPr>
                        <a:t>Subur</a:t>
                      </a:r>
                      <a:r>
                        <a:rPr lang="en-US" sz="1000" dirty="0">
                          <a:latin typeface="Meiryo UI" panose="020B0604030504040204" pitchFamily="34" charset="-128"/>
                          <a:ea typeface="Meiryo UI" panose="020B0604030504040204" pitchFamily="34" charset="-128"/>
                        </a:rPr>
                        <a:t> Jaya Abadi</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100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300</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endParaRPr lang="th-TH" altLang="ja-JP" sz="1000" dirty="0">
                        <a:latin typeface="Meiryo UI" panose="020B0604030504040204" pitchFamily="34" charset="-128"/>
                        <a:ea typeface="Meiryo UI" panose="020B0604030504040204" pitchFamily="34" charset="-128"/>
                      </a:endParaRPr>
                    </a:p>
                    <a:p>
                      <a:pPr algn="r"/>
                      <a:endParaRPr lang="ja-JP" altLang="en-US"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https://bit.ly/3bR83KY</a:t>
                      </a:r>
                    </a:p>
                  </a:txBody>
                  <a:tcPr anchor="ctr"/>
                </a:tc>
                <a:extLst>
                  <a:ext uri="{0D108BD9-81ED-4DB2-BD59-A6C34878D82A}">
                    <a16:rowId xmlns:a16="http://schemas.microsoft.com/office/drawing/2014/main" val="1806872098"/>
                  </a:ext>
                </a:extLst>
              </a:tr>
              <a:tr h="247554">
                <a:tc>
                  <a:txBody>
                    <a:bodyPr/>
                    <a:lstStyle/>
                    <a:p>
                      <a:r>
                        <a:rPr lang="en-US" sz="1000" dirty="0">
                          <a:latin typeface="Meiryo UI" panose="020B0604030504040204" pitchFamily="34" charset="-128"/>
                          <a:ea typeface="Meiryo UI" panose="020B0604030504040204" pitchFamily="34" charset="-128"/>
                        </a:rPr>
                        <a:t>PT. Aneka Boga Nusantara</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50</a:t>
                      </a:r>
                      <a:r>
                        <a:rPr lang="ja-JP" altLang="en-US" sz="1000" dirty="0">
                          <a:latin typeface="Meiryo UI" panose="020B0604030504040204" pitchFamily="34" charset="-128"/>
                          <a:ea typeface="Meiryo UI" panose="020B0604030504040204" pitchFamily="34" charset="-128"/>
                        </a:rPr>
                        <a:t>億～</a:t>
                      </a:r>
                      <a:r>
                        <a:rPr lang="en-US" altLang="ja-JP" sz="1000" dirty="0">
                          <a:latin typeface="Meiryo UI" panose="020B0604030504040204" pitchFamily="34" charset="-128"/>
                          <a:ea typeface="Meiryo UI" panose="020B0604030504040204" pitchFamily="34" charset="-128"/>
                        </a:rPr>
                        <a:t>150</a:t>
                      </a:r>
                      <a:r>
                        <a:rPr lang="ja-JP" altLang="en-US" sz="1000" dirty="0">
                          <a:latin typeface="Meiryo UI" panose="020B0604030504040204" pitchFamily="34" charset="-128"/>
                          <a:ea typeface="Meiryo UI" panose="020B0604030504040204" pitchFamily="34" charset="-128"/>
                        </a:rPr>
                        <a:t>億ルピア　</a:t>
                      </a:r>
                      <a:endParaRPr lang="en-US" altLang="ja-JP" sz="1000" dirty="0">
                        <a:latin typeface="Meiryo UI" panose="020B0604030504040204" pitchFamily="34" charset="-128"/>
                        <a:ea typeface="Meiryo UI" panose="020B0604030504040204" pitchFamily="34" charset="-128"/>
                      </a:endParaRPr>
                    </a:p>
                    <a:p>
                      <a:pPr algn="r"/>
                      <a:r>
                        <a:rPr lang="en-US" altLang="ja-JP" sz="1000" dirty="0">
                          <a:latin typeface="Meiryo UI" panose="020B0604030504040204" pitchFamily="34" charset="-128"/>
                          <a:ea typeface="Meiryo UI" panose="020B0604030504040204" pitchFamily="34" charset="-128"/>
                        </a:rPr>
                        <a:t>35</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105</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p>
                  </a:txBody>
                  <a:tcPr anchor="ctr"/>
                </a:tc>
                <a:tc>
                  <a:txBody>
                    <a:bodyPr/>
                    <a:lstStyle/>
                    <a:p>
                      <a:r>
                        <a:rPr lang="en-US" sz="700" dirty="0">
                          <a:latin typeface="Meiryo UI" panose="020B0604030504040204" pitchFamily="34" charset="-128"/>
                          <a:ea typeface="Meiryo UI" panose="020B0604030504040204" pitchFamily="34" charset="-128"/>
                        </a:rPr>
                        <a:t>https://bit.ly/3kiupJM</a:t>
                      </a:r>
                    </a:p>
                  </a:txBody>
                  <a:tcPr anchor="ctr"/>
                </a:tc>
                <a:extLst>
                  <a:ext uri="{0D108BD9-81ED-4DB2-BD59-A6C34878D82A}">
                    <a16:rowId xmlns:a16="http://schemas.microsoft.com/office/drawing/2014/main" val="3772765993"/>
                  </a:ext>
                </a:extLst>
              </a:tr>
              <a:tr h="357578">
                <a:tc>
                  <a:txBody>
                    <a:bodyPr/>
                    <a:lstStyle/>
                    <a:p>
                      <a:r>
                        <a:rPr lang="en-US" sz="1000" dirty="0">
                          <a:latin typeface="Meiryo UI" panose="020B0604030504040204" pitchFamily="34" charset="-128"/>
                          <a:ea typeface="Meiryo UI" panose="020B0604030504040204" pitchFamily="34" charset="-128"/>
                        </a:rPr>
                        <a:t>CV. Niki </a:t>
                      </a:r>
                      <a:r>
                        <a:rPr lang="en-US" sz="1000" dirty="0" err="1">
                          <a:latin typeface="Meiryo UI" panose="020B0604030504040204" pitchFamily="34" charset="-128"/>
                          <a:ea typeface="Meiryo UI" panose="020B0604030504040204" pitchFamily="34" charset="-128"/>
                        </a:rPr>
                        <a:t>Harum</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35</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105</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endParaRPr lang="en-US" altLang="ja-JP" sz="1000" dirty="0">
                        <a:latin typeface="Meiryo UI" panose="020B0604030504040204" pitchFamily="34" charset="-128"/>
                        <a:ea typeface="Meiryo UI" panose="020B0604030504040204" pitchFamily="34" charset="-128"/>
                      </a:endParaRPr>
                    </a:p>
                    <a:p>
                      <a:pPr algn="r"/>
                      <a:endParaRPr lang="ja-JP" altLang="en-US"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https://bit.ly/3o7zEx5</a:t>
                      </a:r>
                      <a:endParaRPr lang="th-TH" sz="700" dirty="0">
                        <a:latin typeface="Meiryo UI" panose="020B0604030504040204" pitchFamily="34" charset="-128"/>
                        <a:ea typeface="Meiryo UI" panose="020B0604030504040204" pitchFamily="34" charset="-128"/>
                      </a:endParaRPr>
                    </a:p>
                  </a:txBody>
                  <a:tcPr anchor="ctr"/>
                </a:tc>
                <a:extLst>
                  <a:ext uri="{0D108BD9-81ED-4DB2-BD59-A6C34878D82A}">
                    <a16:rowId xmlns:a16="http://schemas.microsoft.com/office/drawing/2014/main" val="3677221796"/>
                  </a:ext>
                </a:extLst>
              </a:tr>
              <a:tr h="247554">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Finindo</a:t>
                      </a:r>
                      <a:r>
                        <a:rPr lang="en-US" sz="1000" dirty="0">
                          <a:latin typeface="Meiryo UI" panose="020B0604030504040204" pitchFamily="34" charset="-128"/>
                          <a:ea typeface="Meiryo UI" panose="020B0604030504040204" pitchFamily="34" charset="-128"/>
                        </a:rPr>
                        <a:t> Foods Indonesia</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35</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105</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endParaRPr lang="en-US" altLang="ja-JP" sz="1000" dirty="0">
                        <a:latin typeface="Meiryo UI" panose="020B0604030504040204" pitchFamily="34" charset="-128"/>
                        <a:ea typeface="Meiryo UI" panose="020B0604030504040204" pitchFamily="34" charset="-128"/>
                      </a:endParaRPr>
                    </a:p>
                    <a:p>
                      <a:pPr algn="r"/>
                      <a:endParaRPr lang="en-US" altLang="ja-JP"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https://bit.ly/300ShdI</a:t>
                      </a:r>
                    </a:p>
                  </a:txBody>
                  <a:tcPr anchor="ctr"/>
                </a:tc>
                <a:extLst>
                  <a:ext uri="{0D108BD9-81ED-4DB2-BD59-A6C34878D82A}">
                    <a16:rowId xmlns:a16="http://schemas.microsoft.com/office/drawing/2014/main" val="2976541710"/>
                  </a:ext>
                </a:extLst>
              </a:tr>
              <a:tr h="364639">
                <a:tc>
                  <a:txBody>
                    <a:bodyPr/>
                    <a:lstStyle/>
                    <a:p>
                      <a:r>
                        <a:rPr lang="en-US" altLang="ja-JP" sz="1000" dirty="0" err="1">
                          <a:latin typeface="Meiryo UI" panose="020B0604030504040204" pitchFamily="34" charset="-128"/>
                          <a:ea typeface="Meiryo UI" panose="020B0604030504040204" pitchFamily="34" charset="-128"/>
                        </a:rPr>
                        <a:t>Kecap</a:t>
                      </a:r>
                      <a:r>
                        <a:rPr lang="en-US" altLang="ja-JP" sz="1000" dirty="0">
                          <a:latin typeface="Meiryo UI" panose="020B0604030504040204" pitchFamily="34" charset="-128"/>
                          <a:ea typeface="Meiryo UI" panose="020B0604030504040204" pitchFamily="34" charset="-128"/>
                        </a:rPr>
                        <a:t> "Tin </a:t>
                      </a:r>
                      <a:r>
                        <a:rPr lang="en-US" altLang="ja-JP" sz="1000" dirty="0" err="1">
                          <a:latin typeface="Meiryo UI" panose="020B0604030504040204" pitchFamily="34" charset="-128"/>
                          <a:ea typeface="Meiryo UI" panose="020B0604030504040204" pitchFamily="34" charset="-128"/>
                        </a:rPr>
                        <a:t>Tin</a:t>
                      </a:r>
                      <a:r>
                        <a:rPr lang="en-US" altLang="ja-JP" sz="1000" dirty="0">
                          <a:latin typeface="Meiryo UI" panose="020B0604030504040204" pitchFamily="34" charset="-128"/>
                          <a:ea typeface="Meiryo UI" panose="020B0604030504040204" pitchFamily="34" charset="-128"/>
                        </a:rPr>
                        <a:t>"</a:t>
                      </a: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en-US" altLang="ja-JP" sz="1000" dirty="0">
                          <a:latin typeface="Meiryo UI" panose="020B0604030504040204" pitchFamily="34" charset="-128"/>
                          <a:ea typeface="Meiryo UI" panose="020B0604030504040204" pitchFamily="34" charset="-128"/>
                        </a:rPr>
                        <a:t>35</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105</a:t>
                      </a:r>
                      <a:r>
                        <a:rPr lang="ja-JP" altLang="en-US" sz="1000" dirty="0">
                          <a:latin typeface="Meiryo UI" panose="020B0604030504040204" pitchFamily="34" charset="-128"/>
                          <a:ea typeface="Meiryo UI" panose="020B0604030504040204" pitchFamily="34" charset="-128"/>
                        </a:rPr>
                        <a:t>万</a:t>
                      </a:r>
                      <a:r>
                        <a:rPr lang="en-US" altLang="ja-JP" sz="1000" dirty="0">
                          <a:latin typeface="Meiryo UI" panose="020B0604030504040204" pitchFamily="34" charset="-128"/>
                          <a:ea typeface="Meiryo UI" panose="020B0604030504040204" pitchFamily="34" charset="-128"/>
                        </a:rPr>
                        <a:t>US</a:t>
                      </a:r>
                      <a:r>
                        <a:rPr lang="ja-JP" altLang="en-US" sz="1000" dirty="0">
                          <a:latin typeface="Meiryo UI" panose="020B0604030504040204" pitchFamily="34" charset="-128"/>
                          <a:ea typeface="Meiryo UI" panose="020B0604030504040204" pitchFamily="34" charset="-128"/>
                        </a:rPr>
                        <a:t>ドル</a:t>
                      </a:r>
                      <a:endParaRPr lang="en-US" altLang="ja-JP" sz="1000" dirty="0">
                        <a:latin typeface="Meiryo UI" panose="020B0604030504040204" pitchFamily="34" charset="-128"/>
                        <a:ea typeface="Meiryo UI" panose="020B0604030504040204" pitchFamily="34" charset="-128"/>
                      </a:endParaRPr>
                    </a:p>
                    <a:p>
                      <a:pPr algn="r"/>
                      <a:endParaRPr lang="en-US" altLang="ja-JP"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https://bit.ly/3BSak31</a:t>
                      </a:r>
                    </a:p>
                  </a:txBody>
                  <a:tcPr anchor="ctr"/>
                </a:tc>
                <a:extLst>
                  <a:ext uri="{0D108BD9-81ED-4DB2-BD59-A6C34878D82A}">
                    <a16:rowId xmlns:a16="http://schemas.microsoft.com/office/drawing/2014/main" val="3819208809"/>
                  </a:ext>
                </a:extLst>
              </a:tr>
              <a:tr h="247554">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Sarico</a:t>
                      </a:r>
                      <a:r>
                        <a:rPr lang="en-US" sz="1000" dirty="0">
                          <a:latin typeface="Meiryo UI" panose="020B0604030504040204" pitchFamily="34" charset="-128"/>
                          <a:ea typeface="Meiryo UI" panose="020B0604030504040204" pitchFamily="34" charset="-128"/>
                        </a:rPr>
                        <a:t> Food</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algn="r"/>
                      <a:r>
                        <a:rPr lang="ja-JP" altLang="en-US" sz="1000" dirty="0">
                          <a:latin typeface="Meiryo UI" panose="020B0604030504040204" pitchFamily="34" charset="-128"/>
                          <a:ea typeface="Meiryo UI" panose="020B0604030504040204" pitchFamily="34" charset="-128"/>
                        </a:rPr>
                        <a:t>不明</a:t>
                      </a:r>
                      <a:endParaRPr lang="en-US" altLang="ja-JP" sz="1000" dirty="0">
                        <a:latin typeface="Meiryo UI" panose="020B0604030504040204" pitchFamily="34" charset="-128"/>
                        <a:ea typeface="Meiryo UI" panose="020B0604030504040204" pitchFamily="34" charset="-128"/>
                      </a:endParaRPr>
                    </a:p>
                    <a:p>
                      <a:pPr algn="r"/>
                      <a:endParaRPr lang="ja-JP" altLang="en-US" sz="1000" dirty="0">
                        <a:latin typeface="Meiryo UI" panose="020B0604030504040204" pitchFamily="34" charset="-128"/>
                        <a:ea typeface="Meiryo UI" panose="020B0604030504040204" pitchFamily="34" charset="-128"/>
                      </a:endParaRPr>
                    </a:p>
                  </a:txBody>
                  <a:tcPr anchor="ctr"/>
                </a:tc>
                <a:tc>
                  <a:txBody>
                    <a:bodyPr/>
                    <a:lstStyle/>
                    <a:p>
                      <a:r>
                        <a:rPr lang="en-US" sz="700" dirty="0">
                          <a:latin typeface="Meiryo UI" panose="020B0604030504040204" pitchFamily="34" charset="-128"/>
                          <a:ea typeface="Meiryo UI" panose="020B0604030504040204" pitchFamily="34" charset="-128"/>
                        </a:rPr>
                        <a:t>https://bit.ly/3ETIN33</a:t>
                      </a:r>
                    </a:p>
                  </a:txBody>
                  <a:tcPr anchor="ctr"/>
                </a:tc>
                <a:extLst>
                  <a:ext uri="{0D108BD9-81ED-4DB2-BD59-A6C34878D82A}">
                    <a16:rowId xmlns:a16="http://schemas.microsoft.com/office/drawing/2014/main" val="4216604781"/>
                  </a:ext>
                </a:extLst>
              </a:tr>
              <a:tr h="247554">
                <a:tc>
                  <a:txBody>
                    <a:bodyPr/>
                    <a:lstStyle/>
                    <a:p>
                      <a:r>
                        <a:rPr lang="en-US" sz="1000" dirty="0" err="1">
                          <a:latin typeface="Meiryo UI" panose="020B0604030504040204" pitchFamily="34" charset="-128"/>
                          <a:ea typeface="Meiryo UI" panose="020B0604030504040204" pitchFamily="34" charset="-128"/>
                        </a:rPr>
                        <a:t>Pabrik</a:t>
                      </a:r>
                      <a:r>
                        <a:rPr lang="en-US" sz="1000" dirty="0">
                          <a:latin typeface="Meiryo UI" panose="020B0604030504040204" pitchFamily="34" charset="-128"/>
                          <a:ea typeface="Meiryo UI" panose="020B0604030504040204" pitchFamily="34" charset="-128"/>
                        </a:rPr>
                        <a:t> </a:t>
                      </a:r>
                      <a:r>
                        <a:rPr lang="en-US" sz="1000" dirty="0" err="1">
                          <a:latin typeface="Meiryo UI" panose="020B0604030504040204" pitchFamily="34" charset="-128"/>
                          <a:ea typeface="Meiryo UI" panose="020B0604030504040204" pitchFamily="34" charset="-128"/>
                        </a:rPr>
                        <a:t>Saos</a:t>
                      </a:r>
                      <a:r>
                        <a:rPr lang="en-US" sz="1000" dirty="0">
                          <a:latin typeface="Meiryo UI" panose="020B0604030504040204" pitchFamily="34" charset="-128"/>
                          <a:ea typeface="Meiryo UI" panose="020B0604030504040204" pitchFamily="34" charset="-128"/>
                        </a:rPr>
                        <a:t> </a:t>
                      </a:r>
                      <a:r>
                        <a:rPr lang="en-US" sz="1000" dirty="0" err="1">
                          <a:latin typeface="Meiryo UI" panose="020B0604030504040204" pitchFamily="34" charset="-128"/>
                          <a:ea typeface="Meiryo UI" panose="020B0604030504040204" pitchFamily="34" charset="-128"/>
                        </a:rPr>
                        <a:t>Jempol</a:t>
                      </a:r>
                      <a:r>
                        <a:rPr lang="en-US" sz="1000" dirty="0">
                          <a:latin typeface="Meiryo UI" panose="020B0604030504040204" pitchFamily="34" charset="-128"/>
                          <a:ea typeface="Meiryo UI" panose="020B0604030504040204" pitchFamily="34" charset="-128"/>
                        </a:rPr>
                        <a:t> Jaya</a:t>
                      </a:r>
                    </a:p>
                  </a:txBody>
                  <a:tcPr anchor="ctr"/>
                </a:tc>
                <a:tc>
                  <a:txBody>
                    <a:bodyPr/>
                    <a:lstStyle/>
                    <a:p>
                      <a:endParaRPr lang="th-TH" sz="1200" dirty="0">
                        <a:latin typeface="Meiryo UI" panose="020B0604030504040204" pitchFamily="34" charset="-128"/>
                        <a:ea typeface="Meiryo UI" panose="020B0604030504040204" pitchFamily="34" charset="-128"/>
                      </a:endParaRPr>
                    </a:p>
                  </a:txBody>
                  <a:tcPr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不明</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a:txBody>
                  <a:tcPr anchor="ctr"/>
                </a:tc>
                <a:tc>
                  <a:txBody>
                    <a:bodyPr/>
                    <a:lstStyle/>
                    <a:p>
                      <a:r>
                        <a:rPr lang="en-US" sz="700" dirty="0">
                          <a:latin typeface="Meiryo UI" panose="020B0604030504040204" pitchFamily="34" charset="-128"/>
                          <a:ea typeface="Meiryo UI" panose="020B0604030504040204" pitchFamily="34" charset="-128"/>
                        </a:rPr>
                        <a:t>https://bit.ly/3mSA2Ac</a:t>
                      </a:r>
                    </a:p>
                    <a:p>
                      <a:r>
                        <a:rPr lang="en-US" sz="700" dirty="0">
                          <a:latin typeface="Meiryo UI" panose="020B0604030504040204" pitchFamily="34" charset="-128"/>
                          <a:ea typeface="Meiryo UI" panose="020B0604030504040204" pitchFamily="34" charset="-128"/>
                        </a:rPr>
                        <a:t>https://bit.ly/3mFDH49　</a:t>
                      </a:r>
                    </a:p>
                  </a:txBody>
                  <a:tcPr anchor="ctr"/>
                </a:tc>
                <a:extLst>
                  <a:ext uri="{0D108BD9-81ED-4DB2-BD59-A6C34878D82A}">
                    <a16:rowId xmlns:a16="http://schemas.microsoft.com/office/drawing/2014/main" val="3203462192"/>
                  </a:ext>
                </a:extLst>
              </a:tr>
              <a:tr h="247554">
                <a:tc>
                  <a:txBody>
                    <a:bodyPr/>
                    <a:lstStyle/>
                    <a:p>
                      <a:r>
                        <a:rPr lang="en-US" sz="1000" dirty="0">
                          <a:latin typeface="Meiryo UI" panose="020B0604030504040204" pitchFamily="34" charset="-128"/>
                          <a:ea typeface="Meiryo UI" panose="020B0604030504040204" pitchFamily="34" charset="-128"/>
                        </a:rPr>
                        <a:t>PT. </a:t>
                      </a:r>
                      <a:r>
                        <a:rPr lang="en-US" sz="1000" dirty="0" err="1">
                          <a:latin typeface="Meiryo UI" panose="020B0604030504040204" pitchFamily="34" charset="-128"/>
                          <a:ea typeface="Meiryo UI" panose="020B0604030504040204" pitchFamily="34" charset="-128"/>
                        </a:rPr>
                        <a:t>Alam</a:t>
                      </a:r>
                      <a:r>
                        <a:rPr lang="en-US" sz="1000" dirty="0">
                          <a:latin typeface="Meiryo UI" panose="020B0604030504040204" pitchFamily="34" charset="-128"/>
                          <a:ea typeface="Meiryo UI" panose="020B0604030504040204" pitchFamily="34" charset="-128"/>
                        </a:rPr>
                        <a:t> Aneka Aroma</a:t>
                      </a:r>
                      <a:endParaRPr lang="th-TH" sz="1000" dirty="0">
                        <a:latin typeface="Meiryo UI" panose="020B0604030504040204" pitchFamily="34" charset="-128"/>
                        <a:ea typeface="Meiryo UI" panose="020B0604030504040204" pitchFamily="34" charset="-128"/>
                      </a:endParaRPr>
                    </a:p>
                  </a:txBody>
                  <a:tcPr anchor="ctr"/>
                </a:tc>
                <a:tc>
                  <a:txBody>
                    <a:bodyPr/>
                    <a:lstStyle/>
                    <a:p>
                      <a:endParaRPr lang="th-TH" sz="1200">
                        <a:latin typeface="Meiryo UI" panose="020B0604030504040204" pitchFamily="34" charset="-128"/>
                        <a:ea typeface="Meiryo UI" panose="020B0604030504040204" pitchFamily="34" charset="-128"/>
                      </a:endParaRPr>
                    </a:p>
                  </a:txBody>
                  <a:tcPr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不明</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a:txBody>
                  <a:tcPr anchor="ctr"/>
                </a:tc>
                <a:tc>
                  <a:txBody>
                    <a:bodyPr/>
                    <a:lstStyle/>
                    <a:p>
                      <a:r>
                        <a:rPr lang="en-US" sz="700" dirty="0">
                          <a:latin typeface="Meiryo UI" panose="020B0604030504040204" pitchFamily="34" charset="-128"/>
                          <a:ea typeface="Meiryo UI" panose="020B0604030504040204" pitchFamily="34" charset="-128"/>
                        </a:rPr>
                        <a:t>https://bit.ly/3kAw8dV</a:t>
                      </a:r>
                    </a:p>
                  </a:txBody>
                  <a:tcPr anchor="ctr"/>
                </a:tc>
                <a:extLst>
                  <a:ext uri="{0D108BD9-81ED-4DB2-BD59-A6C34878D82A}">
                    <a16:rowId xmlns:a16="http://schemas.microsoft.com/office/drawing/2014/main" val="1334006937"/>
                  </a:ext>
                </a:extLst>
              </a:tr>
              <a:tr h="247554">
                <a:tc>
                  <a:txBody>
                    <a:bodyPr/>
                    <a:lstStyle/>
                    <a:p>
                      <a:r>
                        <a:rPr lang="en-US" sz="1000" dirty="0" err="1">
                          <a:latin typeface="Meiryo UI" panose="020B0604030504040204" pitchFamily="34" charset="-128"/>
                          <a:ea typeface="Meiryo UI" panose="020B0604030504040204" pitchFamily="34" charset="-128"/>
                        </a:rPr>
                        <a:t>Kecap</a:t>
                      </a:r>
                      <a:r>
                        <a:rPr lang="en-US" sz="1000" dirty="0">
                          <a:latin typeface="Meiryo UI" panose="020B0604030504040204" pitchFamily="34" charset="-128"/>
                          <a:ea typeface="Meiryo UI" panose="020B0604030504040204" pitchFamily="34" charset="-128"/>
                        </a:rPr>
                        <a:t> Cap </a:t>
                      </a:r>
                      <a:r>
                        <a:rPr lang="en-US" sz="1000" dirty="0" err="1">
                          <a:latin typeface="Meiryo UI" panose="020B0604030504040204" pitchFamily="34" charset="-128"/>
                          <a:ea typeface="Meiryo UI" panose="020B0604030504040204" pitchFamily="34" charset="-128"/>
                        </a:rPr>
                        <a:t>Jago</a:t>
                      </a:r>
                      <a:r>
                        <a:rPr lang="en-US" sz="1000" dirty="0">
                          <a:latin typeface="Meiryo UI" panose="020B0604030504040204" pitchFamily="34" charset="-128"/>
                          <a:ea typeface="Meiryo UI" panose="020B0604030504040204" pitchFamily="34" charset="-128"/>
                        </a:rPr>
                        <a:t> </a:t>
                      </a:r>
                    </a:p>
                    <a:p>
                      <a:r>
                        <a:rPr lang="en-US" sz="1000" dirty="0">
                          <a:latin typeface="Meiryo UI" panose="020B0604030504040204" pitchFamily="34" charset="-128"/>
                          <a:ea typeface="Meiryo UI" panose="020B0604030504040204" pitchFamily="34" charset="-128"/>
                        </a:rPr>
                        <a:t>(</a:t>
                      </a:r>
                      <a:r>
                        <a:rPr lang="en-US" sz="1000" dirty="0" err="1">
                          <a:latin typeface="Meiryo UI" panose="020B0604030504040204" pitchFamily="34" charset="-128"/>
                          <a:ea typeface="Meiryo UI" panose="020B0604030504040204" pitchFamily="34" charset="-128"/>
                        </a:rPr>
                        <a:t>Kecap</a:t>
                      </a:r>
                      <a:r>
                        <a:rPr lang="en-US" sz="1000" dirty="0">
                          <a:latin typeface="Meiryo UI" panose="020B0604030504040204" pitchFamily="34" charset="-128"/>
                          <a:ea typeface="Meiryo UI" panose="020B0604030504040204" pitchFamily="34" charset="-128"/>
                        </a:rPr>
                        <a:t> cap </a:t>
                      </a:r>
                      <a:r>
                        <a:rPr lang="en-US" sz="1000" dirty="0" err="1">
                          <a:latin typeface="Meiryo UI" panose="020B0604030504040204" pitchFamily="34" charset="-128"/>
                          <a:ea typeface="Meiryo UI" panose="020B0604030504040204" pitchFamily="34" charset="-128"/>
                        </a:rPr>
                        <a:t>jago</a:t>
                      </a:r>
                      <a:r>
                        <a:rPr lang="en-US" sz="1000" dirty="0">
                          <a:latin typeface="Meiryo UI" panose="020B0604030504040204" pitchFamily="34" charset="-128"/>
                          <a:ea typeface="Meiryo UI" panose="020B0604030504040204" pitchFamily="34" charset="-128"/>
                        </a:rPr>
                        <a:t> </a:t>
                      </a:r>
                      <a:r>
                        <a:rPr lang="en-US" sz="1000" dirty="0" err="1">
                          <a:latin typeface="Meiryo UI" panose="020B0604030504040204" pitchFamily="34" charset="-128"/>
                          <a:ea typeface="Meiryo UI" panose="020B0604030504040204" pitchFamily="34" charset="-128"/>
                        </a:rPr>
                        <a:t>Cibenda</a:t>
                      </a:r>
                      <a:r>
                        <a:rPr lang="en-US" sz="1000" dirty="0">
                          <a:latin typeface="Meiryo UI" panose="020B0604030504040204" pitchFamily="34" charset="-128"/>
                          <a:ea typeface="Meiryo UI" panose="020B0604030504040204" pitchFamily="34" charset="-128"/>
                        </a:rPr>
                        <a:t>)</a:t>
                      </a:r>
                    </a:p>
                  </a:txBody>
                  <a:tcPr anchor="ctr"/>
                </a:tc>
                <a:tc>
                  <a:txBody>
                    <a:bodyPr/>
                    <a:lstStyle/>
                    <a:p>
                      <a:endParaRPr lang="th-TH" sz="1200">
                        <a:latin typeface="Meiryo UI" panose="020B0604030504040204" pitchFamily="34" charset="-128"/>
                        <a:ea typeface="Meiryo UI" panose="020B0604030504040204" pitchFamily="34" charset="-128"/>
                      </a:endParaRPr>
                    </a:p>
                  </a:txBody>
                  <a:tcPr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不明</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a:txBody>
                  <a:tcPr anchor="ctr"/>
                </a:tc>
                <a:tc>
                  <a:txBody>
                    <a:bodyPr/>
                    <a:lstStyle/>
                    <a:p>
                      <a:r>
                        <a:rPr lang="en-US" sz="700" dirty="0">
                          <a:latin typeface="Meiryo UI" panose="020B0604030504040204" pitchFamily="34" charset="-128"/>
                          <a:ea typeface="Meiryo UI" panose="020B0604030504040204" pitchFamily="34" charset="-128"/>
                        </a:rPr>
                        <a:t>https://bit.ly/3mVpmRy</a:t>
                      </a:r>
                    </a:p>
                  </a:txBody>
                  <a:tcPr anchor="ctr"/>
                </a:tc>
                <a:extLst>
                  <a:ext uri="{0D108BD9-81ED-4DB2-BD59-A6C34878D82A}">
                    <a16:rowId xmlns:a16="http://schemas.microsoft.com/office/drawing/2014/main" val="1673370638"/>
                  </a:ext>
                </a:extLst>
              </a:tr>
            </a:tbl>
          </a:graphicData>
        </a:graphic>
      </p:graphicFrame>
      <p:pic>
        <p:nvPicPr>
          <p:cNvPr id="10" name="Picture 2" descr="logo">
            <a:extLst>
              <a:ext uri="{FF2B5EF4-FFF2-40B4-BE49-F238E27FC236}">
                <a16:creationId xmlns:a16="http://schemas.microsoft.com/office/drawing/2014/main" id="{CAD2394C-DDDB-447A-BE39-24D6213442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104163"/>
            <a:ext cx="1112143" cy="28438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5578EB31-399D-42B5-80A7-3BB44AB2B5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1431679"/>
            <a:ext cx="1112143" cy="37641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7F86D376-66A1-4A03-A0E4-E4DD8B4945E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29000" y="1848051"/>
            <a:ext cx="600947" cy="3764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A6529406-7F57-4522-8EB7-28177E19E354}"/>
              </a:ext>
            </a:extLst>
          </p:cNvPr>
          <p:cNvPicPr>
            <a:picLocks noChangeAspect="1"/>
          </p:cNvPicPr>
          <p:nvPr/>
        </p:nvPicPr>
        <p:blipFill>
          <a:blip r:embed="rId6"/>
          <a:stretch>
            <a:fillRect/>
          </a:stretch>
        </p:blipFill>
        <p:spPr>
          <a:xfrm>
            <a:off x="3908292" y="2263667"/>
            <a:ext cx="649784" cy="283239"/>
          </a:xfrm>
          <a:prstGeom prst="rect">
            <a:avLst/>
          </a:prstGeom>
        </p:spPr>
      </p:pic>
      <p:pic>
        <p:nvPicPr>
          <p:cNvPr id="14" name="図 2">
            <a:extLst>
              <a:ext uri="{FF2B5EF4-FFF2-40B4-BE49-F238E27FC236}">
                <a16:creationId xmlns:a16="http://schemas.microsoft.com/office/drawing/2014/main" id="{A1934FD5-B06D-420B-AB39-02BA17F13C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62158" y="2261109"/>
            <a:ext cx="917298" cy="283239"/>
          </a:xfrm>
          <a:prstGeom prst="rect">
            <a:avLst/>
          </a:prstGeom>
        </p:spPr>
      </p:pic>
      <p:pic>
        <p:nvPicPr>
          <p:cNvPr id="17" name="Picture 4" descr="Niki Harum 30 Detik - YouTube">
            <a:extLst>
              <a:ext uri="{FF2B5EF4-FFF2-40B4-BE49-F238E27FC236}">
                <a16:creationId xmlns:a16="http://schemas.microsoft.com/office/drawing/2014/main" id="{A14A12CD-B582-446F-AE7E-5BF6A034BEE0}"/>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8188" t="19201" r="37400" b="31482"/>
          <a:stretch/>
        </p:blipFill>
        <p:spPr bwMode="auto">
          <a:xfrm>
            <a:off x="3560476" y="2630274"/>
            <a:ext cx="327447" cy="372097"/>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A403FB2C-77D2-48C8-87AE-E2D4D36ABE52}"/>
              </a:ext>
            </a:extLst>
          </p:cNvPr>
          <p:cNvGrpSpPr/>
          <p:nvPr/>
        </p:nvGrpSpPr>
        <p:grpSpPr>
          <a:xfrm>
            <a:off x="3112649" y="3031758"/>
            <a:ext cx="1113377" cy="376418"/>
            <a:chOff x="-756592" y="1309688"/>
            <a:chExt cx="7447905" cy="4238625"/>
          </a:xfrm>
        </p:grpSpPr>
        <p:pic>
          <p:nvPicPr>
            <p:cNvPr id="23" name="Picture 2" descr="Toko Online PT FININDO FOODS INDONESIA | Shopee Indonesia">
              <a:extLst>
                <a:ext uri="{FF2B5EF4-FFF2-40B4-BE49-F238E27FC236}">
                  <a16:creationId xmlns:a16="http://schemas.microsoft.com/office/drawing/2014/main" id="{6DF51B1A-E282-43EC-892B-4FE86A77B2D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6592" y="1309688"/>
              <a:ext cx="7447905" cy="4238625"/>
            </a:xfrm>
            <a:prstGeom prst="rect">
              <a:avLst/>
            </a:prstGeom>
            <a:solidFill>
              <a:schemeClr val="bg1"/>
            </a:solidFill>
          </p:spPr>
        </p:pic>
        <p:sp>
          <p:nvSpPr>
            <p:cNvPr id="24" name="Rectangle 23">
              <a:extLst>
                <a:ext uri="{FF2B5EF4-FFF2-40B4-BE49-F238E27FC236}">
                  <a16:creationId xmlns:a16="http://schemas.microsoft.com/office/drawing/2014/main" id="{7BC8DECA-B3FC-4116-A204-AD55102077E8}"/>
                </a:ext>
              </a:extLst>
            </p:cNvPr>
            <p:cNvSpPr/>
            <p:nvPr/>
          </p:nvSpPr>
          <p:spPr>
            <a:xfrm>
              <a:off x="1763688" y="4941168"/>
              <a:ext cx="2737823"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26" name="Picture 25">
            <a:extLst>
              <a:ext uri="{FF2B5EF4-FFF2-40B4-BE49-F238E27FC236}">
                <a16:creationId xmlns:a16="http://schemas.microsoft.com/office/drawing/2014/main" id="{772EF318-399D-4631-B476-FEADC7A4CE61}"/>
              </a:ext>
            </a:extLst>
          </p:cNvPr>
          <p:cNvPicPr>
            <a:picLocks noChangeAspect="1"/>
          </p:cNvPicPr>
          <p:nvPr/>
        </p:nvPicPr>
        <p:blipFill rotWithShape="1">
          <a:blip r:embed="rId10"/>
          <a:srcRect l="37400" t="16403" r="38975" b="39285"/>
          <a:stretch/>
        </p:blipFill>
        <p:spPr>
          <a:xfrm>
            <a:off x="3573373" y="3449552"/>
            <a:ext cx="312827" cy="330062"/>
          </a:xfrm>
          <a:prstGeom prst="rect">
            <a:avLst/>
          </a:prstGeom>
        </p:spPr>
      </p:pic>
      <p:pic>
        <p:nvPicPr>
          <p:cNvPr id="27" name="Picture 2" descr="No photo description available.">
            <a:extLst>
              <a:ext uri="{FF2B5EF4-FFF2-40B4-BE49-F238E27FC236}">
                <a16:creationId xmlns:a16="http://schemas.microsoft.com/office/drawing/2014/main" id="{A5F6C32E-AF56-4A39-99C2-1F49AA9C24B3}"/>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9551" r="19551" b="13250"/>
          <a:stretch/>
        </p:blipFill>
        <p:spPr bwMode="auto">
          <a:xfrm>
            <a:off x="3566629" y="3805696"/>
            <a:ext cx="312827" cy="373484"/>
          </a:xfrm>
          <a:prstGeom prst="rect">
            <a:avLst/>
          </a:prstGeom>
          <a:noFill/>
          <a:extLst>
            <a:ext uri="{909E8E84-426E-40DD-AFC4-6F175D3DCCD1}">
              <a14:hiddenFill xmlns:a14="http://schemas.microsoft.com/office/drawing/2010/main">
                <a:solidFill>
                  <a:srgbClr val="FFFFFF"/>
                </a:solidFill>
              </a14:hiddenFill>
            </a:ext>
          </a:extLst>
        </p:spPr>
      </p:pic>
      <p:pic>
        <p:nvPicPr>
          <p:cNvPr id="28" name="図 6">
            <a:extLst>
              <a:ext uri="{FF2B5EF4-FFF2-40B4-BE49-F238E27FC236}">
                <a16:creationId xmlns:a16="http://schemas.microsoft.com/office/drawing/2014/main" id="{4CDD7363-5FC8-466D-9BA7-B3F595E4631C}"/>
              </a:ext>
            </a:extLst>
          </p:cNvPr>
          <p:cNvPicPr>
            <a:picLocks noChangeAspect="1"/>
          </p:cNvPicPr>
          <p:nvPr/>
        </p:nvPicPr>
        <p:blipFill>
          <a:blip r:embed="rId12"/>
          <a:stretch>
            <a:fillRect/>
          </a:stretch>
        </p:blipFill>
        <p:spPr>
          <a:xfrm>
            <a:off x="3573373" y="4241670"/>
            <a:ext cx="352042" cy="337701"/>
          </a:xfrm>
          <a:prstGeom prst="rect">
            <a:avLst/>
          </a:prstGeom>
        </p:spPr>
      </p:pic>
      <p:pic>
        <p:nvPicPr>
          <p:cNvPr id="30" name="図 3">
            <a:extLst>
              <a:ext uri="{FF2B5EF4-FFF2-40B4-BE49-F238E27FC236}">
                <a16:creationId xmlns:a16="http://schemas.microsoft.com/office/drawing/2014/main" id="{C0705E87-D9AB-44EF-8E07-E26C9FC60534}"/>
              </a:ext>
            </a:extLst>
          </p:cNvPr>
          <p:cNvPicPr>
            <a:picLocks noChangeAspect="1"/>
          </p:cNvPicPr>
          <p:nvPr/>
        </p:nvPicPr>
        <p:blipFill rotWithShape="1">
          <a:blip r:embed="rId13"/>
          <a:srcRect l="16061" t="19551" r="16061" b="26900"/>
          <a:stretch/>
        </p:blipFill>
        <p:spPr>
          <a:xfrm>
            <a:off x="3560476" y="4613107"/>
            <a:ext cx="369851" cy="392967"/>
          </a:xfrm>
          <a:prstGeom prst="rect">
            <a:avLst/>
          </a:prstGeom>
        </p:spPr>
      </p:pic>
      <p:pic>
        <p:nvPicPr>
          <p:cNvPr id="31" name="Picture 2" descr="Merchant logo">
            <a:extLst>
              <a:ext uri="{FF2B5EF4-FFF2-40B4-BE49-F238E27FC236}">
                <a16:creationId xmlns:a16="http://schemas.microsoft.com/office/drawing/2014/main" id="{A7F4B71D-0C26-48AF-8410-FBF424E5415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73374" y="5039810"/>
            <a:ext cx="328152" cy="32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942219"/>
      </p:ext>
    </p:extLst>
  </p:cSld>
  <p:clrMapOvr>
    <a:masterClrMapping/>
  </p:clrMapOvr>
  <p:transition>
    <p:checke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
          <p:cNvSpPr>
            <a:spLocks noChangeArrowheads="1"/>
          </p:cNvSpPr>
          <p:nvPr/>
        </p:nvSpPr>
        <p:spPr bwMode="auto">
          <a:xfrm>
            <a:off x="323528" y="272200"/>
            <a:ext cx="8311983"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インドネシアの調味料市場レポート</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Text Box 35">
            <a:extLst>
              <a:ext uri="{FF2B5EF4-FFF2-40B4-BE49-F238E27FC236}">
                <a16:creationId xmlns:a16="http://schemas.microsoft.com/office/drawing/2014/main" id="{7C3C0C73-5D8C-4CE5-A86A-E84E0969981D}"/>
              </a:ext>
            </a:extLst>
          </p:cNvPr>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20" name="Text Box 21">
            <a:extLst>
              <a:ext uri="{FF2B5EF4-FFF2-40B4-BE49-F238E27FC236}">
                <a16:creationId xmlns:a16="http://schemas.microsoft.com/office/drawing/2014/main" id="{0F8E73F7-0127-452F-8389-CE899CD71B56}"/>
              </a:ext>
            </a:extLst>
          </p:cNvPr>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cxnSp>
        <p:nvCxnSpPr>
          <p:cNvPr id="21" name="直線コネクタ 28">
            <a:extLst>
              <a:ext uri="{FF2B5EF4-FFF2-40B4-BE49-F238E27FC236}">
                <a16:creationId xmlns:a16="http://schemas.microsoft.com/office/drawing/2014/main" id="{C33AE705-0C41-481F-A5D2-361BB6702FC4}"/>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22" name="直線コネクタ 29">
            <a:extLst>
              <a:ext uri="{FF2B5EF4-FFF2-40B4-BE49-F238E27FC236}">
                <a16:creationId xmlns:a16="http://schemas.microsoft.com/office/drawing/2014/main" id="{BF2B4ED2-B65F-4731-9ECB-6B506D69A9C0}"/>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pic>
        <p:nvPicPr>
          <p:cNvPr id="23" name="Picture 2" descr="banner">
            <a:extLst>
              <a:ext uri="{FF2B5EF4-FFF2-40B4-BE49-F238E27FC236}">
                <a16:creationId xmlns:a16="http://schemas.microsoft.com/office/drawing/2014/main" id="{E27BA3F9-47B3-4CEB-8E88-B892F5EA7AE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88793" y="755136"/>
            <a:ext cx="4112718" cy="1737758"/>
          </a:xfrm>
          <a:prstGeom prst="rect">
            <a:avLst/>
          </a:prstGeom>
          <a:noFill/>
          <a:ln>
            <a:noFill/>
          </a:ln>
        </p:spPr>
      </p:pic>
      <p:sp>
        <p:nvSpPr>
          <p:cNvPr id="24" name="テキスト ボックス 23">
            <a:extLst>
              <a:ext uri="{FF2B5EF4-FFF2-40B4-BE49-F238E27FC236}">
                <a16:creationId xmlns:a16="http://schemas.microsoft.com/office/drawing/2014/main" id="{16DD09C7-178B-4F95-911D-A1AEC71F0D9D}"/>
              </a:ext>
            </a:extLst>
          </p:cNvPr>
          <p:cNvSpPr txBox="1"/>
          <p:nvPr/>
        </p:nvSpPr>
        <p:spPr>
          <a:xfrm>
            <a:off x="4501511" y="735984"/>
            <a:ext cx="4596492" cy="5849935"/>
          </a:xfrm>
          <a:prstGeom prst="rect">
            <a:avLst/>
          </a:prstGeom>
          <a:noFill/>
        </p:spPr>
        <p:txBody>
          <a:bodyPr wrap="square">
            <a:spAutoFit/>
          </a:bodyPr>
          <a:lstStyle/>
          <a:p>
            <a:pPr>
              <a:lnSpc>
                <a:spcPct val="107000"/>
              </a:lnSpc>
              <a:spcAft>
                <a:spcPts val="800"/>
              </a:spcAft>
            </a:pPr>
            <a:r>
              <a:rPr lang="en-US" altLang="ja-JP" sz="1600" dirty="0">
                <a:effectLst/>
                <a:latin typeface="Meiryo UI" panose="020B0604030504040204" pitchFamily="50" charset="-128"/>
                <a:ea typeface="游明朝" panose="02020400000000000000" pitchFamily="18" charset="-128"/>
                <a:cs typeface="Cordia New" panose="020B0304020202020204" pitchFamily="34" charset="-34"/>
              </a:rPr>
              <a:t>1360</a:t>
            </a:r>
            <a:r>
              <a:rPr lang="ja-JP" altLang="ja-JP" sz="1600" dirty="0">
                <a:effectLst/>
                <a:latin typeface="Calibri" panose="020F0502020204030204" pitchFamily="34" charset="0"/>
                <a:ea typeface="Meiryo UI" panose="020B0604030504040204" pitchFamily="50" charset="-128"/>
                <a:cs typeface="Cordia New" panose="020B0304020202020204" pitchFamily="34" charset="-34"/>
              </a:rPr>
              <a:t>件の回答</a:t>
            </a:r>
            <a:r>
              <a:rPr lang="en-US" altLang="ja-JP" sz="1600" dirty="0">
                <a:effectLst/>
                <a:latin typeface="Calibri" panose="020F0502020204030204" pitchFamily="34" charset="0"/>
                <a:ea typeface="Meiryo UI" panose="020B0604030504040204" pitchFamily="50" charset="-128"/>
                <a:cs typeface="Cordia New" panose="020B0304020202020204" pitchFamily="34" charset="-34"/>
              </a:rPr>
              <a:t>(</a:t>
            </a:r>
            <a:r>
              <a:rPr lang="ja-JP" altLang="ja-JP" sz="1600" dirty="0">
                <a:effectLst/>
                <a:latin typeface="Calibri" panose="020F0502020204030204" pitchFamily="34" charset="0"/>
                <a:ea typeface="Meiryo UI" panose="020B0604030504040204" pitchFamily="50" charset="-128"/>
                <a:cs typeface="Cordia New" panose="020B0304020202020204" pitchFamily="34" charset="-34"/>
              </a:rPr>
              <a:t>インドネシア全国</a:t>
            </a:r>
            <a:r>
              <a:rPr lang="en-US" altLang="ja-JP" sz="1600" dirty="0">
                <a:effectLst/>
                <a:latin typeface="Calibri" panose="020F0502020204030204" pitchFamily="34" charset="0"/>
                <a:ea typeface="Meiryo UI" panose="020B0604030504040204" pitchFamily="50" charset="-128"/>
                <a:cs typeface="Cordia New" panose="020B0304020202020204" pitchFamily="34" charset="-34"/>
              </a:rPr>
              <a:t>)</a:t>
            </a:r>
            <a:r>
              <a:rPr lang="ja-JP" altLang="en-US" sz="1600" dirty="0">
                <a:effectLst/>
                <a:latin typeface="Calibri" panose="020F0502020204030204" pitchFamily="34" charset="0"/>
                <a:ea typeface="Meiryo UI" panose="020B0604030504040204" pitchFamily="50" charset="-128"/>
                <a:cs typeface="Cordia New" panose="020B0304020202020204" pitchFamily="34" charset="-34"/>
              </a:rPr>
              <a:t>で調査実施</a:t>
            </a:r>
            <a:br>
              <a:rPr lang="en-US" altLang="ja-JP" sz="1600" dirty="0">
                <a:effectLst/>
                <a:latin typeface="Calibri" panose="020F0502020204030204" pitchFamily="34" charset="0"/>
                <a:ea typeface="Meiryo UI" panose="020B0604030504040204" pitchFamily="50" charset="-128"/>
                <a:cs typeface="Cordia New" panose="020B0304020202020204" pitchFamily="34" charset="-34"/>
              </a:rPr>
            </a:b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属性　 </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 </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男性</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36%</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　女性</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64%</a:t>
            </a:r>
            <a:b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b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住まい ：ジャワ地区</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80%</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　スマトラ</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11%</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　その他</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9%</a:t>
            </a:r>
            <a:b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br>
            <a:b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b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本調査は、全国の様々な年齢層の</a:t>
            </a:r>
            <a:r>
              <a:rPr lang="en-US" altLang="ja-JP" sz="1200" dirty="0">
                <a:solidFill>
                  <a:srgbClr val="FF0000"/>
                </a:solidFill>
                <a:effectLst/>
                <a:latin typeface="Meiryo UI" panose="020B0604030504040204" pitchFamily="50" charset="-128"/>
                <a:ea typeface="Meiryo UI" panose="020B0604030504040204" pitchFamily="50" charset="-128"/>
                <a:cs typeface="Cordia New" panose="020B0304020202020204" pitchFamily="34" charset="-34"/>
              </a:rPr>
              <a:t>1.360</a:t>
            </a:r>
            <a:r>
              <a:rPr lang="ja-JP" altLang="en-US" sz="1200" dirty="0">
                <a:solidFill>
                  <a:srgbClr val="FF0000"/>
                </a:solidFill>
                <a:effectLst/>
                <a:latin typeface="Meiryo UI" panose="020B0604030504040204" pitchFamily="50" charset="-128"/>
                <a:ea typeface="Meiryo UI" panose="020B0604030504040204" pitchFamily="50" charset="-128"/>
                <a:cs typeface="Cordia New" panose="020B0304020202020204" pitchFamily="34" charset="-34"/>
              </a:rPr>
              <a:t>人</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の回答者にアンケートを実施。今回の調査では、</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20</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29</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歳のミレニアル世代の回答者が多くを占めた。本調査はパネル内のすべての回答者に公開されているが、本調査に参加した回答者の多くは女性（</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64</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％）であり、次いで男性（</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36</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％）である。調味料の消費パターンについてヒアリングを実施。</a:t>
            </a:r>
          </a:p>
          <a:p>
            <a:pPr>
              <a:lnSpc>
                <a:spcPct val="107000"/>
              </a:lnSpc>
              <a:spcAft>
                <a:spcPts val="800"/>
              </a:spcAft>
            </a:pP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調査のハイライトは、どの調味料ブランドを購入するかを決める際の回答者の考察に関連するもの。一般的に、ほとんどの回答者は”製品の味”を調味料製品全体の中で最も重要な要素と考えている。</a:t>
            </a:r>
            <a:b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b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しかしインスタント調味料の中には、商品カテゴリー、商品価格、ブランドの評判、商品の入手可能性など、他の要素が回答者の意思決定に影響を与えるものもあることが判明した。</a:t>
            </a:r>
            <a:endParaRPr lang="en-US" altLang="ja-JP" sz="1200" dirty="0">
              <a:effectLst/>
              <a:latin typeface="Meiryo UI" panose="020B0604030504040204" pitchFamily="50" charset="-128"/>
              <a:ea typeface="Meiryo UI" panose="020B0604030504040204" pitchFamily="50" charset="-128"/>
              <a:cs typeface="Cordia New" panose="020B0304020202020204" pitchFamily="34" charset="-34"/>
            </a:endParaRPr>
          </a:p>
          <a:p>
            <a:pPr>
              <a:lnSpc>
                <a:spcPct val="107000"/>
              </a:lnSpc>
              <a:spcAft>
                <a:spcPts val="800"/>
              </a:spcAft>
            </a:pP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市販されている調味料は数多くあるが、今回の調査では、ほとんどの回答者が家庭での必須調味料としてケチャップやソースを使用している。それ以外にも、インスタント調味料やスープ、</a:t>
            </a:r>
            <a:r>
              <a:rPr lang="ja-JP" altLang="en-US" sz="1200" strike="sngStrike" dirty="0">
                <a:solidFill>
                  <a:srgbClr val="FF0000"/>
                </a:solidFill>
                <a:effectLst/>
                <a:latin typeface="Meiryo UI" panose="020B0604030504040204" pitchFamily="50" charset="-128"/>
                <a:ea typeface="Meiryo UI" panose="020B0604030504040204" pitchFamily="50" charset="-128"/>
                <a:cs typeface="Cordia New" panose="020B0304020202020204" pitchFamily="34" charset="-34"/>
              </a:rPr>
              <a:t>ベッチン</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ベチン</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(MSG)</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などを料理の味を豊かにするために常用している回答者もいた。</a:t>
            </a:r>
          </a:p>
          <a:p>
            <a:pPr>
              <a:lnSpc>
                <a:spcPct val="107000"/>
              </a:lnSpc>
              <a:spcAft>
                <a:spcPts val="800"/>
              </a:spcAft>
            </a:pP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今回の調査では、</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971</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人の回答者が「毎日の食事でソースをよく食べる」と答えている。ソースには様々な種類があるが、今回の調査ではチリソースを購入する回答者</a:t>
            </a:r>
            <a:r>
              <a:rPr lang="ja-JP" altLang="en-US" sz="1200" strike="sngStrike" dirty="0">
                <a:solidFill>
                  <a:srgbClr val="FF0000"/>
                </a:solidFill>
                <a:effectLst/>
                <a:latin typeface="Meiryo UI" panose="020B0604030504040204" pitchFamily="50" charset="-128"/>
                <a:ea typeface="Meiryo UI" panose="020B0604030504040204" pitchFamily="50" charset="-128"/>
                <a:cs typeface="Cordia New" panose="020B0304020202020204" pitchFamily="34" charset="-34"/>
              </a:rPr>
              <a:t>方</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が多かった。</a:t>
            </a:r>
            <a:endParaRPr lang="en-US" altLang="ja-JP" sz="1200" dirty="0">
              <a:effectLst/>
              <a:latin typeface="Meiryo UI" panose="020B0604030504040204" pitchFamily="50" charset="-128"/>
              <a:ea typeface="Meiryo UI" panose="020B0604030504040204" pitchFamily="50" charset="-128"/>
              <a:cs typeface="Cordia New" panose="020B0304020202020204" pitchFamily="34" charset="-34"/>
            </a:endParaRPr>
          </a:p>
          <a:p>
            <a:pPr>
              <a:lnSpc>
                <a:spcPct val="107000"/>
              </a:lnSpc>
              <a:spcAft>
                <a:spcPts val="800"/>
              </a:spcAft>
            </a:pPr>
            <a:r>
              <a:rPr lang="ja-JP" altLang="en-US" sz="1200" dirty="0">
                <a:latin typeface="Meiryo UI" panose="020B0604030504040204" pitchFamily="50" charset="-128"/>
                <a:ea typeface="Meiryo UI" panose="020B0604030504040204" pitchFamily="50" charset="-128"/>
                <a:cs typeface="Cordia New" panose="020B0304020202020204" pitchFamily="34" charset="-34"/>
              </a:rPr>
              <a:t>①</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各カテゴリーでよく使うソースのブランドを回答者に聞くと、</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ABC</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と</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Indofood</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は、オイスターソースのカテゴリーでは</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1</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位になれなかったものの、ソース製品のカテゴリー全体では圧倒的なシェアを誇っている。</a:t>
            </a:r>
          </a:p>
          <a:p>
            <a:pPr>
              <a:lnSpc>
                <a:spcPct val="107000"/>
              </a:lnSpc>
              <a:spcAft>
                <a:spcPts val="800"/>
              </a:spcAft>
            </a:pPr>
            <a:endParaRPr lang="ja-JP" altLang="ja-JP" sz="1600" dirty="0">
              <a:effectLst/>
              <a:latin typeface="Meiryo UI" panose="020B0604030504040204" pitchFamily="50" charset="-128"/>
              <a:ea typeface="Meiryo UI" panose="020B0604030504040204" pitchFamily="50" charset="-128"/>
              <a:cs typeface="Cordia New" panose="020B0304020202020204" pitchFamily="34" charset="-34"/>
            </a:endParaRPr>
          </a:p>
        </p:txBody>
      </p:sp>
      <p:pic>
        <p:nvPicPr>
          <p:cNvPr id="25" name="Picture 3" descr="01">
            <a:extLst>
              <a:ext uri="{FF2B5EF4-FFF2-40B4-BE49-F238E27FC236}">
                <a16:creationId xmlns:a16="http://schemas.microsoft.com/office/drawing/2014/main" id="{486623EA-C54B-44DF-A456-514C4EF092EB}"/>
              </a:ext>
            </a:extLst>
          </p:cNvPr>
          <p:cNvPicPr/>
          <p:nvPr/>
        </p:nvPicPr>
        <p:blipFill rotWithShape="1">
          <a:blip r:embed="rId4" cstate="print">
            <a:extLst>
              <a:ext uri="{28A0092B-C50C-407E-A947-70E740481C1C}">
                <a14:useLocalDpi xmlns:a14="http://schemas.microsoft.com/office/drawing/2010/main" val="0"/>
              </a:ext>
            </a:extLst>
          </a:blip>
          <a:srcRect b="10663"/>
          <a:stretch/>
        </p:blipFill>
        <p:spPr bwMode="auto">
          <a:xfrm>
            <a:off x="388792" y="2555333"/>
            <a:ext cx="4112717" cy="1809773"/>
          </a:xfrm>
          <a:prstGeom prst="rect">
            <a:avLst/>
          </a:prstGeom>
          <a:noFill/>
          <a:ln>
            <a:noFill/>
          </a:ln>
        </p:spPr>
      </p:pic>
      <p:pic>
        <p:nvPicPr>
          <p:cNvPr id="26" name="Picture 5" descr="03">
            <a:extLst>
              <a:ext uri="{FF2B5EF4-FFF2-40B4-BE49-F238E27FC236}">
                <a16:creationId xmlns:a16="http://schemas.microsoft.com/office/drawing/2014/main" id="{C905A0B3-CA56-41BC-9C70-E9CAD072EE71}"/>
              </a:ext>
            </a:extLst>
          </p:cNvPr>
          <p:cNvPicPr/>
          <p:nvPr/>
        </p:nvPicPr>
        <p:blipFill rotWithShape="1">
          <a:blip r:embed="rId5" cstate="print">
            <a:extLst>
              <a:ext uri="{28A0092B-C50C-407E-A947-70E740481C1C}">
                <a14:useLocalDpi xmlns:a14="http://schemas.microsoft.com/office/drawing/2010/main" val="0"/>
              </a:ext>
            </a:extLst>
          </a:blip>
          <a:srcRect b="9628"/>
          <a:stretch/>
        </p:blipFill>
        <p:spPr bwMode="auto">
          <a:xfrm>
            <a:off x="388792" y="4503760"/>
            <a:ext cx="4112716" cy="1888086"/>
          </a:xfrm>
          <a:prstGeom prst="rect">
            <a:avLst/>
          </a:prstGeom>
          <a:noFill/>
          <a:ln>
            <a:noFill/>
          </a:ln>
        </p:spPr>
      </p:pic>
      <p:sp>
        <p:nvSpPr>
          <p:cNvPr id="27" name="テキスト ボックス 26">
            <a:extLst>
              <a:ext uri="{FF2B5EF4-FFF2-40B4-BE49-F238E27FC236}">
                <a16:creationId xmlns:a16="http://schemas.microsoft.com/office/drawing/2014/main" id="{0E8B66A4-EC17-4C31-94E6-FDE7F23E9BEE}"/>
              </a:ext>
            </a:extLst>
          </p:cNvPr>
          <p:cNvSpPr txBox="1"/>
          <p:nvPr/>
        </p:nvSpPr>
        <p:spPr>
          <a:xfrm>
            <a:off x="418002" y="6581001"/>
            <a:ext cx="4596492" cy="215444"/>
          </a:xfrm>
          <a:prstGeom prst="rect">
            <a:avLst/>
          </a:prstGeom>
          <a:noFill/>
        </p:spPr>
        <p:txBody>
          <a:bodyPr wrap="square">
            <a:spAutoFit/>
          </a:bodyPr>
          <a:lstStyle/>
          <a:p>
            <a:r>
              <a:rPr lang="ja-JP" altLang="en-US" sz="800" dirty="0">
                <a:latin typeface="Meiryo UI" panose="020B0604030504040204" pitchFamily="50" charset="-128"/>
                <a:ea typeface="Meiryo UI" panose="020B0604030504040204" pitchFamily="50" charset="-128"/>
              </a:rPr>
              <a:t>引用先：</a:t>
            </a:r>
            <a:r>
              <a:rPr lang="en-US" altLang="ja-JP" sz="800" dirty="0">
                <a:latin typeface="Meiryo UI" panose="020B0604030504040204" pitchFamily="50" charset="-128"/>
                <a:ea typeface="Meiryo UI" panose="020B0604030504040204" pitchFamily="50" charset="-128"/>
              </a:rPr>
              <a:t>https://blog.jakpat.net/seasoning-product-consumption-pattern-survey-report/</a:t>
            </a:r>
            <a:endParaRPr lang="ja-JP" altLang="en-US" sz="800" dirty="0">
              <a:latin typeface="Meiryo UI" panose="020B0604030504040204" pitchFamily="50" charset="-128"/>
              <a:ea typeface="Meiryo UI" panose="020B0604030504040204" pitchFamily="50" charset="-128"/>
            </a:endParaRPr>
          </a:p>
        </p:txBody>
      </p:sp>
      <p:sp>
        <p:nvSpPr>
          <p:cNvPr id="12" name="角丸四角形吹き出し 11"/>
          <p:cNvSpPr/>
          <p:nvPr/>
        </p:nvSpPr>
        <p:spPr>
          <a:xfrm>
            <a:off x="251520" y="1220487"/>
            <a:ext cx="4125819" cy="2016224"/>
          </a:xfrm>
          <a:prstGeom prst="wedgeRoundRectCallout">
            <a:avLst>
              <a:gd name="adj1" fmla="val 105159"/>
              <a:gd name="adj2" fmla="val -2404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rgbClr val="FF0000"/>
                </a:solidFill>
              </a:rPr>
              <a:t>数字区切りは「，」</a:t>
            </a:r>
          </a:p>
        </p:txBody>
      </p:sp>
    </p:spTree>
    <p:extLst>
      <p:ext uri="{BB962C8B-B14F-4D97-AF65-F5344CB8AC3E}">
        <p14:creationId xmlns:p14="http://schemas.microsoft.com/office/powerpoint/2010/main" val="4236909933"/>
      </p:ext>
    </p:extLst>
  </p:cSld>
  <p:clrMapOvr>
    <a:masterClrMapping/>
  </p:clrMapOvr>
  <p:transition>
    <p:checke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
          <p:cNvSpPr>
            <a:spLocks noChangeArrowheads="1"/>
          </p:cNvSpPr>
          <p:nvPr/>
        </p:nvSpPr>
        <p:spPr bwMode="auto">
          <a:xfrm>
            <a:off x="323528" y="272200"/>
            <a:ext cx="8311983"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p>
            <a:pPr>
              <a:spcBef>
                <a:spcPct val="50000"/>
              </a:spcBef>
            </a:pPr>
            <a:r>
              <a:rPr lang="ja-JP" altLang="en-US" dirty="0">
                <a:latin typeface="Meiryo UI" panose="020B0604030504040204" pitchFamily="50" charset="-128"/>
                <a:ea typeface="Meiryo UI" panose="020B0604030504040204" pitchFamily="50" charset="-128"/>
                <a:cs typeface="Meiryo UI" panose="020B0604030504040204" pitchFamily="50" charset="-128"/>
              </a:rPr>
              <a:t>インドネシアの調味料市場レポート</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Text Box 35">
            <a:extLst>
              <a:ext uri="{FF2B5EF4-FFF2-40B4-BE49-F238E27FC236}">
                <a16:creationId xmlns:a16="http://schemas.microsoft.com/office/drawing/2014/main" id="{7C3C0C73-5D8C-4CE5-A86A-E84E0969981D}"/>
              </a:ext>
            </a:extLst>
          </p:cNvPr>
          <p:cNvSpPr txBox="1">
            <a:spLocks noChangeArrowheads="1"/>
          </p:cNvSpPr>
          <p:nvPr/>
        </p:nvSpPr>
        <p:spPr bwMode="auto">
          <a:xfrm>
            <a:off x="0" y="0"/>
            <a:ext cx="91440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ja-JP" sz="1200" dirty="0">
                <a:solidFill>
                  <a:prstClr val="white"/>
                </a:solidFill>
                <a:latin typeface="Tahoma" panose="020B0604030504040204" pitchFamily="34" charset="0"/>
                <a:ea typeface="PMingLiU" panose="02020500000000000000" pitchFamily="18" charset="-120"/>
              </a:rPr>
              <a:t>ASEAN JAPAN CONSULTING </a:t>
            </a:r>
          </a:p>
        </p:txBody>
      </p:sp>
      <p:sp>
        <p:nvSpPr>
          <p:cNvPr id="20" name="Text Box 21">
            <a:extLst>
              <a:ext uri="{FF2B5EF4-FFF2-40B4-BE49-F238E27FC236}">
                <a16:creationId xmlns:a16="http://schemas.microsoft.com/office/drawing/2014/main" id="{0F8E73F7-0127-452F-8389-CE899CD71B56}"/>
              </a:ext>
            </a:extLst>
          </p:cNvPr>
          <p:cNvSpPr txBox="1">
            <a:spLocks noChangeArrowheads="1"/>
          </p:cNvSpPr>
          <p:nvPr/>
        </p:nvSpPr>
        <p:spPr bwMode="auto">
          <a:xfrm>
            <a:off x="4501511" y="6581001"/>
            <a:ext cx="4648200" cy="276999"/>
          </a:xfrm>
          <a:prstGeom prst="rect">
            <a:avLst/>
          </a:prstGeom>
          <a:gradFill rotWithShape="1">
            <a:gsLst>
              <a:gs pos="0">
                <a:srgbClr val="3333FF">
                  <a:alpha val="39998"/>
                </a:srgbClr>
              </a:gs>
              <a:gs pos="100000">
                <a:srgbClr val="1C1C8A"/>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a:solidFill>
                  <a:schemeClr val="tx1"/>
                </a:solidFill>
                <a:latin typeface="Arial" charset="0"/>
                <a:ea typeface="ＭＳ Ｐゴシック" charset="-128"/>
              </a:defRPr>
            </a:lvl1pPr>
            <a:lvl2pPr>
              <a:defRPr kumimoji="1" sz="2800">
                <a:solidFill>
                  <a:schemeClr val="tx1"/>
                </a:solidFill>
                <a:latin typeface="Arial" charset="0"/>
                <a:ea typeface="ＭＳ Ｐゴシック" charset="-128"/>
              </a:defRPr>
            </a:lvl2pPr>
            <a:lvl3pPr>
              <a:defRPr kumimoji="1" sz="2400">
                <a:solidFill>
                  <a:schemeClr val="tx1"/>
                </a:solidFill>
                <a:latin typeface="Arial" charset="0"/>
                <a:ea typeface="ＭＳ Ｐゴシック" charset="-128"/>
              </a:defRPr>
            </a:lvl3pPr>
            <a:lvl4pPr>
              <a:defRPr kumimoji="1" sz="2000">
                <a:solidFill>
                  <a:schemeClr val="tx1"/>
                </a:solidFill>
                <a:latin typeface="Arial" charset="0"/>
                <a:ea typeface="ＭＳ Ｐゴシック" charset="-128"/>
              </a:defRPr>
            </a:lvl4pPr>
            <a:lvl5pPr>
              <a:defRPr kumimoji="1" sz="2000">
                <a:solidFill>
                  <a:schemeClr val="tx1"/>
                </a:solidFill>
                <a:latin typeface="Arial" charset="0"/>
                <a:ea typeface="ＭＳ Ｐゴシック" charset="-128"/>
              </a:defRPr>
            </a:lvl5pPr>
            <a:lvl6pPr eaLnBrk="0" fontAlgn="base" hangingPunct="0">
              <a:spcAft>
                <a:spcPct val="0"/>
              </a:spcAft>
              <a:buChar char="»"/>
              <a:defRPr kumimoji="1" sz="2000">
                <a:solidFill>
                  <a:schemeClr val="tx1"/>
                </a:solidFill>
                <a:latin typeface="Arial" charset="0"/>
                <a:ea typeface="ＭＳ Ｐゴシック" charset="-128"/>
              </a:defRPr>
            </a:lvl6pPr>
            <a:lvl7pPr eaLnBrk="0" fontAlgn="base" hangingPunct="0">
              <a:spcAft>
                <a:spcPct val="0"/>
              </a:spcAft>
              <a:buChar char="»"/>
              <a:defRPr kumimoji="1" sz="2000">
                <a:solidFill>
                  <a:schemeClr val="tx1"/>
                </a:solidFill>
                <a:latin typeface="Arial" charset="0"/>
                <a:ea typeface="ＭＳ Ｐゴシック" charset="-128"/>
              </a:defRPr>
            </a:lvl7pPr>
            <a:lvl8pPr eaLnBrk="0" fontAlgn="base" hangingPunct="0">
              <a:spcAft>
                <a:spcPct val="0"/>
              </a:spcAft>
              <a:buChar char="»"/>
              <a:defRPr kumimoji="1" sz="2000">
                <a:solidFill>
                  <a:schemeClr val="tx1"/>
                </a:solidFill>
                <a:latin typeface="Arial" charset="0"/>
                <a:ea typeface="ＭＳ Ｐゴシック" charset="-128"/>
              </a:defRPr>
            </a:lvl8pPr>
            <a:lvl9pPr eaLnBrk="0" fontAlgn="base" hangingPunct="0">
              <a:spcAft>
                <a:spcPct val="0"/>
              </a:spcAft>
              <a:buChar char="»"/>
              <a:defRPr kumimoji="1" sz="2000">
                <a:solidFill>
                  <a:schemeClr val="tx1"/>
                </a:solidFill>
                <a:latin typeface="Arial" charset="0"/>
                <a:ea typeface="ＭＳ Ｐゴシック" charset="-128"/>
              </a:defRPr>
            </a:lvl9pPr>
          </a:lstStyle>
          <a:p>
            <a:pPr algn="r">
              <a:spcBef>
                <a:spcPct val="50000"/>
              </a:spcBef>
            </a:pPr>
            <a:r>
              <a:rPr lang="en-US" altLang="ja-JP" sz="1200" dirty="0">
                <a:solidFill>
                  <a:prstClr val="white"/>
                </a:solidFill>
                <a:latin typeface="Tahoma" pitchFamily="34" charset="0"/>
                <a:ea typeface="Tahoma" pitchFamily="34" charset="0"/>
                <a:cs typeface="Tahoma" pitchFamily="34" charset="0"/>
              </a:rPr>
              <a:t>©www.asean-j.net</a:t>
            </a:r>
          </a:p>
        </p:txBody>
      </p:sp>
      <p:cxnSp>
        <p:nvCxnSpPr>
          <p:cNvPr id="21" name="直線コネクタ 28">
            <a:extLst>
              <a:ext uri="{FF2B5EF4-FFF2-40B4-BE49-F238E27FC236}">
                <a16:creationId xmlns:a16="http://schemas.microsoft.com/office/drawing/2014/main" id="{C33AE705-0C41-481F-A5D2-361BB6702FC4}"/>
              </a:ext>
            </a:extLst>
          </p:cNvPr>
          <p:cNvCxnSpPr>
            <a:cxnSpLocks noChangeShapeType="1"/>
          </p:cNvCxnSpPr>
          <p:nvPr/>
        </p:nvCxnSpPr>
        <p:spPr bwMode="auto">
          <a:xfrm>
            <a:off x="418002" y="620688"/>
            <a:ext cx="8028843" cy="0"/>
          </a:xfrm>
          <a:prstGeom prst="line">
            <a:avLst/>
          </a:prstGeom>
          <a:noFill/>
          <a:ln w="57150">
            <a:solidFill>
              <a:srgbClr val="00B0F0"/>
            </a:solidFill>
            <a:round/>
            <a:headEnd/>
            <a:tailEnd/>
          </a:ln>
          <a:extLst>
            <a:ext uri="{909E8E84-426E-40DD-AFC4-6F175D3DCCD1}">
              <a14:hiddenFill xmlns:a14="http://schemas.microsoft.com/office/drawing/2010/main">
                <a:noFill/>
              </a14:hiddenFill>
            </a:ext>
          </a:extLst>
        </p:spPr>
      </p:cxnSp>
      <p:cxnSp>
        <p:nvCxnSpPr>
          <p:cNvPr id="22" name="直線コネクタ 29">
            <a:extLst>
              <a:ext uri="{FF2B5EF4-FFF2-40B4-BE49-F238E27FC236}">
                <a16:creationId xmlns:a16="http://schemas.microsoft.com/office/drawing/2014/main" id="{BF2B4ED2-B65F-4731-9ECB-6B506D69A9C0}"/>
              </a:ext>
            </a:extLst>
          </p:cNvPr>
          <p:cNvCxnSpPr>
            <a:cxnSpLocks noChangeShapeType="1"/>
          </p:cNvCxnSpPr>
          <p:nvPr/>
        </p:nvCxnSpPr>
        <p:spPr bwMode="auto">
          <a:xfrm>
            <a:off x="827584" y="692696"/>
            <a:ext cx="8008326" cy="0"/>
          </a:xfrm>
          <a:prstGeom prst="line">
            <a:avLst/>
          </a:prstGeom>
          <a:noFill/>
          <a:ln w="57150">
            <a:solidFill>
              <a:srgbClr val="0070C0"/>
            </a:solidFill>
            <a:round/>
            <a:headEnd/>
            <a:tailEnd/>
          </a:ln>
          <a:extLst>
            <a:ext uri="{909E8E84-426E-40DD-AFC4-6F175D3DCCD1}">
              <a14:hiddenFill xmlns:a14="http://schemas.microsoft.com/office/drawing/2010/main">
                <a:noFill/>
              </a14:hiddenFill>
            </a:ext>
          </a:extLst>
        </p:spPr>
      </p:cxnSp>
      <p:sp>
        <p:nvSpPr>
          <p:cNvPr id="24" name="テキスト ボックス 23">
            <a:extLst>
              <a:ext uri="{FF2B5EF4-FFF2-40B4-BE49-F238E27FC236}">
                <a16:creationId xmlns:a16="http://schemas.microsoft.com/office/drawing/2014/main" id="{16DD09C7-178B-4F95-911D-A1AEC71F0D9D}"/>
              </a:ext>
            </a:extLst>
          </p:cNvPr>
          <p:cNvSpPr txBox="1"/>
          <p:nvPr/>
        </p:nvSpPr>
        <p:spPr>
          <a:xfrm>
            <a:off x="4501511" y="823831"/>
            <a:ext cx="4596492" cy="5340565"/>
          </a:xfrm>
          <a:prstGeom prst="rect">
            <a:avLst/>
          </a:prstGeom>
          <a:noFill/>
        </p:spPr>
        <p:txBody>
          <a:bodyPr wrap="square">
            <a:spAutoFit/>
          </a:bodyPr>
          <a:lstStyle/>
          <a:p>
            <a:pPr>
              <a:lnSpc>
                <a:spcPct val="107000"/>
              </a:lnSpc>
              <a:spcAft>
                <a:spcPts val="800"/>
              </a:spcAft>
            </a:pP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本調査では</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5,000</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10,000</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ルピアの価格帯が好まれ、チリソース</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94%</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a:t>
            </a:r>
            <a:br>
              <a:rPr lang="en-US" altLang="ja-JP" sz="1600" dirty="0">
                <a:latin typeface="Meiryo UI" panose="020B0604030504040204" pitchFamily="50" charset="-128"/>
                <a:ea typeface="Meiryo UI" panose="020B0604030504040204" pitchFamily="50" charset="-128"/>
                <a:cs typeface="Cordia New" panose="020B0304020202020204" pitchFamily="34" charset="-34"/>
              </a:rPr>
            </a:br>
            <a:r>
              <a:rPr lang="ja-JP" altLang="en-US" sz="1200" dirty="0">
                <a:latin typeface="Meiryo UI" panose="020B0604030504040204" pitchFamily="50" charset="-128"/>
                <a:ea typeface="Meiryo UI" panose="020B0604030504040204" pitchFamily="50" charset="-128"/>
                <a:cs typeface="Cordia New" panose="020B0304020202020204" pitchFamily="34" charset="-34"/>
              </a:rPr>
              <a:t>トマトソース</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41%</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、オイスターソース</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32%</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が良く購入されている。</a:t>
            </a:r>
            <a:br>
              <a:rPr lang="en-US" altLang="ja-JP" sz="1200" dirty="0">
                <a:latin typeface="Meiryo UI" panose="020B0604030504040204" pitchFamily="50" charset="-128"/>
                <a:ea typeface="Meiryo UI" panose="020B0604030504040204" pitchFamily="50" charset="-128"/>
                <a:cs typeface="Cordia New" panose="020B0304020202020204" pitchFamily="34" charset="-34"/>
              </a:rPr>
            </a:br>
            <a:br>
              <a:rPr lang="en-US" altLang="ja-JP" sz="1200" dirty="0">
                <a:latin typeface="Meiryo UI" panose="020B0604030504040204" pitchFamily="50" charset="-128"/>
                <a:ea typeface="Meiryo UI" panose="020B0604030504040204" pitchFamily="50" charset="-128"/>
                <a:cs typeface="Cordia New" panose="020B0304020202020204" pitchFamily="34" charset="-34"/>
              </a:rPr>
            </a:br>
            <a:r>
              <a:rPr lang="ja-JP" altLang="en-US" sz="1200" dirty="0">
                <a:latin typeface="Meiryo UI" panose="020B0604030504040204" pitchFamily="50" charset="-128"/>
                <a:ea typeface="Meiryo UI" panose="020B0604030504040204" pitchFamily="50" charset="-128"/>
                <a:cs typeface="Cordia New" panose="020B0304020202020204" pitchFamily="34" charset="-34"/>
              </a:rPr>
              <a:t>またブランド別では</a:t>
            </a:r>
            <a:br>
              <a:rPr lang="en-US" altLang="ja-JP" sz="1200" dirty="0">
                <a:latin typeface="Meiryo UI" panose="020B0604030504040204" pitchFamily="50" charset="-128"/>
                <a:ea typeface="Meiryo UI" panose="020B0604030504040204" pitchFamily="50" charset="-128"/>
                <a:cs typeface="Cordia New" panose="020B0304020202020204" pitchFamily="34" charset="-34"/>
              </a:rPr>
            </a:br>
            <a:r>
              <a:rPr lang="ja-JP" altLang="en-US" sz="1200" dirty="0">
                <a:latin typeface="Meiryo UI" panose="020B0604030504040204" pitchFamily="50" charset="-128"/>
                <a:ea typeface="Meiryo UI" panose="020B0604030504040204" pitchFamily="50" charset="-128"/>
                <a:cs typeface="Cordia New" panose="020B0304020202020204" pitchFamily="34" charset="-34"/>
              </a:rPr>
              <a:t>トマトソース＝</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ABC56%</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、インドフード</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20%</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、デルモンテ</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13%</a:t>
            </a:r>
            <a:br>
              <a:rPr lang="en-US" altLang="ja-JP" sz="1200" dirty="0">
                <a:latin typeface="Meiryo UI" panose="020B0604030504040204" pitchFamily="50" charset="-128"/>
                <a:ea typeface="Meiryo UI" panose="020B0604030504040204" pitchFamily="50" charset="-128"/>
                <a:cs typeface="Cordia New" panose="020B0304020202020204" pitchFamily="34" charset="-34"/>
              </a:rPr>
            </a:br>
            <a:r>
              <a:rPr lang="ja-JP" altLang="en-US" sz="1200" dirty="0">
                <a:latin typeface="Meiryo UI" panose="020B0604030504040204" pitchFamily="50" charset="-128"/>
                <a:ea typeface="Meiryo UI" panose="020B0604030504040204" pitchFamily="50" charset="-128"/>
                <a:cs typeface="Cordia New" panose="020B0304020202020204" pitchFamily="34" charset="-34"/>
              </a:rPr>
              <a:t>チリソース　＝</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ABC55%</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、インドフード</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22%</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a:t>
            </a:r>
            <a:r>
              <a:rPr lang="en-US" altLang="ja-JP" sz="1200" dirty="0" err="1">
                <a:latin typeface="Meiryo UI" panose="020B0604030504040204" pitchFamily="50" charset="-128"/>
                <a:ea typeface="Meiryo UI" panose="020B0604030504040204" pitchFamily="50" charset="-128"/>
                <a:cs typeface="Cordia New" panose="020B0304020202020204" pitchFamily="34" charset="-34"/>
              </a:rPr>
              <a:t>Dua</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 Beribes9</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a:t>
            </a:r>
            <a:br>
              <a:rPr lang="en-US" altLang="ja-JP" sz="1200" dirty="0">
                <a:latin typeface="Meiryo UI" panose="020B0604030504040204" pitchFamily="50" charset="-128"/>
                <a:ea typeface="Meiryo UI" panose="020B0604030504040204" pitchFamily="50" charset="-128"/>
                <a:cs typeface="Cordia New" panose="020B0304020202020204" pitchFamily="34" charset="-34"/>
              </a:rPr>
            </a:br>
            <a:r>
              <a:rPr lang="ja-JP" altLang="en-US" sz="1200" dirty="0">
                <a:latin typeface="Meiryo UI" panose="020B0604030504040204" pitchFamily="50" charset="-128"/>
                <a:ea typeface="Meiryo UI" panose="020B0604030504040204" pitchFamily="50" charset="-128"/>
                <a:cs typeface="Cordia New" panose="020B0304020202020204" pitchFamily="34" charset="-34"/>
              </a:rPr>
              <a:t>オイスターソース＝</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Saori57%</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ABC21%</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、インドフード</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8%</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となった。</a:t>
            </a:r>
            <a:br>
              <a:rPr lang="en-US" altLang="ja-JP" sz="1200" dirty="0">
                <a:latin typeface="Meiryo UI" panose="020B0604030504040204" pitchFamily="50" charset="-128"/>
                <a:ea typeface="Meiryo UI" panose="020B0604030504040204" pitchFamily="50" charset="-128"/>
                <a:cs typeface="Cordia New" panose="020B0304020202020204" pitchFamily="34" charset="-34"/>
              </a:rPr>
            </a:br>
            <a:r>
              <a:rPr lang="ja-JP" altLang="en-US" sz="1200" dirty="0">
                <a:solidFill>
                  <a:srgbClr val="FF0000"/>
                </a:solidFill>
                <a:latin typeface="Meiryo UI" panose="020B0604030504040204" pitchFamily="50" charset="-128"/>
                <a:ea typeface="Meiryo UI" panose="020B0604030504040204" pitchFamily="50" charset="-128"/>
                <a:cs typeface="Cordia New" panose="020B0304020202020204" pitchFamily="34" charset="-34"/>
              </a:rPr>
              <a:t>ケチャップ　　</a:t>
            </a:r>
            <a:r>
              <a:rPr lang="ja-JP" altLang="ja-JP" sz="1200" dirty="0">
                <a:solidFill>
                  <a:srgbClr val="FF0000"/>
                </a:solidFill>
                <a:effectLst/>
                <a:latin typeface="Meiryo UI" panose="020B0604030504040204" pitchFamily="50" charset="-128"/>
                <a:ea typeface="Meiryo UI" panose="020B0604030504040204" pitchFamily="50" charset="-128"/>
                <a:cs typeface="Cordia New" panose="020B0304020202020204" pitchFamily="34" charset="-34"/>
              </a:rPr>
              <a:t>ケチャップを日常的に使用している回答者</a:t>
            </a:r>
            <a:r>
              <a:rPr lang="ja-JP" altLang="en-US" sz="1200" dirty="0">
                <a:solidFill>
                  <a:srgbClr val="FF0000"/>
                </a:solidFill>
                <a:latin typeface="Meiryo UI" panose="020B0604030504040204" pitchFamily="50" charset="-128"/>
                <a:ea typeface="Meiryo UI" panose="020B0604030504040204" pitchFamily="50" charset="-128"/>
                <a:cs typeface="Cordia New" panose="020B0304020202020204" pitchFamily="34" charset="-34"/>
              </a:rPr>
              <a:t>は</a:t>
            </a:r>
            <a:r>
              <a:rPr lang="en-US" altLang="ja-JP" sz="1200" dirty="0">
                <a:solidFill>
                  <a:srgbClr val="FF0000"/>
                </a:solidFill>
                <a:effectLst/>
                <a:latin typeface="Meiryo UI" panose="020B0604030504040204" pitchFamily="50" charset="-128"/>
                <a:ea typeface="Meiryo UI" panose="020B0604030504040204" pitchFamily="50" charset="-128"/>
                <a:cs typeface="Cordia New" panose="020B0304020202020204" pitchFamily="34" charset="-34"/>
              </a:rPr>
              <a:t>1.092</a:t>
            </a:r>
            <a:r>
              <a:rPr lang="ja-JP" altLang="ja-JP" sz="1200" dirty="0">
                <a:solidFill>
                  <a:srgbClr val="FF0000"/>
                </a:solidFill>
                <a:effectLst/>
                <a:latin typeface="Meiryo UI" panose="020B0604030504040204" pitchFamily="50" charset="-128"/>
                <a:ea typeface="Meiryo UI" panose="020B0604030504040204" pitchFamily="50" charset="-128"/>
                <a:cs typeface="Cordia New" panose="020B0304020202020204" pitchFamily="34" charset="-34"/>
              </a:rPr>
              <a:t>人。</a:t>
            </a:r>
            <a:br>
              <a:rPr lang="en-US" altLang="ja-JP" sz="1200" dirty="0">
                <a:solidFill>
                  <a:srgbClr val="FF0000"/>
                </a:solidFill>
                <a:effectLst/>
                <a:latin typeface="Meiryo UI" panose="020B0604030504040204" pitchFamily="50" charset="-128"/>
                <a:ea typeface="Meiryo UI" panose="020B0604030504040204" pitchFamily="50" charset="-128"/>
                <a:cs typeface="Cordia New" panose="020B0304020202020204" pitchFamily="34" charset="-34"/>
              </a:rPr>
            </a:br>
            <a:r>
              <a:rPr lang="ja-JP" altLang="ja-JP" sz="1200" dirty="0">
                <a:effectLst/>
                <a:latin typeface="Meiryo UI" panose="020B0604030504040204" pitchFamily="50" charset="-128"/>
                <a:ea typeface="Meiryo UI" panose="020B0604030504040204" pitchFamily="50" charset="-128"/>
                <a:cs typeface="Cordia New" panose="020B0304020202020204" pitchFamily="34" charset="-34"/>
              </a:rPr>
              <a:t>さらに、最も頻繁に使用するケチャップのブランド</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では、</a:t>
            </a:r>
            <a:r>
              <a:rPr lang="ja-JP" altLang="ja-JP" sz="1200" dirty="0">
                <a:effectLst/>
                <a:latin typeface="Meiryo UI" panose="020B0604030504040204" pitchFamily="50" charset="-128"/>
                <a:ea typeface="Meiryo UI" panose="020B0604030504040204" pitchFamily="50" charset="-128"/>
                <a:cs typeface="Cordia New" panose="020B0304020202020204" pitchFamily="34" charset="-34"/>
              </a:rPr>
              <a:t>調査では、半数以上の回答者が「</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Bango</a:t>
            </a:r>
            <a:r>
              <a:rPr lang="ja-JP" altLang="ja-JP" sz="1200" dirty="0">
                <a:effectLst/>
                <a:latin typeface="Meiryo UI" panose="020B0604030504040204" pitchFamily="50" charset="-128"/>
                <a:ea typeface="Meiryo UI" panose="020B0604030504040204" pitchFamily="50" charset="-128"/>
                <a:cs typeface="Cordia New" panose="020B0304020202020204" pitchFamily="34" charset="-34"/>
              </a:rPr>
              <a:t>」</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53%</a:t>
            </a:r>
            <a:r>
              <a:rPr lang="ja-JP" altLang="ja-JP" sz="1200" dirty="0">
                <a:effectLst/>
                <a:latin typeface="Meiryo UI" panose="020B0604030504040204" pitchFamily="50" charset="-128"/>
                <a:ea typeface="Meiryo UI" panose="020B0604030504040204" pitchFamily="50" charset="-128"/>
                <a:cs typeface="Cordia New" panose="020B0304020202020204" pitchFamily="34" charset="-34"/>
              </a:rPr>
              <a:t>を最もよく使うケチャップのブランドとして挙げている</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ABC29%</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a:t>
            </a:r>
            <a:r>
              <a:rPr lang="en-US" altLang="ja-JP" sz="1200" dirty="0" err="1">
                <a:effectLst/>
                <a:latin typeface="Meiryo UI" panose="020B0604030504040204" pitchFamily="50" charset="-128"/>
                <a:ea typeface="Meiryo UI" panose="020B0604030504040204" pitchFamily="50" charset="-128"/>
                <a:cs typeface="Cordia New" panose="020B0304020202020204" pitchFamily="34" charset="-34"/>
              </a:rPr>
              <a:t>Sedaap</a:t>
            </a:r>
            <a:r>
              <a:rPr lang="ja-JP" altLang="en-US" sz="1200" strike="sngStrike" dirty="0">
                <a:effectLst/>
                <a:latin typeface="Meiryo UI" panose="020B0604030504040204" pitchFamily="50" charset="-128"/>
                <a:ea typeface="Meiryo UI" panose="020B0604030504040204" pitchFamily="50" charset="-128"/>
                <a:cs typeface="Cordia New" panose="020B0304020202020204" pitchFamily="34" charset="-34"/>
              </a:rPr>
              <a:t>が</a:t>
            </a:r>
            <a:r>
              <a:rPr lang="en-US" altLang="ja-JP" sz="1200" dirty="0">
                <a:effectLst/>
                <a:latin typeface="Meiryo UI" panose="020B0604030504040204" pitchFamily="50" charset="-128"/>
                <a:ea typeface="Meiryo UI" panose="020B0604030504040204" pitchFamily="50" charset="-128"/>
                <a:cs typeface="Cordia New" panose="020B0304020202020204" pitchFamily="34" charset="-34"/>
              </a:rPr>
              <a:t>5%</a:t>
            </a:r>
            <a:r>
              <a:rPr lang="ja-JP" altLang="en-US" sz="1200" dirty="0">
                <a:effectLst/>
                <a:latin typeface="Meiryo UI" panose="020B0604030504040204" pitchFamily="50" charset="-128"/>
                <a:ea typeface="Meiryo UI" panose="020B0604030504040204" pitchFamily="50" charset="-128"/>
                <a:cs typeface="Cordia New" panose="020B0304020202020204" pitchFamily="34" charset="-34"/>
              </a:rPr>
              <a:t>であった。</a:t>
            </a:r>
            <a:endParaRPr lang="en-US" altLang="ja-JP" sz="1200" dirty="0">
              <a:effectLst/>
              <a:latin typeface="Meiryo UI" panose="020B0604030504040204" pitchFamily="50" charset="-128"/>
              <a:ea typeface="Meiryo UI" panose="020B0604030504040204" pitchFamily="50" charset="-128"/>
              <a:cs typeface="Cordia New" panose="020B0304020202020204" pitchFamily="34" charset="-34"/>
            </a:endParaRPr>
          </a:p>
          <a:p>
            <a:pPr>
              <a:lnSpc>
                <a:spcPct val="107000"/>
              </a:lnSpc>
              <a:spcAft>
                <a:spcPts val="800"/>
              </a:spcAft>
            </a:pPr>
            <a:r>
              <a:rPr lang="ja-JP" altLang="en-US" sz="1200" dirty="0">
                <a:latin typeface="Meiryo UI" panose="020B0604030504040204" pitchFamily="50" charset="-128"/>
                <a:ea typeface="Meiryo UI" panose="020B0604030504040204" pitchFamily="50" charset="-128"/>
                <a:cs typeface="Cordia New" panose="020B0304020202020204" pitchFamily="34" charset="-34"/>
              </a:rPr>
              <a:t>インスタント調味料は、簡易に美味しい料理を作りたい層に適した選択肢であると考えられている。今回の調査では、</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646</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名がインスタント調味料を愛用していると回答している。回答者が購入するインスタント調味料の決定に影響を与える要因としては、味と価格が大きい。インドフード、サジク、ササが、普段よく使うインスタント調味料のトップ</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3</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となっている。</a:t>
            </a:r>
          </a:p>
          <a:p>
            <a:pPr>
              <a:lnSpc>
                <a:spcPct val="107000"/>
              </a:lnSpc>
              <a:spcAft>
                <a:spcPts val="800"/>
              </a:spcAft>
            </a:pPr>
            <a:r>
              <a:rPr lang="ja-JP" altLang="en-US" sz="1200" dirty="0">
                <a:latin typeface="Meiryo UI" panose="020B0604030504040204" pitchFamily="50" charset="-128"/>
                <a:ea typeface="Meiryo UI" panose="020B0604030504040204" pitchFamily="50" charset="-128"/>
                <a:cs typeface="Cordia New" panose="020B0304020202020204" pitchFamily="34" charset="-34"/>
              </a:rPr>
              <a:t> </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MSG </a:t>
            </a:r>
            <a:r>
              <a:rPr lang="en-US" altLang="ja-JP" sz="1200" strike="sngStrike" dirty="0">
                <a:solidFill>
                  <a:srgbClr val="FF0000"/>
                </a:solidFill>
                <a:latin typeface="Meiryo UI" panose="020B0604030504040204" pitchFamily="50" charset="-128"/>
                <a:ea typeface="Meiryo UI" panose="020B0604030504040204" pitchFamily="50" charset="-128"/>
                <a:cs typeface="Cordia New" panose="020B0304020202020204" pitchFamily="34" charset="-34"/>
              </a:rPr>
              <a:t>MGS</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摂取が健康に与える影響については議論があるものの、今回の調査では、</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MGS</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を定期的に摂取していると答えた回答者は</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508</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名にのぼった。回答者にとって、製品の味と入手のしやすさは、どのブランドの</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MSG </a:t>
            </a:r>
            <a:r>
              <a:rPr lang="en-US" altLang="ja-JP" sz="1200" strike="sngStrike" dirty="0">
                <a:solidFill>
                  <a:srgbClr val="FF0000"/>
                </a:solidFill>
                <a:latin typeface="Meiryo UI" panose="020B0604030504040204" pitchFamily="50" charset="-128"/>
                <a:ea typeface="Meiryo UI" panose="020B0604030504040204" pitchFamily="50" charset="-128"/>
                <a:cs typeface="Cordia New" panose="020B0304020202020204" pitchFamily="34" charset="-34"/>
              </a:rPr>
              <a:t>MGS</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を消費するかを決める際の最も重要な</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2</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つの要素となっているようだ。調査によると、ササ、味の素、マサコの</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3</a:t>
            </a:r>
            <a:r>
              <a:rPr lang="ja-JP" altLang="en-US" sz="1200" dirty="0" err="1">
                <a:latin typeface="Meiryo UI" panose="020B0604030504040204" pitchFamily="50" charset="-128"/>
                <a:ea typeface="Meiryo UI" panose="020B0604030504040204" pitchFamily="50" charset="-128"/>
                <a:cs typeface="Cordia New" panose="020B0304020202020204" pitchFamily="34" charset="-34"/>
              </a:rPr>
              <a:t>つの</a:t>
            </a:r>
            <a:r>
              <a:rPr lang="en-US" altLang="ja-JP" sz="1200" dirty="0">
                <a:latin typeface="Meiryo UI" panose="020B0604030504040204" pitchFamily="50" charset="-128"/>
                <a:ea typeface="Meiryo UI" panose="020B0604030504040204" pitchFamily="50" charset="-128"/>
                <a:cs typeface="Cordia New" panose="020B0304020202020204" pitchFamily="34" charset="-34"/>
              </a:rPr>
              <a:t>MSG </a:t>
            </a:r>
            <a:r>
              <a:rPr lang="en-US" altLang="ja-JP" sz="1200" strike="sngStrike" dirty="0">
                <a:solidFill>
                  <a:srgbClr val="FF0000"/>
                </a:solidFill>
                <a:latin typeface="Meiryo UI" panose="020B0604030504040204" pitchFamily="50" charset="-128"/>
                <a:ea typeface="Meiryo UI" panose="020B0604030504040204" pitchFamily="50" charset="-128"/>
                <a:cs typeface="Cordia New" panose="020B0304020202020204" pitchFamily="34" charset="-34"/>
              </a:rPr>
              <a:t>MGS</a:t>
            </a:r>
            <a:r>
              <a:rPr lang="ja-JP" altLang="en-US" sz="1200" dirty="0">
                <a:latin typeface="Meiryo UI" panose="020B0604030504040204" pitchFamily="50" charset="-128"/>
                <a:ea typeface="Meiryo UI" panose="020B0604030504040204" pitchFamily="50" charset="-128"/>
                <a:cs typeface="Cordia New" panose="020B0304020202020204" pitchFamily="34" charset="-34"/>
              </a:rPr>
              <a:t>ブランドが主に挙げられている。</a:t>
            </a:r>
            <a:endParaRPr lang="en-US" altLang="ja-JP" sz="1200" dirty="0">
              <a:latin typeface="Meiryo UI" panose="020B0604030504040204" pitchFamily="50" charset="-128"/>
              <a:ea typeface="Meiryo UI" panose="020B0604030504040204" pitchFamily="50" charset="-128"/>
              <a:cs typeface="Cordia New" panose="020B0304020202020204" pitchFamily="34" charset="-34"/>
            </a:endParaRPr>
          </a:p>
          <a:p>
            <a:pPr>
              <a:lnSpc>
                <a:spcPct val="107000"/>
              </a:lnSpc>
              <a:spcAft>
                <a:spcPts val="800"/>
              </a:spcAft>
            </a:pPr>
            <a:r>
              <a:rPr lang="ja-JP" altLang="en-US" sz="1200" dirty="0">
                <a:latin typeface="Meiryo UI" panose="020B0604030504040204" pitchFamily="50" charset="-128"/>
                <a:ea typeface="Meiryo UI" panose="020B0604030504040204" pitchFamily="50" charset="-128"/>
                <a:cs typeface="Cordia New" panose="020B0304020202020204" pitchFamily="34" charset="-34"/>
              </a:rPr>
              <a:t>インスタントスープも調味料の一つである。今回の調査では「鶏ガラ」と「牛ガラ」の両方を購入する人が多い。「ロイコ」や「マサコ」といったブランドが市場をリードしている。</a:t>
            </a:r>
            <a:endParaRPr lang="en-US" altLang="ja-JP" sz="1200" dirty="0">
              <a:latin typeface="Meiryo UI" panose="020B0604030504040204" pitchFamily="50" charset="-128"/>
              <a:ea typeface="Meiryo UI" panose="020B0604030504040204" pitchFamily="50" charset="-128"/>
              <a:cs typeface="Cordia New" panose="020B0304020202020204" pitchFamily="34" charset="-34"/>
            </a:endParaRPr>
          </a:p>
        </p:txBody>
      </p:sp>
      <p:pic>
        <p:nvPicPr>
          <p:cNvPr id="11" name="Picture 6" descr="04">
            <a:extLst>
              <a:ext uri="{FF2B5EF4-FFF2-40B4-BE49-F238E27FC236}">
                <a16:creationId xmlns:a16="http://schemas.microsoft.com/office/drawing/2014/main" id="{2D7BA139-475D-4F01-879C-1D781C0944C5}"/>
              </a:ext>
            </a:extLst>
          </p:cNvPr>
          <p:cNvPicPr/>
          <p:nvPr/>
        </p:nvPicPr>
        <p:blipFill rotWithShape="1">
          <a:blip r:embed="rId3" cstate="print">
            <a:extLst>
              <a:ext uri="{28A0092B-C50C-407E-A947-70E740481C1C}">
                <a14:useLocalDpi xmlns:a14="http://schemas.microsoft.com/office/drawing/2010/main" val="0"/>
              </a:ext>
            </a:extLst>
          </a:blip>
          <a:srcRect b="17307"/>
          <a:stretch/>
        </p:blipFill>
        <p:spPr bwMode="auto">
          <a:xfrm>
            <a:off x="418002" y="881531"/>
            <a:ext cx="4009982" cy="1539358"/>
          </a:xfrm>
          <a:prstGeom prst="rect">
            <a:avLst/>
          </a:prstGeom>
          <a:noFill/>
          <a:ln>
            <a:noFill/>
          </a:ln>
        </p:spPr>
      </p:pic>
      <p:pic>
        <p:nvPicPr>
          <p:cNvPr id="12" name="Picture 7" descr="05">
            <a:extLst>
              <a:ext uri="{FF2B5EF4-FFF2-40B4-BE49-F238E27FC236}">
                <a16:creationId xmlns:a16="http://schemas.microsoft.com/office/drawing/2014/main" id="{4F8F6030-8CDC-442C-B511-441A1B29AB32}"/>
              </a:ext>
            </a:extLst>
          </p:cNvPr>
          <p:cNvPicPr/>
          <p:nvPr/>
        </p:nvPicPr>
        <p:blipFill rotWithShape="1">
          <a:blip r:embed="rId4" cstate="print">
            <a:extLst>
              <a:ext uri="{28A0092B-C50C-407E-A947-70E740481C1C}">
                <a14:useLocalDpi xmlns:a14="http://schemas.microsoft.com/office/drawing/2010/main" val="0"/>
              </a:ext>
            </a:extLst>
          </a:blip>
          <a:srcRect b="7060"/>
          <a:stretch/>
        </p:blipFill>
        <p:spPr bwMode="auto">
          <a:xfrm>
            <a:off x="418002" y="2580627"/>
            <a:ext cx="4009982" cy="2432549"/>
          </a:xfrm>
          <a:prstGeom prst="rect">
            <a:avLst/>
          </a:prstGeom>
          <a:noFill/>
          <a:ln>
            <a:noFill/>
          </a:ln>
        </p:spPr>
      </p:pic>
      <p:pic>
        <p:nvPicPr>
          <p:cNvPr id="17" name="Picture 10" descr="07">
            <a:extLst>
              <a:ext uri="{FF2B5EF4-FFF2-40B4-BE49-F238E27FC236}">
                <a16:creationId xmlns:a16="http://schemas.microsoft.com/office/drawing/2014/main" id="{71FAD5A4-B70D-433C-A976-7A08BCB1D694}"/>
              </a:ext>
            </a:extLst>
          </p:cNvPr>
          <p:cNvPicPr/>
          <p:nvPr/>
        </p:nvPicPr>
        <p:blipFill rotWithShape="1">
          <a:blip r:embed="rId5" cstate="print">
            <a:extLst>
              <a:ext uri="{28A0092B-C50C-407E-A947-70E740481C1C}">
                <a14:useLocalDpi xmlns:a14="http://schemas.microsoft.com/office/drawing/2010/main" val="0"/>
              </a:ext>
            </a:extLst>
          </a:blip>
          <a:srcRect b="9139"/>
          <a:stretch/>
        </p:blipFill>
        <p:spPr bwMode="auto">
          <a:xfrm>
            <a:off x="418002" y="5172914"/>
            <a:ext cx="4009982" cy="1296143"/>
          </a:xfrm>
          <a:prstGeom prst="rect">
            <a:avLst/>
          </a:prstGeom>
          <a:noFill/>
          <a:ln>
            <a:noFill/>
          </a:ln>
        </p:spPr>
      </p:pic>
      <p:sp>
        <p:nvSpPr>
          <p:cNvPr id="27" name="テキスト ボックス 26">
            <a:extLst>
              <a:ext uri="{FF2B5EF4-FFF2-40B4-BE49-F238E27FC236}">
                <a16:creationId xmlns:a16="http://schemas.microsoft.com/office/drawing/2014/main" id="{30D33DB7-708F-4A7E-8671-942FA2959E10}"/>
              </a:ext>
            </a:extLst>
          </p:cNvPr>
          <p:cNvSpPr txBox="1"/>
          <p:nvPr/>
        </p:nvSpPr>
        <p:spPr>
          <a:xfrm>
            <a:off x="418002" y="6581001"/>
            <a:ext cx="4596492" cy="215444"/>
          </a:xfrm>
          <a:prstGeom prst="rect">
            <a:avLst/>
          </a:prstGeom>
          <a:noFill/>
        </p:spPr>
        <p:txBody>
          <a:bodyPr wrap="square">
            <a:spAutoFit/>
          </a:bodyPr>
          <a:lstStyle/>
          <a:p>
            <a:r>
              <a:rPr lang="ja-JP" altLang="en-US" sz="800" dirty="0">
                <a:latin typeface="Meiryo UI" panose="020B0604030504040204" pitchFamily="50" charset="-128"/>
                <a:ea typeface="Meiryo UI" panose="020B0604030504040204" pitchFamily="50" charset="-128"/>
              </a:rPr>
              <a:t>引用先：</a:t>
            </a:r>
            <a:r>
              <a:rPr lang="en-US" altLang="ja-JP" sz="800" dirty="0">
                <a:latin typeface="Meiryo UI" panose="020B0604030504040204" pitchFamily="50" charset="-128"/>
                <a:ea typeface="Meiryo UI" panose="020B0604030504040204" pitchFamily="50" charset="-128"/>
              </a:rPr>
              <a:t>https://blog.jakpat.net/seasoning-product-consumption-pattern-survey-report/</a:t>
            </a:r>
            <a:endParaRPr lang="ja-JP" altLang="en-US" sz="800" dirty="0">
              <a:latin typeface="Meiryo UI" panose="020B0604030504040204" pitchFamily="50" charset="-128"/>
              <a:ea typeface="Meiryo UI" panose="020B0604030504040204" pitchFamily="50" charset="-128"/>
            </a:endParaRPr>
          </a:p>
        </p:txBody>
      </p:sp>
      <p:sp>
        <p:nvSpPr>
          <p:cNvPr id="2" name="角丸四角形吹き出し 1"/>
          <p:cNvSpPr/>
          <p:nvPr/>
        </p:nvSpPr>
        <p:spPr>
          <a:xfrm>
            <a:off x="251520" y="1220487"/>
            <a:ext cx="4125819" cy="2016224"/>
          </a:xfrm>
          <a:prstGeom prst="wedgeRoundRectCallout">
            <a:avLst>
              <a:gd name="adj1" fmla="val 54554"/>
              <a:gd name="adj2" fmla="val 921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rgbClr val="FF0000"/>
                </a:solidFill>
              </a:rPr>
              <a:t>数字区切り記号「</a:t>
            </a:r>
            <a:r>
              <a:rPr kumimoji="1" lang="en-US" altLang="ja-JP" dirty="0">
                <a:solidFill>
                  <a:srgbClr val="FF0000"/>
                </a:solidFill>
              </a:rPr>
              <a:t>,</a:t>
            </a:r>
            <a:r>
              <a:rPr kumimoji="1" lang="ja-JP" altLang="en-US" dirty="0">
                <a:solidFill>
                  <a:srgbClr val="FF0000"/>
                </a:solidFill>
              </a:rPr>
              <a:t>」　「</a:t>
            </a:r>
            <a:r>
              <a:rPr kumimoji="1" lang="en-US" altLang="ja-JP" dirty="0">
                <a:solidFill>
                  <a:srgbClr val="FF0000"/>
                </a:solidFill>
              </a:rPr>
              <a:t>123,456,789</a:t>
            </a:r>
            <a:r>
              <a:rPr kumimoji="1" lang="ja-JP" altLang="en-US" dirty="0">
                <a:solidFill>
                  <a:srgbClr val="FF0000"/>
                </a:solidFill>
              </a:rPr>
              <a:t>」</a:t>
            </a:r>
          </a:p>
          <a:p>
            <a:r>
              <a:rPr kumimoji="1" lang="en-US" altLang="ja-JP" dirty="0"/>
              <a:t>n respondent =1.092 people </a:t>
            </a:r>
          </a:p>
          <a:p>
            <a:r>
              <a:rPr kumimoji="1" lang="en-US" altLang="ja-JP" dirty="0"/>
              <a:t>n</a:t>
            </a:r>
            <a:r>
              <a:rPr kumimoji="1" lang="ja-JP" altLang="en-US" dirty="0"/>
              <a:t>回答者</a:t>
            </a:r>
            <a:r>
              <a:rPr kumimoji="1" lang="en-US" altLang="ja-JP" dirty="0"/>
              <a:t>= 1.092</a:t>
            </a:r>
            <a:r>
              <a:rPr kumimoji="1" lang="ja-JP" altLang="en-US" dirty="0"/>
              <a:t>人　⇒「</a:t>
            </a:r>
            <a:r>
              <a:rPr kumimoji="1" lang="en-US" altLang="ja-JP" dirty="0"/>
              <a:t>1,092</a:t>
            </a:r>
            <a:r>
              <a:rPr kumimoji="1" lang="ja-JP" altLang="en-US" dirty="0"/>
              <a:t>人」</a:t>
            </a:r>
            <a:endParaRPr kumimoji="1" lang="en-US" altLang="ja-JP" dirty="0"/>
          </a:p>
        </p:txBody>
      </p:sp>
    </p:spTree>
    <p:extLst>
      <p:ext uri="{BB962C8B-B14F-4D97-AF65-F5344CB8AC3E}">
        <p14:creationId xmlns:p14="http://schemas.microsoft.com/office/powerpoint/2010/main" val="988637205"/>
      </p:ext>
    </p:extLst>
  </p:cSld>
  <p:clrMapOvr>
    <a:masterClrMapping/>
  </p:clrMapOvr>
  <p:transition>
    <p:checker dir="vert"/>
  </p:transition>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7961927-1CC2-4B79-A36C-93BDD2E876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3-D 循環図形</Template>
  <TotalTime>0</TotalTime>
  <Words>9515</Words>
  <Application>Microsoft Office PowerPoint</Application>
  <PresentationFormat>画面に合わせる (4:3)</PresentationFormat>
  <Paragraphs>1362</Paragraphs>
  <Slides>36</Slides>
  <Notes>36</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36</vt:i4>
      </vt:variant>
    </vt:vector>
  </HeadingPairs>
  <TitlesOfParts>
    <vt:vector size="41" baseType="lpstr">
      <vt:lpstr>Meiryo UI</vt:lpstr>
      <vt:lpstr>Arial</vt:lpstr>
      <vt:lpstr>Calibri</vt:lpstr>
      <vt:lpstr>Tahoma</vt:lpstr>
      <vt:lpstr>Office テーマ</vt:lpstr>
      <vt:lpstr>PowerPoint プレゼンテーション</vt:lpstr>
      <vt:lpstr>インドネシアの経済＆政治</vt:lpstr>
      <vt:lpstr>ジャカルタの経済＆政治</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
  <cp:revision>558</cp:revision>
  <dcterms:created xsi:type="dcterms:W3CDTF">2015-10-06T03:32:06Z</dcterms:created>
  <dcterms:modified xsi:type="dcterms:W3CDTF">2022-01-23T13:50:55Z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TC019192539991</vt:lpwstr>
  </property>
</Properties>
</file>