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4" r:id="rId16"/>
  </p:sldIdLst>
  <p:sldSz cx="9144000" cy="5143500" type="screen16x9"/>
  <p:notesSz cx="9144000" cy="51435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488"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1080135"/>
          </a:xfrm>
          <a:prstGeom prst="rect">
            <a:avLst/>
          </a:prstGeom>
        </p:spPr>
        <p:txBody>
          <a:bodyPr wrap="square" lIns="0" tIns="0" rIns="0" bIns="0">
            <a:spAutoFit/>
          </a:bodyPr>
          <a:lstStyle>
            <a:lvl1pPr>
              <a:defRPr sz="1000" b="1" i="0">
                <a:solidFill>
                  <a:srgbClr val="0051A8"/>
                </a:solidFill>
                <a:latin typeface="Source Han Sans JP"/>
                <a:cs typeface="Source Han Sans JP"/>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sz="800" b="0" i="0">
                <a:solidFill>
                  <a:srgbClr val="2D344B"/>
                </a:solidFill>
                <a:latin typeface="Source Han Sans JP"/>
                <a:cs typeface="Source Han Sans JP"/>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000" b="1" i="0">
                <a:solidFill>
                  <a:srgbClr val="0051A8"/>
                </a:solidFill>
                <a:latin typeface="Source Han Sans JP"/>
                <a:cs typeface="Source Han Sans JP"/>
              </a:defRPr>
            </a:lvl1pPr>
          </a:lstStyle>
          <a:p>
            <a:endParaRPr/>
          </a:p>
        </p:txBody>
      </p:sp>
      <p:sp>
        <p:nvSpPr>
          <p:cNvPr id="3" name="Holder 3"/>
          <p:cNvSpPr>
            <a:spLocks noGrp="1"/>
          </p:cNvSpPr>
          <p:nvPr>
            <p:ph type="body" idx="1"/>
          </p:nvPr>
        </p:nvSpPr>
        <p:spPr/>
        <p:txBody>
          <a:bodyPr lIns="0" tIns="0" rIns="0" bIns="0"/>
          <a:lstStyle>
            <a:lvl1pPr>
              <a:defRPr sz="800" b="0" i="0">
                <a:solidFill>
                  <a:srgbClr val="2D344B"/>
                </a:solidFill>
                <a:latin typeface="Source Han Sans JP"/>
                <a:cs typeface="Source Han Sans JP"/>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000" b="1" i="0">
                <a:solidFill>
                  <a:srgbClr val="0051A8"/>
                </a:solidFill>
                <a:latin typeface="Source Han Sans JP"/>
                <a:cs typeface="Source Han Sans JP"/>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4650" y="0"/>
            <a:ext cx="9139349" cy="5143499"/>
          </a:xfrm>
          <a:prstGeom prst="rect">
            <a:avLst/>
          </a:prstGeom>
        </p:spPr>
      </p:pic>
      <p:sp>
        <p:nvSpPr>
          <p:cNvPr id="17" name="bg object 17"/>
          <p:cNvSpPr/>
          <p:nvPr/>
        </p:nvSpPr>
        <p:spPr>
          <a:xfrm>
            <a:off x="0" y="0"/>
            <a:ext cx="9144000" cy="5143500"/>
          </a:xfrm>
          <a:custGeom>
            <a:avLst/>
            <a:gdLst/>
            <a:ahLst/>
            <a:cxnLst/>
            <a:rect l="l" t="t" r="r" b="b"/>
            <a:pathLst>
              <a:path w="9144000" h="5143500">
                <a:moveTo>
                  <a:pt x="9143999" y="5143499"/>
                </a:moveTo>
                <a:lnTo>
                  <a:pt x="0" y="5143499"/>
                </a:lnTo>
                <a:lnTo>
                  <a:pt x="0" y="0"/>
                </a:lnTo>
                <a:lnTo>
                  <a:pt x="9143999" y="0"/>
                </a:lnTo>
                <a:lnTo>
                  <a:pt x="9143999" y="5143499"/>
                </a:lnTo>
                <a:close/>
              </a:path>
            </a:pathLst>
          </a:custGeom>
          <a:solidFill>
            <a:srgbClr val="0053A6">
              <a:alpha val="71348"/>
            </a:srgbClr>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1000" b="1" i="0">
                <a:solidFill>
                  <a:srgbClr val="0051A8"/>
                </a:solidFill>
                <a:latin typeface="Source Han Sans JP"/>
                <a:cs typeface="Source Han Sans JP"/>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582974" y="263504"/>
            <a:ext cx="1112520" cy="208279"/>
          </a:xfrm>
          <a:prstGeom prst="rect">
            <a:avLst/>
          </a:prstGeom>
        </p:spPr>
        <p:txBody>
          <a:bodyPr wrap="square" lIns="0" tIns="0" rIns="0" bIns="0">
            <a:spAutoFit/>
          </a:bodyPr>
          <a:lstStyle>
            <a:lvl1pPr>
              <a:defRPr sz="1000" b="1" i="0">
                <a:solidFill>
                  <a:srgbClr val="0051A8"/>
                </a:solidFill>
                <a:latin typeface="Source Han Sans JP"/>
                <a:cs typeface="Source Han Sans JP"/>
              </a:defRPr>
            </a:lvl1pPr>
          </a:lstStyle>
          <a:p>
            <a:endParaRPr/>
          </a:p>
        </p:txBody>
      </p:sp>
      <p:sp>
        <p:nvSpPr>
          <p:cNvPr id="3" name="Holder 3"/>
          <p:cNvSpPr>
            <a:spLocks noGrp="1"/>
          </p:cNvSpPr>
          <p:nvPr>
            <p:ph type="body" idx="1"/>
          </p:nvPr>
        </p:nvSpPr>
        <p:spPr>
          <a:xfrm>
            <a:off x="3736950" y="2073657"/>
            <a:ext cx="4032250" cy="1148080"/>
          </a:xfrm>
          <a:prstGeom prst="rect">
            <a:avLst/>
          </a:prstGeom>
        </p:spPr>
        <p:txBody>
          <a:bodyPr wrap="square" lIns="0" tIns="0" rIns="0" bIns="0">
            <a:spAutoFit/>
          </a:bodyPr>
          <a:lstStyle>
            <a:lvl1pPr>
              <a:defRPr sz="800" b="0" i="0">
                <a:solidFill>
                  <a:srgbClr val="2D344B"/>
                </a:solidFill>
                <a:latin typeface="Source Han Sans JP"/>
                <a:cs typeface="Source Han Sans JP"/>
              </a:defRPr>
            </a:lvl1pPr>
          </a:lstStyle>
          <a:p>
            <a:endParaRPr/>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2/28/2024</a:t>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www.nenkin.go.jp/oshirase/topics/2021/0219.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pc.saiteichingin.info/"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mhlw.go.jp/content/12401000/001114698.pdf"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hyperlink" Target="https://www.nta.go.jp/publication/pamph/gensen/0022004-066.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nta.go.jp/taxes/shiraberu/taxanswer/hotei/7411.ht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mhlw.go.jp/stf/seisakunitsuite/bunya/koyou_roudou/roudoukijun/roudouzikan/sairyo.html"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hyperlink" Target="https://www.nenkin.go.jp/service/kounen/tekiyo/hihokensha1/20141202.html" TargetMode="Externa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www.nenkin.go.jp/service/kounen/tekiyo/hihokensha1/gaikokujinkoyou.html"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www.mhlw.go.jp/stf/newpage_32105.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jeed.go.jp/disability/koyounohu/index.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mhlw.go.jp/bunya/roudoukijun/roudouhoken01/kousin.html"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hyperlink" Target="https://www.nenkin.go.jp/service/kounen/hokenryo/hoshu/20121017.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p:nvPr/>
        </p:nvSpPr>
        <p:spPr>
          <a:xfrm>
            <a:off x="8713883" y="4726067"/>
            <a:ext cx="81915" cy="135935"/>
          </a:xfrm>
          <a:prstGeom prst="rect">
            <a:avLst/>
          </a:prstGeom>
        </p:spPr>
        <p:txBody>
          <a:bodyPr vert="horz" wrap="square" lIns="0" tIns="12700" rIns="0" bIns="0" rtlCol="0">
            <a:spAutoFit/>
          </a:bodyPr>
          <a:lstStyle/>
          <a:p>
            <a:pPr marL="12700">
              <a:lnSpc>
                <a:spcPct val="100000"/>
              </a:lnSpc>
              <a:spcBef>
                <a:spcPts val="100"/>
              </a:spcBef>
            </a:pPr>
            <a:r>
              <a:rPr sz="800" b="1" spc="-50" dirty="0">
                <a:solidFill>
                  <a:srgbClr val="91AEF1"/>
                </a:solidFill>
                <a:latin typeface="HG丸ｺﾞｼｯｸM-PRO" panose="020F0600000000000000" pitchFamily="50" charset="-128"/>
                <a:ea typeface="HG丸ｺﾞｼｯｸM-PRO" panose="020F0600000000000000" pitchFamily="50" charset="-128"/>
                <a:cs typeface="Arial"/>
              </a:rPr>
              <a:t>2</a:t>
            </a:r>
            <a:endParaRPr sz="800">
              <a:latin typeface="HG丸ｺﾞｼｯｸM-PRO" panose="020F0600000000000000" pitchFamily="50" charset="-128"/>
              <a:ea typeface="HG丸ｺﾞｼｯｸM-PRO" panose="020F0600000000000000" pitchFamily="50" charset="-128"/>
              <a:cs typeface="Arial"/>
            </a:endParaRPr>
          </a:p>
        </p:txBody>
      </p:sp>
      <p:sp>
        <p:nvSpPr>
          <p:cNvPr id="7" name="object 7"/>
          <p:cNvSpPr txBox="1"/>
          <p:nvPr/>
        </p:nvSpPr>
        <p:spPr>
          <a:xfrm>
            <a:off x="845198" y="841579"/>
            <a:ext cx="7343775" cy="1272271"/>
          </a:xfrm>
          <a:prstGeom prst="rect">
            <a:avLst/>
          </a:prstGeom>
        </p:spPr>
        <p:txBody>
          <a:bodyPr vert="horz" wrap="square" lIns="0" tIns="12700" rIns="0" bIns="0" rtlCol="0">
            <a:spAutoFit/>
          </a:bodyPr>
          <a:lstStyle/>
          <a:p>
            <a:pPr marL="18415" marR="63500">
              <a:lnSpc>
                <a:spcPct val="130000"/>
              </a:lnSpc>
              <a:spcBef>
                <a:spcPts val="100"/>
              </a:spcBef>
            </a:pPr>
            <a:r>
              <a:rPr lang="ja-JP" altLang="en-US" sz="900" dirty="0">
                <a:solidFill>
                  <a:srgbClr val="2D344B"/>
                </a:solidFill>
                <a:latin typeface="HG丸ｺﾞｼｯｸM-PRO" panose="020F0600000000000000" pitchFamily="50" charset="-128"/>
                <a:ea typeface="HG丸ｺﾞｼｯｸM-PRO" panose="020F0600000000000000" pitchFamily="50" charset="-128"/>
                <a:cs typeface="Source Han Sans JP"/>
              </a:rPr>
              <a:t>⼈事労務担当者の仕事は、毎⽉発⽣する給与計算や税⾦</a:t>
            </a:r>
            <a:r>
              <a:rPr lang="en-US" altLang="ja-JP" sz="900" dirty="0">
                <a:solidFill>
                  <a:srgbClr val="2D344B"/>
                </a:solidFill>
                <a:latin typeface="HG丸ｺﾞｼｯｸM-PRO" panose="020F0600000000000000" pitchFamily="50" charset="-128"/>
                <a:ea typeface="HG丸ｺﾞｼｯｸM-PRO" panose="020F0600000000000000" pitchFamily="50" charset="-128"/>
                <a:cs typeface="Source Han Sans JP"/>
              </a:rPr>
              <a:t>‧</a:t>
            </a:r>
            <a:r>
              <a:rPr lang="ja-JP" altLang="en-US" sz="900" dirty="0">
                <a:solidFill>
                  <a:srgbClr val="2D344B"/>
                </a:solidFill>
                <a:latin typeface="HG丸ｺﾞｼｯｸM-PRO" panose="020F0600000000000000" pitchFamily="50" charset="-128"/>
                <a:ea typeface="HG丸ｺﾞｼｯｸM-PRO" panose="020F0600000000000000" pitchFamily="50" charset="-128"/>
                <a:cs typeface="Source Han Sans JP"/>
              </a:rPr>
              <a:t>保険料の納付をはじめ、年</a:t>
            </a:r>
            <a:r>
              <a:rPr lang="en-US" altLang="ja-JP" sz="900" dirty="0">
                <a:solidFill>
                  <a:srgbClr val="2D344B"/>
                </a:solidFill>
                <a:latin typeface="HG丸ｺﾞｼｯｸM-PRO" panose="020F0600000000000000" pitchFamily="50" charset="-128"/>
                <a:ea typeface="HG丸ｺﾞｼｯｸM-PRO" panose="020F0600000000000000" pitchFamily="50" charset="-128"/>
                <a:cs typeface="Source Han Sans JP"/>
              </a:rPr>
              <a:t>1</a:t>
            </a:r>
            <a:r>
              <a:rPr lang="ja-JP" altLang="en-US" sz="900" spc="-5" dirty="0">
                <a:solidFill>
                  <a:srgbClr val="2D344B"/>
                </a:solidFill>
                <a:latin typeface="HG丸ｺﾞｼｯｸM-PRO" panose="020F0600000000000000" pitchFamily="50" charset="-128"/>
                <a:ea typeface="HG丸ｺﾞｼｯｸM-PRO" panose="020F0600000000000000" pitchFamily="50" charset="-128"/>
                <a:cs typeface="Source Han Sans JP"/>
              </a:rPr>
              <a:t>回の定時決定や年末調整など多岐にわたります。その</a:t>
            </a:r>
            <a:r>
              <a:rPr lang="ja-JP" altLang="en-US" sz="900" spc="-695" dirty="0">
                <a:solidFill>
                  <a:srgbClr val="2D344B"/>
                </a:solidFill>
                <a:latin typeface="HG丸ｺﾞｼｯｸM-PRO" panose="020F0600000000000000" pitchFamily="50" charset="-128"/>
                <a:ea typeface="HG丸ｺﾞｼｯｸM-PRO" panose="020F0600000000000000" pitchFamily="50" charset="-128"/>
                <a:cs typeface="Source Han Sans JP"/>
              </a:rPr>
              <a:t>た</a:t>
            </a:r>
            <a:r>
              <a:rPr lang="ja-JP" altLang="en-US" sz="900" spc="-15" dirty="0">
                <a:solidFill>
                  <a:srgbClr val="2D344B"/>
                </a:solidFill>
                <a:latin typeface="HG丸ｺﾞｼｯｸM-PRO" panose="020F0600000000000000" pitchFamily="50" charset="-128"/>
                <a:ea typeface="HG丸ｺﾞｼｯｸM-PRO" panose="020F0600000000000000" pitchFamily="50" charset="-128"/>
                <a:cs typeface="Source Han Sans JP"/>
              </a:rPr>
              <a:t>め、繁忙期を⾒越したスケジュール管理を⾏うことが⼤切です。</a:t>
            </a:r>
            <a:endParaRPr lang="ja-JP" altLang="en-US" sz="900" dirty="0">
              <a:latin typeface="HG丸ｺﾞｼｯｸM-PRO" panose="020F0600000000000000" pitchFamily="50" charset="-128"/>
              <a:ea typeface="HG丸ｺﾞｼｯｸM-PRO" panose="020F0600000000000000" pitchFamily="50" charset="-128"/>
              <a:cs typeface="Source Han Sans JP"/>
            </a:endParaRPr>
          </a:p>
          <a:p>
            <a:pPr marL="18415" marR="5080">
              <a:lnSpc>
                <a:spcPct val="130000"/>
              </a:lnSpc>
              <a:spcBef>
                <a:spcPts val="1000"/>
              </a:spcBef>
            </a:pPr>
            <a:r>
              <a:rPr lang="ja-JP" altLang="en-US" sz="900" spc="-10" dirty="0">
                <a:solidFill>
                  <a:srgbClr val="2D344B"/>
                </a:solidFill>
                <a:latin typeface="HG丸ｺﾞｼｯｸM-PRO" panose="020F0600000000000000" pitchFamily="50" charset="-128"/>
                <a:ea typeface="HG丸ｺﾞｼｯｸM-PRO" panose="020F0600000000000000" pitchFamily="50" charset="-128"/>
                <a:cs typeface="Source Han Sans JP"/>
              </a:rPr>
              <a:t>この資料では⼈事労務の年間業務を⽉別にまとめ、提出や納付が必要な⼿続きを⼀覧化しました</a:t>
            </a:r>
            <a:endParaRPr lang="en-US" altLang="ja-JP" sz="900" spc="-10" dirty="0">
              <a:solidFill>
                <a:srgbClr val="2D344B"/>
              </a:solidFill>
              <a:latin typeface="HG丸ｺﾞｼｯｸM-PRO" panose="020F0600000000000000" pitchFamily="50" charset="-128"/>
              <a:ea typeface="HG丸ｺﾞｼｯｸM-PRO" panose="020F0600000000000000" pitchFamily="50" charset="-128"/>
              <a:cs typeface="Source Han Sans JP"/>
            </a:endParaRPr>
          </a:p>
          <a:p>
            <a:pPr marL="18415" marR="5080">
              <a:lnSpc>
                <a:spcPct val="130000"/>
              </a:lnSpc>
              <a:spcBef>
                <a:spcPts val="1000"/>
              </a:spcBef>
            </a:pPr>
            <a:r>
              <a:rPr lang="ja-JP" altLang="en-US" sz="900" spc="-10" dirty="0">
                <a:solidFill>
                  <a:srgbClr val="2D344B"/>
                </a:solidFill>
                <a:latin typeface="HG丸ｺﾞｼｯｸM-PRO" panose="020F0600000000000000" pitchFamily="50" charset="-128"/>
                <a:ea typeface="HG丸ｺﾞｼｯｸM-PRO" panose="020F0600000000000000" pitchFamily="50" charset="-128"/>
                <a:cs typeface="Source Han Sans JP"/>
              </a:rPr>
              <a:t>。各⽉のコラムでは法改正情報や各種⼿続きで</a:t>
            </a:r>
            <a:r>
              <a:rPr lang="ja-JP" altLang="en-US" sz="900" spc="-25" dirty="0">
                <a:solidFill>
                  <a:srgbClr val="2D344B"/>
                </a:solidFill>
                <a:latin typeface="HG丸ｺﾞｼｯｸM-PRO" panose="020F0600000000000000" pitchFamily="50" charset="-128"/>
                <a:ea typeface="HG丸ｺﾞｼｯｸM-PRO" panose="020F0600000000000000" pitchFamily="50" charset="-128"/>
                <a:cs typeface="Source Han Sans JP"/>
              </a:rPr>
              <a:t>間違えやすいポイントについて解説していますので、毎⽉の業務にお役⽴てください。</a:t>
            </a:r>
            <a:endParaRPr lang="en-US" altLang="ja-JP" sz="900" spc="-25" dirty="0">
              <a:solidFill>
                <a:srgbClr val="2D344B"/>
              </a:solidFill>
              <a:latin typeface="HG丸ｺﾞｼｯｸM-PRO" panose="020F0600000000000000" pitchFamily="50" charset="-128"/>
              <a:ea typeface="HG丸ｺﾞｼｯｸM-PRO" panose="020F0600000000000000" pitchFamily="50" charset="-128"/>
              <a:cs typeface="Source Han Sans JP"/>
            </a:endParaRPr>
          </a:p>
          <a:p>
            <a:pPr marL="18415" marR="5080">
              <a:lnSpc>
                <a:spcPct val="130000"/>
              </a:lnSpc>
              <a:spcBef>
                <a:spcPts val="1000"/>
              </a:spcBef>
            </a:pPr>
            <a:endParaRPr lang="en-US" altLang="ja-JP" sz="900" spc="-25" dirty="0">
              <a:solidFill>
                <a:srgbClr val="2D344B"/>
              </a:solidFill>
              <a:latin typeface="HG丸ｺﾞｼｯｸM-PRO" panose="020F0600000000000000" pitchFamily="50" charset="-128"/>
              <a:ea typeface="HG丸ｺﾞｼｯｸM-PRO" panose="020F0600000000000000" pitchFamily="50" charset="-128"/>
              <a:cs typeface="Source Han Sans JP"/>
            </a:endParaRPr>
          </a:p>
        </p:txBody>
      </p:sp>
      <p:sp>
        <p:nvSpPr>
          <p:cNvPr id="8" name="object 8"/>
          <p:cNvSpPr/>
          <p:nvPr/>
        </p:nvSpPr>
        <p:spPr>
          <a:xfrm>
            <a:off x="500099" y="634200"/>
            <a:ext cx="8143875" cy="0"/>
          </a:xfrm>
          <a:custGeom>
            <a:avLst/>
            <a:gdLst/>
            <a:ahLst/>
            <a:cxnLst/>
            <a:rect l="l" t="t" r="r" b="b"/>
            <a:pathLst>
              <a:path w="8143875">
                <a:moveTo>
                  <a:pt x="0" y="0"/>
                </a:moveTo>
                <a:lnTo>
                  <a:pt x="8143799" y="0"/>
                </a:lnTo>
              </a:path>
            </a:pathLst>
          </a:custGeom>
          <a:ln w="19049">
            <a:solidFill>
              <a:srgbClr val="EEF3FF"/>
            </a:solidFill>
          </a:ln>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9" name="object 9"/>
          <p:cNvSpPr txBox="1">
            <a:spLocks noGrp="1"/>
          </p:cNvSpPr>
          <p:nvPr>
            <p:ph type="title"/>
          </p:nvPr>
        </p:nvSpPr>
        <p:spPr>
          <a:xfrm>
            <a:off x="2447960" y="244735"/>
            <a:ext cx="4248150"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0053AA"/>
                </a:solidFill>
                <a:latin typeface="HG丸ｺﾞｼｯｸM-PRO" panose="020F0600000000000000" pitchFamily="50" charset="-128"/>
                <a:ea typeface="HG丸ｺﾞｼｯｸM-PRO" panose="020F0600000000000000" pitchFamily="50" charset="-128"/>
              </a:rPr>
              <a:t>1</a:t>
            </a:r>
            <a:r>
              <a:rPr sz="1800" spc="-50" dirty="0">
                <a:solidFill>
                  <a:srgbClr val="0053AA"/>
                </a:solidFill>
                <a:latin typeface="HG丸ｺﾞｼｯｸM-PRO" panose="020F0600000000000000" pitchFamily="50" charset="-128"/>
                <a:ea typeface="HG丸ｺﾞｼｯｸM-PRO" panose="020F0600000000000000" pitchFamily="50" charset="-128"/>
              </a:rPr>
              <a:t>年間の業務スケジュールを⽴てましょう</a:t>
            </a:r>
            <a:endParaRPr sz="1800" dirty="0">
              <a:latin typeface="HG丸ｺﾞｼｯｸM-PRO" panose="020F0600000000000000" pitchFamily="50" charset="-128"/>
              <a:ea typeface="HG丸ｺﾞｼｯｸM-PRO" panose="020F0600000000000000" pitchFamily="50"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697100" y="3366657"/>
            <a:ext cx="5702935" cy="1090930"/>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2D344B"/>
                </a:solidFill>
                <a:latin typeface="Source Han Sans JP"/>
                <a:cs typeface="Source Han Sans JP"/>
              </a:rPr>
              <a:t>51</a:t>
            </a:r>
            <a:r>
              <a:rPr sz="1000" b="1" spc="-5" dirty="0">
                <a:solidFill>
                  <a:srgbClr val="2D344B"/>
                </a:solidFill>
                <a:latin typeface="Source Han Sans JP"/>
                <a:cs typeface="Source Han Sans JP"/>
              </a:rPr>
              <a:t>⼈以上の企業は「社会保険の適⽤拡⼤」に向けた準備を忘れずに</a:t>
            </a:r>
            <a:endParaRPr sz="1000">
              <a:latin typeface="Source Han Sans JP"/>
              <a:cs typeface="Source Han Sans JP"/>
            </a:endParaRPr>
          </a:p>
          <a:p>
            <a:pPr marL="12700" marR="5080" algn="just">
              <a:lnSpc>
                <a:spcPct val="130000"/>
              </a:lnSpc>
              <a:spcBef>
                <a:spcPts val="635"/>
              </a:spcBef>
            </a:pPr>
            <a:r>
              <a:rPr sz="700" spc="-25" dirty="0">
                <a:solidFill>
                  <a:srgbClr val="2D344B"/>
                </a:solidFill>
                <a:latin typeface="Source Han Sans JP"/>
                <a:cs typeface="Source Han Sans JP"/>
              </a:rPr>
              <a:t>社会保険の適⽤拡⼤とは、これまで健康保険•厚⽣年⾦保険に加⼊していなかった⼀部の短時間労働者に対して、社会保険への加⼊を必須とす</a:t>
            </a:r>
            <a:r>
              <a:rPr sz="700" spc="-15" dirty="0">
                <a:solidFill>
                  <a:srgbClr val="2D344B"/>
                </a:solidFill>
                <a:latin typeface="Source Han Sans JP"/>
                <a:cs typeface="Source Han Sans JP"/>
              </a:rPr>
              <a:t>る法改正です。</a:t>
            </a:r>
            <a:r>
              <a:rPr sz="700" dirty="0">
                <a:solidFill>
                  <a:srgbClr val="2D344B"/>
                </a:solidFill>
                <a:latin typeface="Source Han Sans JP"/>
                <a:cs typeface="Source Han Sans JP"/>
              </a:rPr>
              <a:t>2022年10</a:t>
            </a:r>
            <a:r>
              <a:rPr sz="700" spc="-15" dirty="0">
                <a:solidFill>
                  <a:srgbClr val="2D344B"/>
                </a:solidFill>
                <a:latin typeface="Source Han Sans JP"/>
                <a:cs typeface="Source Han Sans JP"/>
              </a:rPr>
              <a:t>⽉から段階的に対象が拡⼤されており、現⾏では従業員数</a:t>
            </a:r>
            <a:r>
              <a:rPr sz="700" dirty="0">
                <a:solidFill>
                  <a:srgbClr val="2D344B"/>
                </a:solidFill>
                <a:latin typeface="Source Han Sans JP"/>
                <a:cs typeface="Source Han Sans JP"/>
              </a:rPr>
              <a:t>（厚⽣年⾦保険の被保険者数）101</a:t>
            </a:r>
            <a:r>
              <a:rPr sz="700" spc="-5" dirty="0">
                <a:solidFill>
                  <a:srgbClr val="2D344B"/>
                </a:solidFill>
                <a:latin typeface="Source Han Sans JP"/>
                <a:cs typeface="Source Han Sans JP"/>
              </a:rPr>
              <a:t>⼈以上の企業が対象です</a:t>
            </a:r>
            <a:r>
              <a:rPr sz="700" spc="-10" dirty="0">
                <a:solidFill>
                  <a:srgbClr val="2D344B"/>
                </a:solidFill>
                <a:latin typeface="Source Han Sans JP"/>
                <a:cs typeface="Source Han Sans JP"/>
              </a:rPr>
              <a:t>が、</a:t>
            </a:r>
            <a:r>
              <a:rPr sz="700" dirty="0">
                <a:solidFill>
                  <a:srgbClr val="2D344B"/>
                </a:solidFill>
                <a:latin typeface="Source Han Sans JP"/>
                <a:cs typeface="Source Han Sans JP"/>
              </a:rPr>
              <a:t>2024年10⽉からは51</a:t>
            </a:r>
            <a:r>
              <a:rPr sz="700" spc="-15" dirty="0">
                <a:solidFill>
                  <a:srgbClr val="2D344B"/>
                </a:solidFill>
                <a:latin typeface="Source Han Sans JP"/>
                <a:cs typeface="Source Han Sans JP"/>
              </a:rPr>
              <a:t>⼈以上の企業も対象となります。</a:t>
            </a:r>
            <a:endParaRPr sz="700">
              <a:latin typeface="Source Han Sans JP"/>
              <a:cs typeface="Source Han Sans JP"/>
            </a:endParaRPr>
          </a:p>
          <a:p>
            <a:pPr marL="12700" marR="12065">
              <a:lnSpc>
                <a:spcPct val="130000"/>
              </a:lnSpc>
            </a:pPr>
            <a:r>
              <a:rPr sz="700" dirty="0">
                <a:solidFill>
                  <a:srgbClr val="2D344B"/>
                </a:solidFill>
                <a:latin typeface="Source Han Sans JP"/>
                <a:cs typeface="Source Han Sans JP"/>
              </a:rPr>
              <a:t>施⾏に合わせて加⼊⼿続きを⾏うには、遅くとも8</a:t>
            </a:r>
            <a:r>
              <a:rPr sz="700" spc="-10" dirty="0">
                <a:solidFill>
                  <a:srgbClr val="2D344B"/>
                </a:solidFill>
                <a:latin typeface="Source Han Sans JP"/>
                <a:cs typeface="Source Han Sans JP"/>
              </a:rPr>
              <a:t>⽉には加⼊対象者の把握や社内周知、書類作成といった準備を始める必要があります。法改</a:t>
            </a:r>
            <a:r>
              <a:rPr sz="700" spc="-35" dirty="0">
                <a:solidFill>
                  <a:srgbClr val="2D344B"/>
                </a:solidFill>
                <a:latin typeface="Source Han Sans JP"/>
                <a:cs typeface="Source Han Sans JP"/>
              </a:rPr>
              <a:t>正のメリット•デメリットの説明をしっかりと⾏い、従業員の希望によっては契約内容の変更が必要となるケースもありますので、余裕のある</a:t>
            </a:r>
            <a:r>
              <a:rPr sz="700" spc="-25" dirty="0">
                <a:solidFill>
                  <a:srgbClr val="2D344B"/>
                </a:solidFill>
                <a:latin typeface="Source Han Sans JP"/>
                <a:cs typeface="Source Han Sans JP"/>
              </a:rPr>
              <a:t>スケジュールで対応を進めましょう。</a:t>
            </a:r>
            <a:endParaRPr sz="700">
              <a:latin typeface="Source Han Sans JP"/>
              <a:cs typeface="Source Han Sans JP"/>
            </a:endParaRPr>
          </a:p>
        </p:txBody>
      </p:sp>
      <p:sp>
        <p:nvSpPr>
          <p:cNvPr id="4" name="object 4"/>
          <p:cNvSpPr/>
          <p:nvPr/>
        </p:nvSpPr>
        <p:spPr>
          <a:xfrm>
            <a:off x="0" y="0"/>
            <a:ext cx="1315720" cy="1898014"/>
          </a:xfrm>
          <a:custGeom>
            <a:avLst/>
            <a:gdLst/>
            <a:ahLst/>
            <a:cxnLst/>
            <a:rect l="l" t="t" r="r" b="b"/>
            <a:pathLst>
              <a:path w="1315720" h="1898014">
                <a:moveTo>
                  <a:pt x="1315491" y="279"/>
                </a:moveTo>
                <a:lnTo>
                  <a:pt x="665187" y="279"/>
                </a:lnTo>
                <a:lnTo>
                  <a:pt x="663486" y="228"/>
                </a:lnTo>
                <a:lnTo>
                  <a:pt x="657745" y="0"/>
                </a:lnTo>
                <a:lnTo>
                  <a:pt x="651560" y="228"/>
                </a:lnTo>
                <a:lnTo>
                  <a:pt x="88" y="228"/>
                </a:lnTo>
                <a:lnTo>
                  <a:pt x="0" y="657758"/>
                </a:lnTo>
                <a:lnTo>
                  <a:pt x="0" y="1170279"/>
                </a:lnTo>
                <a:lnTo>
                  <a:pt x="0" y="1239761"/>
                </a:lnTo>
                <a:lnTo>
                  <a:pt x="88" y="1242187"/>
                </a:lnTo>
                <a:lnTo>
                  <a:pt x="88" y="1897735"/>
                </a:lnTo>
                <a:lnTo>
                  <a:pt x="665187" y="1897735"/>
                </a:lnTo>
                <a:lnTo>
                  <a:pt x="665187" y="1897240"/>
                </a:lnTo>
                <a:lnTo>
                  <a:pt x="706831" y="1895703"/>
                </a:lnTo>
                <a:lnTo>
                  <a:pt x="754938" y="1890369"/>
                </a:lnTo>
                <a:lnTo>
                  <a:pt x="801941" y="1881644"/>
                </a:lnTo>
                <a:lnTo>
                  <a:pt x="847712" y="1869655"/>
                </a:lnTo>
                <a:lnTo>
                  <a:pt x="892111" y="1854517"/>
                </a:lnTo>
                <a:lnTo>
                  <a:pt x="935037" y="1836369"/>
                </a:lnTo>
                <a:lnTo>
                  <a:pt x="976337" y="1815338"/>
                </a:lnTo>
                <a:lnTo>
                  <a:pt x="1015898" y="1791538"/>
                </a:lnTo>
                <a:lnTo>
                  <a:pt x="1053579" y="1765109"/>
                </a:lnTo>
                <a:lnTo>
                  <a:pt x="1089279" y="1736166"/>
                </a:lnTo>
                <a:lnTo>
                  <a:pt x="1122845" y="1704860"/>
                </a:lnTo>
                <a:lnTo>
                  <a:pt x="1154163" y="1671294"/>
                </a:lnTo>
                <a:lnTo>
                  <a:pt x="1183093" y="1635594"/>
                </a:lnTo>
                <a:lnTo>
                  <a:pt x="1209522" y="1597914"/>
                </a:lnTo>
                <a:lnTo>
                  <a:pt x="1233322" y="1558353"/>
                </a:lnTo>
                <a:lnTo>
                  <a:pt x="1254366" y="1517053"/>
                </a:lnTo>
                <a:lnTo>
                  <a:pt x="1272514" y="1474127"/>
                </a:lnTo>
                <a:lnTo>
                  <a:pt x="1287640" y="1429727"/>
                </a:lnTo>
                <a:lnTo>
                  <a:pt x="1299641" y="1383957"/>
                </a:lnTo>
                <a:lnTo>
                  <a:pt x="1308366" y="1336954"/>
                </a:lnTo>
                <a:lnTo>
                  <a:pt x="1313688" y="1288846"/>
                </a:lnTo>
                <a:lnTo>
                  <a:pt x="1315491" y="1239761"/>
                </a:lnTo>
                <a:lnTo>
                  <a:pt x="1315491" y="1170279"/>
                </a:lnTo>
                <a:lnTo>
                  <a:pt x="1315491" y="657758"/>
                </a:lnTo>
                <a:lnTo>
                  <a:pt x="1315491" y="279"/>
                </a:lnTo>
                <a:close/>
              </a:path>
            </a:pathLst>
          </a:custGeom>
          <a:solidFill>
            <a:srgbClr val="61BBE1"/>
          </a:solidFill>
        </p:spPr>
        <p:txBody>
          <a:bodyPr wrap="square" lIns="0" tIns="0" rIns="0" bIns="0" rtlCol="0"/>
          <a:lstStyle/>
          <a:p>
            <a:endParaRPr/>
          </a:p>
        </p:txBody>
      </p:sp>
      <p:sp>
        <p:nvSpPr>
          <p:cNvPr id="5" name="object 5"/>
          <p:cNvSpPr txBox="1"/>
          <p:nvPr/>
        </p:nvSpPr>
        <p:spPr>
          <a:xfrm>
            <a:off x="329307" y="657218"/>
            <a:ext cx="651510" cy="680720"/>
          </a:xfrm>
          <a:prstGeom prst="rect">
            <a:avLst/>
          </a:prstGeom>
        </p:spPr>
        <p:txBody>
          <a:bodyPr vert="horz" wrap="square" lIns="0" tIns="12700" rIns="0" bIns="0" rtlCol="0">
            <a:spAutoFit/>
          </a:bodyPr>
          <a:lstStyle/>
          <a:p>
            <a:pPr marL="12700">
              <a:lnSpc>
                <a:spcPct val="100000"/>
              </a:lnSpc>
              <a:spcBef>
                <a:spcPts val="100"/>
              </a:spcBef>
            </a:pPr>
            <a:r>
              <a:rPr sz="4300" b="1" spc="-25" dirty="0">
                <a:solidFill>
                  <a:srgbClr val="FFFFFF"/>
                </a:solidFill>
                <a:latin typeface="Myriad Pro Light SemiExt"/>
                <a:cs typeface="Myriad Pro Light SemiExt"/>
              </a:rPr>
              <a:t>08</a:t>
            </a:r>
            <a:endParaRPr sz="4300">
              <a:latin typeface="Myriad Pro Light SemiExt"/>
              <a:cs typeface="Myriad Pro Light SemiExt"/>
            </a:endParaRPr>
          </a:p>
        </p:txBody>
      </p:sp>
      <p:sp>
        <p:nvSpPr>
          <p:cNvPr id="6" name="object 6"/>
          <p:cNvSpPr txBox="1"/>
          <p:nvPr/>
        </p:nvSpPr>
        <p:spPr>
          <a:xfrm>
            <a:off x="429695" y="1257570"/>
            <a:ext cx="419100" cy="177800"/>
          </a:xfrm>
          <a:prstGeom prst="rect">
            <a:avLst/>
          </a:prstGeom>
        </p:spPr>
        <p:txBody>
          <a:bodyPr vert="horz" wrap="square" lIns="0" tIns="12700" rIns="0" bIns="0" rtlCol="0">
            <a:spAutoFit/>
          </a:bodyPr>
          <a:lstStyle/>
          <a:p>
            <a:pPr marL="12700">
              <a:lnSpc>
                <a:spcPct val="100000"/>
              </a:lnSpc>
              <a:spcBef>
                <a:spcPts val="100"/>
              </a:spcBef>
            </a:pPr>
            <a:r>
              <a:rPr sz="1000" spc="-10" dirty="0">
                <a:solidFill>
                  <a:srgbClr val="FFFFFF"/>
                </a:solidFill>
                <a:latin typeface="Trebuchet MS"/>
                <a:cs typeface="Trebuchet MS"/>
              </a:rPr>
              <a:t>August</a:t>
            </a:r>
            <a:endParaRPr sz="1000">
              <a:latin typeface="Trebuchet MS"/>
              <a:cs typeface="Trebuchet MS"/>
            </a:endParaRPr>
          </a:p>
        </p:txBody>
      </p:sp>
      <p:sp>
        <p:nvSpPr>
          <p:cNvPr id="9" name="object 9"/>
          <p:cNvSpPr txBox="1"/>
          <p:nvPr/>
        </p:nvSpPr>
        <p:spPr>
          <a:xfrm>
            <a:off x="3736950" y="283152"/>
            <a:ext cx="4315460" cy="631825"/>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Source Han Sans JP"/>
                <a:cs typeface="Source Han Sans JP"/>
              </a:rPr>
              <a:t>前⽉分の社会保険料の納付</a:t>
            </a:r>
            <a:r>
              <a:rPr sz="800" dirty="0">
                <a:solidFill>
                  <a:srgbClr val="2D344B"/>
                </a:solidFill>
                <a:latin typeface="Source Han Sans JP"/>
                <a:cs typeface="Source Han Sans JP"/>
              </a:rPr>
              <a:t>（年⾦事務所、〜⽉末</a:t>
            </a:r>
            <a:r>
              <a:rPr sz="800" spc="-50" dirty="0">
                <a:solidFill>
                  <a:srgbClr val="2D344B"/>
                </a:solidFill>
                <a:latin typeface="Source Han Sans JP"/>
                <a:cs typeface="Source Han Sans JP"/>
              </a:rPr>
              <a:t>）</a:t>
            </a:r>
            <a:endParaRPr sz="800">
              <a:latin typeface="Source Han Sans JP"/>
              <a:cs typeface="Source Han Sans JP"/>
            </a:endParaRPr>
          </a:p>
          <a:p>
            <a:pPr marL="12700" marR="5080">
              <a:lnSpc>
                <a:spcPct val="170900"/>
              </a:lnSpc>
            </a:pPr>
            <a:r>
              <a:rPr sz="900" b="1" dirty="0">
                <a:solidFill>
                  <a:srgbClr val="2D344B"/>
                </a:solidFill>
                <a:latin typeface="Source Han Sans JP"/>
                <a:cs typeface="Source Han Sans JP"/>
              </a:rPr>
              <a:t>前⽉分の住⺠税特別徴収税額の納付</a:t>
            </a:r>
            <a:r>
              <a:rPr sz="800" spc="-10" dirty="0">
                <a:solidFill>
                  <a:srgbClr val="2D344B"/>
                </a:solidFill>
                <a:latin typeface="Source Han Sans JP"/>
                <a:cs typeface="Source Han Sans JP"/>
              </a:rPr>
              <a:t>（従業員が1⽉1⽇時点で居住する区市町村、〜10⽇</a:t>
            </a:r>
            <a:r>
              <a:rPr sz="800" spc="-50" dirty="0">
                <a:solidFill>
                  <a:srgbClr val="2D344B"/>
                </a:solidFill>
                <a:latin typeface="Source Han Sans JP"/>
                <a:cs typeface="Source Han Sans JP"/>
              </a:rPr>
              <a:t>）</a:t>
            </a:r>
            <a:r>
              <a:rPr sz="900" b="1" dirty="0">
                <a:solidFill>
                  <a:srgbClr val="2D344B"/>
                </a:solidFill>
                <a:latin typeface="Source Han Sans JP"/>
                <a:cs typeface="Source Han Sans JP"/>
              </a:rPr>
              <a:t>前⽉分の源泉所得税‧復興特別所得税の納付</a:t>
            </a:r>
            <a:r>
              <a:rPr sz="800" spc="-10" dirty="0">
                <a:solidFill>
                  <a:srgbClr val="2D344B"/>
                </a:solidFill>
                <a:latin typeface="Source Han Sans JP"/>
                <a:cs typeface="Source Han Sans JP"/>
              </a:rPr>
              <a:t>（税務署、〜10⽇</a:t>
            </a:r>
            <a:r>
              <a:rPr sz="800" spc="-50" dirty="0">
                <a:solidFill>
                  <a:srgbClr val="2D344B"/>
                </a:solidFill>
                <a:latin typeface="Source Han Sans JP"/>
                <a:cs typeface="Source Han Sans JP"/>
              </a:rPr>
              <a:t>）</a:t>
            </a:r>
            <a:endParaRPr sz="800">
              <a:latin typeface="Source Han Sans JP"/>
              <a:cs typeface="Source Han Sans JP"/>
            </a:endParaRPr>
          </a:p>
        </p:txBody>
      </p:sp>
      <p:sp>
        <p:nvSpPr>
          <p:cNvPr id="10" name="object 10"/>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1200" spc="75" dirty="0"/>
              <a:t>納付</a:t>
            </a:r>
            <a:r>
              <a:rPr spc="-10" dirty="0"/>
              <a:t>が必要な業務</a:t>
            </a:r>
            <a:endParaRPr sz="1200"/>
          </a:p>
        </p:txBody>
      </p:sp>
      <p:sp>
        <p:nvSpPr>
          <p:cNvPr id="11" name="object 11"/>
          <p:cNvSpPr/>
          <p:nvPr/>
        </p:nvSpPr>
        <p:spPr>
          <a:xfrm>
            <a:off x="2777579" y="294436"/>
            <a:ext cx="895985" cy="158115"/>
          </a:xfrm>
          <a:custGeom>
            <a:avLst/>
            <a:gdLst/>
            <a:ahLst/>
            <a:cxnLst/>
            <a:rect l="l" t="t" r="r" b="b"/>
            <a:pathLst>
              <a:path w="895985" h="158115">
                <a:moveTo>
                  <a:pt x="895858" y="78905"/>
                </a:moveTo>
                <a:lnTo>
                  <a:pt x="882599" y="35128"/>
                </a:lnTo>
                <a:lnTo>
                  <a:pt x="847153" y="6007"/>
                </a:lnTo>
                <a:lnTo>
                  <a:pt x="816952" y="0"/>
                </a:lnTo>
                <a:lnTo>
                  <a:pt x="78892" y="0"/>
                </a:lnTo>
                <a:lnTo>
                  <a:pt x="48183" y="6210"/>
                </a:lnTo>
                <a:lnTo>
                  <a:pt x="23101" y="23114"/>
                </a:lnTo>
                <a:lnTo>
                  <a:pt x="6197" y="48196"/>
                </a:lnTo>
                <a:lnTo>
                  <a:pt x="0" y="78905"/>
                </a:lnTo>
                <a:lnTo>
                  <a:pt x="6197" y="109613"/>
                </a:lnTo>
                <a:lnTo>
                  <a:pt x="23101" y="134696"/>
                </a:lnTo>
                <a:lnTo>
                  <a:pt x="48183" y="151599"/>
                </a:lnTo>
                <a:lnTo>
                  <a:pt x="78892" y="157810"/>
                </a:lnTo>
                <a:lnTo>
                  <a:pt x="816952" y="157810"/>
                </a:lnTo>
                <a:lnTo>
                  <a:pt x="847674" y="151599"/>
                </a:lnTo>
                <a:lnTo>
                  <a:pt x="872744" y="134696"/>
                </a:lnTo>
                <a:lnTo>
                  <a:pt x="889660" y="109613"/>
                </a:lnTo>
                <a:lnTo>
                  <a:pt x="895858" y="78905"/>
                </a:lnTo>
                <a:close/>
              </a:path>
            </a:pathLst>
          </a:custGeom>
          <a:solidFill>
            <a:srgbClr val="EEEEEE"/>
          </a:solidFill>
        </p:spPr>
        <p:txBody>
          <a:bodyPr wrap="square" lIns="0" tIns="0" rIns="0" bIns="0" rtlCol="0"/>
          <a:lstStyle/>
          <a:p>
            <a:endParaRPr/>
          </a:p>
        </p:txBody>
      </p:sp>
      <p:sp>
        <p:nvSpPr>
          <p:cNvPr id="12" name="object 12"/>
          <p:cNvSpPr txBox="1"/>
          <p:nvPr/>
        </p:nvSpPr>
        <p:spPr>
          <a:xfrm>
            <a:off x="3060414" y="311388"/>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社会保険</a:t>
            </a:r>
            <a:endParaRPr sz="600">
              <a:latin typeface="Source Han Sans JP"/>
              <a:cs typeface="Source Han Sans JP"/>
            </a:endParaRPr>
          </a:p>
        </p:txBody>
      </p:sp>
      <p:sp>
        <p:nvSpPr>
          <p:cNvPr id="13" name="object 13"/>
          <p:cNvSpPr/>
          <p:nvPr/>
        </p:nvSpPr>
        <p:spPr>
          <a:xfrm>
            <a:off x="2777579" y="762406"/>
            <a:ext cx="897255" cy="158115"/>
          </a:xfrm>
          <a:custGeom>
            <a:avLst/>
            <a:gdLst/>
            <a:ahLst/>
            <a:cxnLst/>
            <a:rect l="l" t="t" r="r" b="b"/>
            <a:pathLst>
              <a:path w="897254" h="158115">
                <a:moveTo>
                  <a:pt x="896696" y="78892"/>
                </a:moveTo>
                <a:lnTo>
                  <a:pt x="883437" y="35128"/>
                </a:lnTo>
                <a:lnTo>
                  <a:pt x="847991" y="6007"/>
                </a:lnTo>
                <a:lnTo>
                  <a:pt x="817791" y="0"/>
                </a:lnTo>
                <a:lnTo>
                  <a:pt x="78892" y="0"/>
                </a:lnTo>
                <a:lnTo>
                  <a:pt x="48183" y="6197"/>
                </a:lnTo>
                <a:lnTo>
                  <a:pt x="23101" y="23101"/>
                </a:lnTo>
                <a:lnTo>
                  <a:pt x="6197" y="48183"/>
                </a:lnTo>
                <a:lnTo>
                  <a:pt x="0" y="78892"/>
                </a:lnTo>
                <a:lnTo>
                  <a:pt x="6197" y="109613"/>
                </a:lnTo>
                <a:lnTo>
                  <a:pt x="23101" y="134683"/>
                </a:lnTo>
                <a:lnTo>
                  <a:pt x="48183" y="151599"/>
                </a:lnTo>
                <a:lnTo>
                  <a:pt x="78892" y="157797"/>
                </a:lnTo>
                <a:lnTo>
                  <a:pt x="817791" y="157797"/>
                </a:lnTo>
                <a:lnTo>
                  <a:pt x="848499" y="151599"/>
                </a:lnTo>
                <a:lnTo>
                  <a:pt x="873582" y="134683"/>
                </a:lnTo>
                <a:lnTo>
                  <a:pt x="890498" y="109613"/>
                </a:lnTo>
                <a:lnTo>
                  <a:pt x="896696" y="78892"/>
                </a:lnTo>
                <a:close/>
              </a:path>
            </a:pathLst>
          </a:custGeom>
          <a:solidFill>
            <a:srgbClr val="EEEEEE"/>
          </a:solidFill>
        </p:spPr>
        <p:txBody>
          <a:bodyPr wrap="square" lIns="0" tIns="0" rIns="0" bIns="0" rtlCol="0"/>
          <a:lstStyle/>
          <a:p>
            <a:endParaRPr/>
          </a:p>
        </p:txBody>
      </p:sp>
      <p:sp>
        <p:nvSpPr>
          <p:cNvPr id="14" name="object 14"/>
          <p:cNvSpPr txBox="1"/>
          <p:nvPr/>
        </p:nvSpPr>
        <p:spPr>
          <a:xfrm>
            <a:off x="3103351" y="779346"/>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所得税</a:t>
            </a:r>
            <a:endParaRPr sz="600">
              <a:latin typeface="Source Han Sans JP"/>
              <a:cs typeface="Source Han Sans JP"/>
            </a:endParaRPr>
          </a:p>
        </p:txBody>
      </p:sp>
      <p:sp>
        <p:nvSpPr>
          <p:cNvPr id="15" name="object 15"/>
          <p:cNvSpPr/>
          <p:nvPr/>
        </p:nvSpPr>
        <p:spPr>
          <a:xfrm>
            <a:off x="2777579" y="528421"/>
            <a:ext cx="897255" cy="158115"/>
          </a:xfrm>
          <a:custGeom>
            <a:avLst/>
            <a:gdLst/>
            <a:ahLst/>
            <a:cxnLst/>
            <a:rect l="l" t="t" r="r" b="b"/>
            <a:pathLst>
              <a:path w="897254" h="158115">
                <a:moveTo>
                  <a:pt x="896696" y="78892"/>
                </a:moveTo>
                <a:lnTo>
                  <a:pt x="883437" y="35115"/>
                </a:lnTo>
                <a:lnTo>
                  <a:pt x="847991" y="6007"/>
                </a:lnTo>
                <a:lnTo>
                  <a:pt x="817791" y="0"/>
                </a:lnTo>
                <a:lnTo>
                  <a:pt x="78892" y="0"/>
                </a:lnTo>
                <a:lnTo>
                  <a:pt x="48183" y="6197"/>
                </a:lnTo>
                <a:lnTo>
                  <a:pt x="23101" y="23101"/>
                </a:lnTo>
                <a:lnTo>
                  <a:pt x="6197" y="48183"/>
                </a:lnTo>
                <a:lnTo>
                  <a:pt x="0" y="78892"/>
                </a:lnTo>
                <a:lnTo>
                  <a:pt x="6197" y="109601"/>
                </a:lnTo>
                <a:lnTo>
                  <a:pt x="23101" y="134683"/>
                </a:lnTo>
                <a:lnTo>
                  <a:pt x="48183" y="151599"/>
                </a:lnTo>
                <a:lnTo>
                  <a:pt x="78892" y="157797"/>
                </a:lnTo>
                <a:lnTo>
                  <a:pt x="817791" y="157797"/>
                </a:lnTo>
                <a:lnTo>
                  <a:pt x="848499" y="151599"/>
                </a:lnTo>
                <a:lnTo>
                  <a:pt x="873582" y="134683"/>
                </a:lnTo>
                <a:lnTo>
                  <a:pt x="890498" y="109601"/>
                </a:lnTo>
                <a:lnTo>
                  <a:pt x="896696" y="78892"/>
                </a:lnTo>
                <a:close/>
              </a:path>
            </a:pathLst>
          </a:custGeom>
          <a:solidFill>
            <a:srgbClr val="EEEEEE"/>
          </a:solidFill>
        </p:spPr>
        <p:txBody>
          <a:bodyPr wrap="square" lIns="0" tIns="0" rIns="0" bIns="0" rtlCol="0"/>
          <a:lstStyle/>
          <a:p>
            <a:endParaRPr/>
          </a:p>
        </p:txBody>
      </p:sp>
      <p:sp>
        <p:nvSpPr>
          <p:cNvPr id="16" name="object 16"/>
          <p:cNvSpPr txBox="1"/>
          <p:nvPr/>
        </p:nvSpPr>
        <p:spPr>
          <a:xfrm>
            <a:off x="3103351" y="545358"/>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住⺠税</a:t>
            </a:r>
            <a:endParaRPr sz="600">
              <a:latin typeface="Source Han Sans JP"/>
              <a:cs typeface="Source Han Sans JP"/>
            </a:endParaRPr>
          </a:p>
        </p:txBody>
      </p:sp>
      <p:sp>
        <p:nvSpPr>
          <p:cNvPr id="17" name="object 17"/>
          <p:cNvSpPr/>
          <p:nvPr/>
        </p:nvSpPr>
        <p:spPr>
          <a:xfrm>
            <a:off x="1595674" y="1063593"/>
            <a:ext cx="6840855" cy="0"/>
          </a:xfrm>
          <a:custGeom>
            <a:avLst/>
            <a:gdLst/>
            <a:ahLst/>
            <a:cxnLst/>
            <a:rect l="l" t="t" r="r" b="b"/>
            <a:pathLst>
              <a:path w="6840855">
                <a:moveTo>
                  <a:pt x="0" y="0"/>
                </a:moveTo>
                <a:lnTo>
                  <a:pt x="6840299" y="0"/>
                </a:lnTo>
              </a:path>
            </a:pathLst>
          </a:custGeom>
          <a:ln w="9524">
            <a:solidFill>
              <a:srgbClr val="9E9E9E"/>
            </a:solidFill>
            <a:prstDash val="lgDash"/>
          </a:ln>
        </p:spPr>
        <p:txBody>
          <a:bodyPr wrap="square" lIns="0" tIns="0" rIns="0" bIns="0" rtlCol="0"/>
          <a:lstStyle/>
          <a:p>
            <a:endParaRPr/>
          </a:p>
        </p:txBody>
      </p:sp>
      <p:sp>
        <p:nvSpPr>
          <p:cNvPr id="18" name="object 18"/>
          <p:cNvSpPr txBox="1"/>
          <p:nvPr/>
        </p:nvSpPr>
        <p:spPr>
          <a:xfrm>
            <a:off x="1582974" y="1166272"/>
            <a:ext cx="1112520" cy="208279"/>
          </a:xfrm>
          <a:prstGeom prst="rect">
            <a:avLst/>
          </a:prstGeom>
        </p:spPr>
        <p:txBody>
          <a:bodyPr vert="horz" wrap="square" lIns="0" tIns="12700" rIns="0" bIns="0" rtlCol="0">
            <a:spAutoFit/>
          </a:bodyPr>
          <a:lstStyle/>
          <a:p>
            <a:pPr marL="12700">
              <a:lnSpc>
                <a:spcPct val="100000"/>
              </a:lnSpc>
              <a:spcBef>
                <a:spcPts val="100"/>
              </a:spcBef>
            </a:pPr>
            <a:r>
              <a:rPr sz="1200" b="1" spc="75" dirty="0">
                <a:solidFill>
                  <a:srgbClr val="0051A8"/>
                </a:solidFill>
                <a:latin typeface="Source Han Sans JP"/>
                <a:cs typeface="Source Han Sans JP"/>
              </a:rPr>
              <a:t>提出</a:t>
            </a:r>
            <a:r>
              <a:rPr sz="1000" b="1" spc="-10" dirty="0">
                <a:solidFill>
                  <a:srgbClr val="0051A8"/>
                </a:solidFill>
                <a:latin typeface="Source Han Sans JP"/>
                <a:cs typeface="Source Han Sans JP"/>
              </a:rPr>
              <a:t>が必要な業務</a:t>
            </a:r>
            <a:endParaRPr sz="1000">
              <a:latin typeface="Source Han Sans JP"/>
              <a:cs typeface="Source Han Sans JP"/>
            </a:endParaRPr>
          </a:p>
        </p:txBody>
      </p:sp>
      <p:sp>
        <p:nvSpPr>
          <p:cNvPr id="19" name="object 19"/>
          <p:cNvSpPr txBox="1"/>
          <p:nvPr/>
        </p:nvSpPr>
        <p:spPr>
          <a:xfrm>
            <a:off x="3736950" y="1205165"/>
            <a:ext cx="593725" cy="162560"/>
          </a:xfrm>
          <a:prstGeom prst="rect">
            <a:avLst/>
          </a:prstGeom>
        </p:spPr>
        <p:txBody>
          <a:bodyPr vert="horz" wrap="square" lIns="0" tIns="12700" rIns="0" bIns="0" rtlCol="0">
            <a:spAutoFit/>
          </a:bodyPr>
          <a:lstStyle/>
          <a:p>
            <a:pPr marL="12700">
              <a:lnSpc>
                <a:spcPct val="100000"/>
              </a:lnSpc>
              <a:spcBef>
                <a:spcPts val="100"/>
              </a:spcBef>
            </a:pPr>
            <a:r>
              <a:rPr sz="900" spc="-20" dirty="0">
                <a:solidFill>
                  <a:srgbClr val="2D344B"/>
                </a:solidFill>
                <a:latin typeface="Source Han Sans JP"/>
                <a:cs typeface="Source Han Sans JP"/>
              </a:rPr>
              <a:t>とくになし</a:t>
            </a:r>
            <a:endParaRPr sz="900">
              <a:latin typeface="Source Han Sans JP"/>
              <a:cs typeface="Source Han Sans JP"/>
            </a:endParaRPr>
          </a:p>
        </p:txBody>
      </p:sp>
      <p:sp>
        <p:nvSpPr>
          <p:cNvPr id="31" name="object 31"/>
          <p:cNvSpPr txBox="1"/>
          <p:nvPr/>
        </p:nvSpPr>
        <p:spPr>
          <a:xfrm>
            <a:off x="699694" y="4698043"/>
            <a:ext cx="194945" cy="116839"/>
          </a:xfrm>
          <a:prstGeom prst="rect">
            <a:avLst/>
          </a:prstGeom>
        </p:spPr>
        <p:txBody>
          <a:bodyPr vert="horz" wrap="square" lIns="0" tIns="12700" rIns="0" bIns="0" rtlCol="0">
            <a:spAutoFit/>
          </a:bodyPr>
          <a:lstStyle/>
          <a:p>
            <a:pPr marL="12700">
              <a:lnSpc>
                <a:spcPct val="100000"/>
              </a:lnSpc>
              <a:spcBef>
                <a:spcPts val="100"/>
              </a:spcBef>
            </a:pPr>
            <a:r>
              <a:rPr sz="600" spc="-20" dirty="0">
                <a:solidFill>
                  <a:srgbClr val="808080"/>
                </a:solidFill>
                <a:latin typeface="Source Han Sans JP"/>
                <a:cs typeface="Source Han Sans JP"/>
              </a:rPr>
              <a:t>参 考</a:t>
            </a:r>
            <a:endParaRPr sz="600">
              <a:latin typeface="Source Han Sans JP"/>
              <a:cs typeface="Source Han Sans JP"/>
            </a:endParaRPr>
          </a:p>
        </p:txBody>
      </p:sp>
      <p:sp>
        <p:nvSpPr>
          <p:cNvPr id="32" name="object 32"/>
          <p:cNvSpPr txBox="1"/>
          <p:nvPr/>
        </p:nvSpPr>
        <p:spPr>
          <a:xfrm>
            <a:off x="1018069" y="4585739"/>
            <a:ext cx="2942590" cy="281940"/>
          </a:xfrm>
          <a:prstGeom prst="rect">
            <a:avLst/>
          </a:prstGeom>
        </p:spPr>
        <p:txBody>
          <a:bodyPr vert="horz" wrap="square" lIns="0" tIns="12700" rIns="0" bIns="0" rtlCol="0">
            <a:spAutoFit/>
          </a:bodyPr>
          <a:lstStyle/>
          <a:p>
            <a:pPr marL="12700" marR="5080">
              <a:lnSpc>
                <a:spcPct val="140000"/>
              </a:lnSpc>
              <a:spcBef>
                <a:spcPts val="100"/>
              </a:spcBef>
            </a:pPr>
            <a:r>
              <a:rPr sz="600" spc="-5" dirty="0">
                <a:solidFill>
                  <a:srgbClr val="808080"/>
                </a:solidFill>
                <a:latin typeface="Source Han Sans JP"/>
                <a:cs typeface="Source Han Sans JP"/>
              </a:rPr>
              <a:t>⽇本年⾦機構「短時間労働者に対する健康保険•厚⽣年⾦保険の適⽤拡⼤のご案内」,</a:t>
            </a:r>
            <a:r>
              <a:rPr sz="600" spc="500" dirty="0">
                <a:solidFill>
                  <a:srgbClr val="808080"/>
                </a:solidFill>
                <a:latin typeface="Source Han Sans JP"/>
                <a:cs typeface="Source Han Sans JP"/>
              </a:rPr>
              <a:t> </a:t>
            </a:r>
            <a:r>
              <a:rPr sz="600" u="sng" spc="-10" dirty="0">
                <a:solidFill>
                  <a:srgbClr val="608EDE"/>
                </a:solidFill>
                <a:uFill>
                  <a:solidFill>
                    <a:srgbClr val="608EDE"/>
                  </a:solidFill>
                </a:uFill>
                <a:latin typeface="Source Han Sans JP"/>
                <a:cs typeface="Source Han Sans JP"/>
                <a:hlinkClick r:id="rId2"/>
              </a:rPr>
              <a:t>https://www.nenkin.go.jp/oshirase/topics/2021/0219.html</a:t>
            </a:r>
            <a:r>
              <a:rPr sz="600" spc="170" dirty="0">
                <a:solidFill>
                  <a:srgbClr val="608EDE"/>
                </a:solidFill>
                <a:latin typeface="Source Han Sans JP"/>
                <a:cs typeface="Source Han Sans JP"/>
              </a:rPr>
              <a:t> </a:t>
            </a:r>
            <a:r>
              <a:rPr sz="600" dirty="0">
                <a:solidFill>
                  <a:srgbClr val="808080"/>
                </a:solidFill>
                <a:latin typeface="Source Han Sans JP"/>
                <a:cs typeface="Source Han Sans JP"/>
              </a:rPr>
              <a:t>,（</a:t>
            </a:r>
            <a:r>
              <a:rPr sz="600" spc="45" dirty="0">
                <a:solidFill>
                  <a:srgbClr val="808080"/>
                </a:solidFill>
                <a:latin typeface="Source Han Sans JP"/>
                <a:cs typeface="Source Han Sans JP"/>
              </a:rPr>
              <a:t>参照⽇ </a:t>
            </a:r>
            <a:r>
              <a:rPr sz="600" spc="-10" dirty="0">
                <a:solidFill>
                  <a:srgbClr val="808080"/>
                </a:solidFill>
                <a:latin typeface="Source Han Sans JP"/>
                <a:cs typeface="Source Han Sans JP"/>
              </a:rPr>
              <a:t>2023.9.21）</a:t>
            </a:r>
            <a:endParaRPr sz="600">
              <a:latin typeface="Source Han Sans JP"/>
              <a:cs typeface="Source Han Sans J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620899" y="3366645"/>
            <a:ext cx="4004310" cy="813435"/>
          </a:xfrm>
          <a:prstGeom prst="rect">
            <a:avLst/>
          </a:prstGeom>
        </p:spPr>
        <p:txBody>
          <a:bodyPr vert="horz" wrap="square" lIns="0" tIns="12700" rIns="0" bIns="0" rtlCol="0">
            <a:spAutoFit/>
          </a:bodyPr>
          <a:lstStyle/>
          <a:p>
            <a:pPr marL="12700">
              <a:lnSpc>
                <a:spcPct val="100000"/>
              </a:lnSpc>
              <a:spcBef>
                <a:spcPts val="100"/>
              </a:spcBef>
            </a:pPr>
            <a:r>
              <a:rPr sz="1000" b="1" spc="-5" dirty="0">
                <a:solidFill>
                  <a:srgbClr val="2D344B"/>
                </a:solidFill>
                <a:latin typeface="Source Han Sans JP"/>
                <a:cs typeface="Source Han Sans JP"/>
              </a:rPr>
              <a:t>「防災⽉間」に⾃社の防災対策を⾒直しましょう</a:t>
            </a:r>
            <a:endParaRPr sz="1000">
              <a:latin typeface="Source Han Sans JP"/>
              <a:cs typeface="Source Han Sans JP"/>
            </a:endParaRPr>
          </a:p>
          <a:p>
            <a:pPr marL="88900" marR="5080">
              <a:lnSpc>
                <a:spcPct val="130000"/>
              </a:lnSpc>
              <a:spcBef>
                <a:spcPts val="635"/>
              </a:spcBef>
            </a:pPr>
            <a:r>
              <a:rPr sz="700" dirty="0">
                <a:solidFill>
                  <a:srgbClr val="2D344B"/>
                </a:solidFill>
                <a:latin typeface="Source Han Sans JP"/>
                <a:cs typeface="Source Han Sans JP"/>
              </a:rPr>
              <a:t>9</a:t>
            </a:r>
            <a:r>
              <a:rPr sz="700" spc="-15" dirty="0">
                <a:solidFill>
                  <a:srgbClr val="2D344B"/>
                </a:solidFill>
                <a:latin typeface="Source Han Sans JP"/>
                <a:cs typeface="Source Han Sans JP"/>
              </a:rPr>
              <a:t>⽉は防災⽉間です。平常時は⽬の前の業務に気をとられ、いつ起こるかわからない災害への対策</a:t>
            </a:r>
            <a:r>
              <a:rPr sz="700" spc="-25" dirty="0">
                <a:solidFill>
                  <a:srgbClr val="2D344B"/>
                </a:solidFill>
                <a:latin typeface="Source Han Sans JP"/>
                <a:cs typeface="Source Han Sans JP"/>
              </a:rPr>
              <a:t>が後回しになってはいないでしょうか。予期せぬ⾃然災害が発⽣した際も、企業には従業員の安全</a:t>
            </a:r>
            <a:r>
              <a:rPr sz="700" spc="-10" dirty="0">
                <a:solidFill>
                  <a:srgbClr val="2D344B"/>
                </a:solidFill>
                <a:latin typeface="Source Han Sans JP"/>
                <a:cs typeface="Source Han Sans JP"/>
              </a:rPr>
              <a:t>を確保するための配慮が求められます。また法律上、災害を理由に賃⾦⽀払い義務が免除される規</a:t>
            </a:r>
            <a:r>
              <a:rPr sz="700" spc="-25" dirty="0">
                <a:solidFill>
                  <a:srgbClr val="2D344B"/>
                </a:solidFill>
                <a:latin typeface="Source Han Sans JP"/>
                <a:cs typeface="Source Han Sans JP"/>
              </a:rPr>
              <a:t>定はないため、⾮常時にも遅延なく給与を⽀払える体制を整えておく必要があります。</a:t>
            </a:r>
            <a:endParaRPr sz="700">
              <a:latin typeface="Source Han Sans JP"/>
              <a:cs typeface="Source Han Sans JP"/>
            </a:endParaRPr>
          </a:p>
        </p:txBody>
      </p:sp>
      <p:sp>
        <p:nvSpPr>
          <p:cNvPr id="4" name="object 4"/>
          <p:cNvSpPr txBox="1"/>
          <p:nvPr/>
        </p:nvSpPr>
        <p:spPr>
          <a:xfrm>
            <a:off x="697100" y="4293235"/>
            <a:ext cx="3937000" cy="302895"/>
          </a:xfrm>
          <a:prstGeom prst="rect">
            <a:avLst/>
          </a:prstGeom>
        </p:spPr>
        <p:txBody>
          <a:bodyPr vert="horz" wrap="square" lIns="0" tIns="12700" rIns="0" bIns="0" rtlCol="0">
            <a:spAutoFit/>
          </a:bodyPr>
          <a:lstStyle/>
          <a:p>
            <a:pPr marL="12700" marR="5080">
              <a:lnSpc>
                <a:spcPct val="130000"/>
              </a:lnSpc>
              <a:spcBef>
                <a:spcPts val="100"/>
              </a:spcBef>
            </a:pPr>
            <a:r>
              <a:rPr sz="700" spc="-5" dirty="0">
                <a:solidFill>
                  <a:srgbClr val="2D344B"/>
                </a:solidFill>
                <a:latin typeface="Source Han Sans JP"/>
                <a:cs typeface="Source Han Sans JP"/>
              </a:rPr>
              <a:t>いま⼀度、⾃社の防災対策の⾒直しを⾏い、いざというときの対応に困らない状態を⽬指しましょ</a:t>
            </a:r>
            <a:r>
              <a:rPr sz="700" spc="-50" dirty="0">
                <a:solidFill>
                  <a:srgbClr val="2D344B"/>
                </a:solidFill>
                <a:latin typeface="Source Han Sans JP"/>
                <a:cs typeface="Source Han Sans JP"/>
              </a:rPr>
              <a:t>う。</a:t>
            </a:r>
            <a:endParaRPr sz="700">
              <a:latin typeface="Source Han Sans JP"/>
              <a:cs typeface="Source Han Sans JP"/>
            </a:endParaRPr>
          </a:p>
        </p:txBody>
      </p:sp>
      <p:sp>
        <p:nvSpPr>
          <p:cNvPr id="5" name="object 5"/>
          <p:cNvSpPr/>
          <p:nvPr/>
        </p:nvSpPr>
        <p:spPr>
          <a:xfrm>
            <a:off x="0" y="0"/>
            <a:ext cx="1315720" cy="1898014"/>
          </a:xfrm>
          <a:custGeom>
            <a:avLst/>
            <a:gdLst/>
            <a:ahLst/>
            <a:cxnLst/>
            <a:rect l="l" t="t" r="r" b="b"/>
            <a:pathLst>
              <a:path w="1315720" h="1898014">
                <a:moveTo>
                  <a:pt x="1315491" y="279"/>
                </a:moveTo>
                <a:lnTo>
                  <a:pt x="665187" y="279"/>
                </a:lnTo>
                <a:lnTo>
                  <a:pt x="663486" y="228"/>
                </a:lnTo>
                <a:lnTo>
                  <a:pt x="657745" y="0"/>
                </a:lnTo>
                <a:lnTo>
                  <a:pt x="651560" y="228"/>
                </a:lnTo>
                <a:lnTo>
                  <a:pt x="88" y="228"/>
                </a:lnTo>
                <a:lnTo>
                  <a:pt x="0" y="657758"/>
                </a:lnTo>
                <a:lnTo>
                  <a:pt x="0" y="1170279"/>
                </a:lnTo>
                <a:lnTo>
                  <a:pt x="0" y="1239761"/>
                </a:lnTo>
                <a:lnTo>
                  <a:pt x="88" y="1242187"/>
                </a:lnTo>
                <a:lnTo>
                  <a:pt x="88" y="1897735"/>
                </a:lnTo>
                <a:lnTo>
                  <a:pt x="665187" y="1897735"/>
                </a:lnTo>
                <a:lnTo>
                  <a:pt x="665187" y="1897240"/>
                </a:lnTo>
                <a:lnTo>
                  <a:pt x="706831" y="1895703"/>
                </a:lnTo>
                <a:lnTo>
                  <a:pt x="754938" y="1890369"/>
                </a:lnTo>
                <a:lnTo>
                  <a:pt x="801941" y="1881644"/>
                </a:lnTo>
                <a:lnTo>
                  <a:pt x="847712" y="1869655"/>
                </a:lnTo>
                <a:lnTo>
                  <a:pt x="892111" y="1854517"/>
                </a:lnTo>
                <a:lnTo>
                  <a:pt x="935037" y="1836369"/>
                </a:lnTo>
                <a:lnTo>
                  <a:pt x="976337" y="1815338"/>
                </a:lnTo>
                <a:lnTo>
                  <a:pt x="1015898" y="1791538"/>
                </a:lnTo>
                <a:lnTo>
                  <a:pt x="1053579" y="1765109"/>
                </a:lnTo>
                <a:lnTo>
                  <a:pt x="1089279" y="1736166"/>
                </a:lnTo>
                <a:lnTo>
                  <a:pt x="1122845" y="1704860"/>
                </a:lnTo>
                <a:lnTo>
                  <a:pt x="1154163" y="1671294"/>
                </a:lnTo>
                <a:lnTo>
                  <a:pt x="1183093" y="1635594"/>
                </a:lnTo>
                <a:lnTo>
                  <a:pt x="1209522" y="1597914"/>
                </a:lnTo>
                <a:lnTo>
                  <a:pt x="1233322" y="1558353"/>
                </a:lnTo>
                <a:lnTo>
                  <a:pt x="1254366" y="1517053"/>
                </a:lnTo>
                <a:lnTo>
                  <a:pt x="1272514" y="1474127"/>
                </a:lnTo>
                <a:lnTo>
                  <a:pt x="1287640" y="1429727"/>
                </a:lnTo>
                <a:lnTo>
                  <a:pt x="1299641" y="1383957"/>
                </a:lnTo>
                <a:lnTo>
                  <a:pt x="1308366" y="1336954"/>
                </a:lnTo>
                <a:lnTo>
                  <a:pt x="1313688" y="1288846"/>
                </a:lnTo>
                <a:lnTo>
                  <a:pt x="1315491" y="1239761"/>
                </a:lnTo>
                <a:lnTo>
                  <a:pt x="1315491" y="1170279"/>
                </a:lnTo>
                <a:lnTo>
                  <a:pt x="1315491" y="657758"/>
                </a:lnTo>
                <a:lnTo>
                  <a:pt x="1315491" y="279"/>
                </a:lnTo>
                <a:close/>
              </a:path>
            </a:pathLst>
          </a:custGeom>
          <a:solidFill>
            <a:srgbClr val="6190E1"/>
          </a:solidFill>
        </p:spPr>
        <p:txBody>
          <a:bodyPr wrap="square" lIns="0" tIns="0" rIns="0" bIns="0" rtlCol="0"/>
          <a:lstStyle/>
          <a:p>
            <a:endParaRPr/>
          </a:p>
        </p:txBody>
      </p:sp>
      <p:sp>
        <p:nvSpPr>
          <p:cNvPr id="6" name="object 6"/>
          <p:cNvSpPr txBox="1"/>
          <p:nvPr/>
        </p:nvSpPr>
        <p:spPr>
          <a:xfrm>
            <a:off x="329307" y="657218"/>
            <a:ext cx="651510" cy="680720"/>
          </a:xfrm>
          <a:prstGeom prst="rect">
            <a:avLst/>
          </a:prstGeom>
        </p:spPr>
        <p:txBody>
          <a:bodyPr vert="horz" wrap="square" lIns="0" tIns="12700" rIns="0" bIns="0" rtlCol="0">
            <a:spAutoFit/>
          </a:bodyPr>
          <a:lstStyle/>
          <a:p>
            <a:pPr marL="12700">
              <a:lnSpc>
                <a:spcPct val="100000"/>
              </a:lnSpc>
              <a:spcBef>
                <a:spcPts val="100"/>
              </a:spcBef>
            </a:pPr>
            <a:r>
              <a:rPr sz="4300" b="1" spc="-25" dirty="0">
                <a:solidFill>
                  <a:srgbClr val="FFFFFF"/>
                </a:solidFill>
                <a:latin typeface="Myriad Pro Light SemiExt"/>
                <a:cs typeface="Myriad Pro Light SemiExt"/>
              </a:rPr>
              <a:t>09</a:t>
            </a:r>
            <a:endParaRPr sz="4300">
              <a:latin typeface="Myriad Pro Light SemiExt"/>
              <a:cs typeface="Myriad Pro Light SemiExt"/>
            </a:endParaRPr>
          </a:p>
        </p:txBody>
      </p:sp>
      <p:sp>
        <p:nvSpPr>
          <p:cNvPr id="7" name="object 7"/>
          <p:cNvSpPr txBox="1"/>
          <p:nvPr/>
        </p:nvSpPr>
        <p:spPr>
          <a:xfrm>
            <a:off x="318151" y="1257570"/>
            <a:ext cx="634365" cy="177800"/>
          </a:xfrm>
          <a:prstGeom prst="rect">
            <a:avLst/>
          </a:prstGeom>
        </p:spPr>
        <p:txBody>
          <a:bodyPr vert="horz" wrap="square" lIns="0" tIns="12700" rIns="0" bIns="0" rtlCol="0">
            <a:spAutoFit/>
          </a:bodyPr>
          <a:lstStyle/>
          <a:p>
            <a:pPr marL="12700">
              <a:lnSpc>
                <a:spcPct val="100000"/>
              </a:lnSpc>
              <a:spcBef>
                <a:spcPts val="100"/>
              </a:spcBef>
            </a:pPr>
            <a:r>
              <a:rPr sz="1000" spc="-10" dirty="0">
                <a:solidFill>
                  <a:srgbClr val="FFFFFF"/>
                </a:solidFill>
                <a:latin typeface="Trebuchet MS"/>
                <a:cs typeface="Trebuchet MS"/>
              </a:rPr>
              <a:t>September</a:t>
            </a:r>
            <a:endParaRPr sz="1000">
              <a:latin typeface="Trebuchet MS"/>
              <a:cs typeface="Trebuchet MS"/>
            </a:endParaRPr>
          </a:p>
        </p:txBody>
      </p:sp>
      <p:sp>
        <p:nvSpPr>
          <p:cNvPr id="12" name="object 12"/>
          <p:cNvSpPr txBox="1"/>
          <p:nvPr/>
        </p:nvSpPr>
        <p:spPr>
          <a:xfrm>
            <a:off x="3736950" y="283152"/>
            <a:ext cx="4315460" cy="1020444"/>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Source Han Sans JP"/>
                <a:cs typeface="Source Han Sans JP"/>
              </a:rPr>
              <a:t>前⽉分の社会保険料の納付</a:t>
            </a:r>
            <a:r>
              <a:rPr sz="800" dirty="0">
                <a:solidFill>
                  <a:srgbClr val="2D344B"/>
                </a:solidFill>
                <a:latin typeface="Source Han Sans JP"/>
                <a:cs typeface="Source Han Sans JP"/>
              </a:rPr>
              <a:t>（年⾦事務所、〜⽉末</a:t>
            </a:r>
            <a:r>
              <a:rPr sz="800" spc="-50" dirty="0">
                <a:solidFill>
                  <a:srgbClr val="2D344B"/>
                </a:solidFill>
                <a:latin typeface="Source Han Sans JP"/>
                <a:cs typeface="Source Han Sans JP"/>
              </a:rPr>
              <a:t>）</a:t>
            </a:r>
            <a:endParaRPr sz="800">
              <a:latin typeface="Source Han Sans JP"/>
              <a:cs typeface="Source Han Sans JP"/>
            </a:endParaRPr>
          </a:p>
          <a:p>
            <a:pPr marL="12700" marR="5080">
              <a:lnSpc>
                <a:spcPct val="170900"/>
              </a:lnSpc>
            </a:pPr>
            <a:r>
              <a:rPr sz="900" b="1" dirty="0">
                <a:solidFill>
                  <a:srgbClr val="2D344B"/>
                </a:solidFill>
                <a:latin typeface="Source Han Sans JP"/>
                <a:cs typeface="Source Han Sans JP"/>
              </a:rPr>
              <a:t>前⽉分の住⺠税特別徴収税額の納付</a:t>
            </a:r>
            <a:r>
              <a:rPr sz="800" spc="-10" dirty="0">
                <a:solidFill>
                  <a:srgbClr val="2D344B"/>
                </a:solidFill>
                <a:latin typeface="Source Han Sans JP"/>
                <a:cs typeface="Source Han Sans JP"/>
              </a:rPr>
              <a:t>（従業員が1⽉1⽇時点で居住する区市町村、〜10⽇</a:t>
            </a:r>
            <a:r>
              <a:rPr sz="800" spc="-50" dirty="0">
                <a:solidFill>
                  <a:srgbClr val="2D344B"/>
                </a:solidFill>
                <a:latin typeface="Source Han Sans JP"/>
                <a:cs typeface="Source Han Sans JP"/>
              </a:rPr>
              <a:t>）</a:t>
            </a:r>
            <a:r>
              <a:rPr sz="900" b="1" dirty="0">
                <a:solidFill>
                  <a:srgbClr val="2D344B"/>
                </a:solidFill>
                <a:latin typeface="Source Han Sans JP"/>
                <a:cs typeface="Source Han Sans JP"/>
              </a:rPr>
              <a:t>前⽉分の源泉所得税‧復興特別所得税の納付</a:t>
            </a:r>
            <a:r>
              <a:rPr sz="800" spc="-10" dirty="0">
                <a:solidFill>
                  <a:srgbClr val="2D344B"/>
                </a:solidFill>
                <a:latin typeface="Source Han Sans JP"/>
                <a:cs typeface="Source Han Sans JP"/>
              </a:rPr>
              <a:t>（税務署、〜10⽇</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765"/>
              </a:spcBef>
            </a:pPr>
            <a:r>
              <a:rPr sz="900" b="1" dirty="0">
                <a:solidFill>
                  <a:srgbClr val="2D344B"/>
                </a:solidFill>
                <a:latin typeface="Source Han Sans JP"/>
                <a:cs typeface="Source Han Sans JP"/>
              </a:rPr>
              <a:t>労働保険料の納付 全期または延納の第1期</a:t>
            </a:r>
            <a:r>
              <a:rPr sz="800" spc="-10" dirty="0">
                <a:solidFill>
                  <a:srgbClr val="2D344B"/>
                </a:solidFill>
                <a:latin typeface="Source Han Sans JP"/>
                <a:cs typeface="Source Han Sans JP"/>
              </a:rPr>
              <a:t>（労働局または労働基準監督署、〜6⽇</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375"/>
              </a:spcBef>
            </a:pPr>
            <a:r>
              <a:rPr sz="700" spc="-10" dirty="0">
                <a:solidFill>
                  <a:srgbClr val="2D344B"/>
                </a:solidFill>
                <a:latin typeface="MS PGothic"/>
                <a:cs typeface="MS PGothic"/>
              </a:rPr>
              <a:t>※口座振替の場合</a:t>
            </a:r>
            <a:endParaRPr sz="700">
              <a:latin typeface="MS PGothic"/>
              <a:cs typeface="MS PGothic"/>
            </a:endParaRPr>
          </a:p>
        </p:txBody>
      </p:sp>
      <p:sp>
        <p:nvSpPr>
          <p:cNvPr id="13" name="object 13"/>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1200" spc="75" dirty="0"/>
              <a:t>納付</a:t>
            </a:r>
            <a:r>
              <a:rPr spc="-10" dirty="0"/>
              <a:t>が必要な業務</a:t>
            </a:r>
            <a:endParaRPr sz="1200"/>
          </a:p>
        </p:txBody>
      </p:sp>
      <p:sp>
        <p:nvSpPr>
          <p:cNvPr id="14" name="object 14"/>
          <p:cNvSpPr/>
          <p:nvPr/>
        </p:nvSpPr>
        <p:spPr>
          <a:xfrm>
            <a:off x="2777579" y="294436"/>
            <a:ext cx="895985" cy="158115"/>
          </a:xfrm>
          <a:custGeom>
            <a:avLst/>
            <a:gdLst/>
            <a:ahLst/>
            <a:cxnLst/>
            <a:rect l="l" t="t" r="r" b="b"/>
            <a:pathLst>
              <a:path w="895985" h="158115">
                <a:moveTo>
                  <a:pt x="895858" y="78905"/>
                </a:moveTo>
                <a:lnTo>
                  <a:pt x="882599" y="35128"/>
                </a:lnTo>
                <a:lnTo>
                  <a:pt x="847153" y="6007"/>
                </a:lnTo>
                <a:lnTo>
                  <a:pt x="816952" y="0"/>
                </a:lnTo>
                <a:lnTo>
                  <a:pt x="78892" y="0"/>
                </a:lnTo>
                <a:lnTo>
                  <a:pt x="48183" y="6210"/>
                </a:lnTo>
                <a:lnTo>
                  <a:pt x="23101" y="23114"/>
                </a:lnTo>
                <a:lnTo>
                  <a:pt x="6197" y="48196"/>
                </a:lnTo>
                <a:lnTo>
                  <a:pt x="0" y="78905"/>
                </a:lnTo>
                <a:lnTo>
                  <a:pt x="6197" y="109613"/>
                </a:lnTo>
                <a:lnTo>
                  <a:pt x="23101" y="134696"/>
                </a:lnTo>
                <a:lnTo>
                  <a:pt x="48183" y="151599"/>
                </a:lnTo>
                <a:lnTo>
                  <a:pt x="78892" y="157810"/>
                </a:lnTo>
                <a:lnTo>
                  <a:pt x="816952" y="157810"/>
                </a:lnTo>
                <a:lnTo>
                  <a:pt x="847674" y="151599"/>
                </a:lnTo>
                <a:lnTo>
                  <a:pt x="872744" y="134696"/>
                </a:lnTo>
                <a:lnTo>
                  <a:pt x="889660" y="109613"/>
                </a:lnTo>
                <a:lnTo>
                  <a:pt x="895858" y="78905"/>
                </a:lnTo>
                <a:close/>
              </a:path>
            </a:pathLst>
          </a:custGeom>
          <a:solidFill>
            <a:srgbClr val="EEEEEE"/>
          </a:solidFill>
        </p:spPr>
        <p:txBody>
          <a:bodyPr wrap="square" lIns="0" tIns="0" rIns="0" bIns="0" rtlCol="0"/>
          <a:lstStyle/>
          <a:p>
            <a:endParaRPr/>
          </a:p>
        </p:txBody>
      </p:sp>
      <p:sp>
        <p:nvSpPr>
          <p:cNvPr id="15" name="object 15"/>
          <p:cNvSpPr txBox="1"/>
          <p:nvPr/>
        </p:nvSpPr>
        <p:spPr>
          <a:xfrm>
            <a:off x="3060414" y="311388"/>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社会保険</a:t>
            </a:r>
            <a:endParaRPr sz="600">
              <a:latin typeface="Source Han Sans JP"/>
              <a:cs typeface="Source Han Sans JP"/>
            </a:endParaRPr>
          </a:p>
        </p:txBody>
      </p:sp>
      <p:sp>
        <p:nvSpPr>
          <p:cNvPr id="16" name="object 16"/>
          <p:cNvSpPr/>
          <p:nvPr/>
        </p:nvSpPr>
        <p:spPr>
          <a:xfrm>
            <a:off x="2777579" y="762406"/>
            <a:ext cx="897255" cy="158115"/>
          </a:xfrm>
          <a:custGeom>
            <a:avLst/>
            <a:gdLst/>
            <a:ahLst/>
            <a:cxnLst/>
            <a:rect l="l" t="t" r="r" b="b"/>
            <a:pathLst>
              <a:path w="897254" h="158115">
                <a:moveTo>
                  <a:pt x="896696" y="78892"/>
                </a:moveTo>
                <a:lnTo>
                  <a:pt x="883437" y="35128"/>
                </a:lnTo>
                <a:lnTo>
                  <a:pt x="847991" y="6007"/>
                </a:lnTo>
                <a:lnTo>
                  <a:pt x="817791" y="0"/>
                </a:lnTo>
                <a:lnTo>
                  <a:pt x="78892" y="0"/>
                </a:lnTo>
                <a:lnTo>
                  <a:pt x="48183" y="6197"/>
                </a:lnTo>
                <a:lnTo>
                  <a:pt x="23101" y="23101"/>
                </a:lnTo>
                <a:lnTo>
                  <a:pt x="6197" y="48183"/>
                </a:lnTo>
                <a:lnTo>
                  <a:pt x="0" y="78892"/>
                </a:lnTo>
                <a:lnTo>
                  <a:pt x="6197" y="109613"/>
                </a:lnTo>
                <a:lnTo>
                  <a:pt x="23101" y="134683"/>
                </a:lnTo>
                <a:lnTo>
                  <a:pt x="48183" y="151599"/>
                </a:lnTo>
                <a:lnTo>
                  <a:pt x="78892" y="157797"/>
                </a:lnTo>
                <a:lnTo>
                  <a:pt x="817791" y="157797"/>
                </a:lnTo>
                <a:lnTo>
                  <a:pt x="848499" y="151599"/>
                </a:lnTo>
                <a:lnTo>
                  <a:pt x="873582" y="134683"/>
                </a:lnTo>
                <a:lnTo>
                  <a:pt x="890498" y="109613"/>
                </a:lnTo>
                <a:lnTo>
                  <a:pt x="896696" y="78892"/>
                </a:lnTo>
                <a:close/>
              </a:path>
            </a:pathLst>
          </a:custGeom>
          <a:solidFill>
            <a:srgbClr val="EEEEEE"/>
          </a:solidFill>
        </p:spPr>
        <p:txBody>
          <a:bodyPr wrap="square" lIns="0" tIns="0" rIns="0" bIns="0" rtlCol="0"/>
          <a:lstStyle/>
          <a:p>
            <a:endParaRPr/>
          </a:p>
        </p:txBody>
      </p:sp>
      <p:sp>
        <p:nvSpPr>
          <p:cNvPr id="17" name="object 17"/>
          <p:cNvSpPr txBox="1"/>
          <p:nvPr/>
        </p:nvSpPr>
        <p:spPr>
          <a:xfrm>
            <a:off x="3103351" y="779346"/>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所得税</a:t>
            </a:r>
            <a:endParaRPr sz="600">
              <a:latin typeface="Source Han Sans JP"/>
              <a:cs typeface="Source Han Sans JP"/>
            </a:endParaRPr>
          </a:p>
        </p:txBody>
      </p:sp>
      <p:sp>
        <p:nvSpPr>
          <p:cNvPr id="18" name="object 18"/>
          <p:cNvSpPr/>
          <p:nvPr/>
        </p:nvSpPr>
        <p:spPr>
          <a:xfrm>
            <a:off x="2777579" y="995641"/>
            <a:ext cx="897255" cy="158115"/>
          </a:xfrm>
          <a:custGeom>
            <a:avLst/>
            <a:gdLst/>
            <a:ahLst/>
            <a:cxnLst/>
            <a:rect l="l" t="t" r="r" b="b"/>
            <a:pathLst>
              <a:path w="897254" h="158115">
                <a:moveTo>
                  <a:pt x="896696" y="78905"/>
                </a:moveTo>
                <a:lnTo>
                  <a:pt x="883437" y="35128"/>
                </a:lnTo>
                <a:lnTo>
                  <a:pt x="847991" y="6007"/>
                </a:lnTo>
                <a:lnTo>
                  <a:pt x="817791" y="0"/>
                </a:lnTo>
                <a:lnTo>
                  <a:pt x="78892" y="0"/>
                </a:lnTo>
                <a:lnTo>
                  <a:pt x="48183" y="6197"/>
                </a:lnTo>
                <a:lnTo>
                  <a:pt x="23101" y="23114"/>
                </a:lnTo>
                <a:lnTo>
                  <a:pt x="6197" y="48183"/>
                </a:lnTo>
                <a:lnTo>
                  <a:pt x="0" y="78905"/>
                </a:lnTo>
                <a:lnTo>
                  <a:pt x="6197" y="109613"/>
                </a:lnTo>
                <a:lnTo>
                  <a:pt x="23101" y="134696"/>
                </a:lnTo>
                <a:lnTo>
                  <a:pt x="48183" y="151599"/>
                </a:lnTo>
                <a:lnTo>
                  <a:pt x="78892" y="157797"/>
                </a:lnTo>
                <a:lnTo>
                  <a:pt x="817791" y="157797"/>
                </a:lnTo>
                <a:lnTo>
                  <a:pt x="848499" y="151599"/>
                </a:lnTo>
                <a:lnTo>
                  <a:pt x="873582" y="134696"/>
                </a:lnTo>
                <a:lnTo>
                  <a:pt x="890498" y="109613"/>
                </a:lnTo>
                <a:lnTo>
                  <a:pt x="896696" y="78905"/>
                </a:lnTo>
                <a:close/>
              </a:path>
            </a:pathLst>
          </a:custGeom>
          <a:solidFill>
            <a:srgbClr val="EEEEEE"/>
          </a:solidFill>
        </p:spPr>
        <p:txBody>
          <a:bodyPr wrap="square" lIns="0" tIns="0" rIns="0" bIns="0" rtlCol="0"/>
          <a:lstStyle/>
          <a:p>
            <a:endParaRPr/>
          </a:p>
        </p:txBody>
      </p:sp>
      <p:sp>
        <p:nvSpPr>
          <p:cNvPr id="19" name="object 19"/>
          <p:cNvSpPr txBox="1"/>
          <p:nvPr/>
        </p:nvSpPr>
        <p:spPr>
          <a:xfrm>
            <a:off x="3065252" y="1012584"/>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労働保険</a:t>
            </a:r>
            <a:endParaRPr sz="600">
              <a:latin typeface="Source Han Sans JP"/>
              <a:cs typeface="Source Han Sans JP"/>
            </a:endParaRPr>
          </a:p>
        </p:txBody>
      </p:sp>
      <p:sp>
        <p:nvSpPr>
          <p:cNvPr id="20" name="object 20"/>
          <p:cNvSpPr/>
          <p:nvPr/>
        </p:nvSpPr>
        <p:spPr>
          <a:xfrm>
            <a:off x="2777579" y="528421"/>
            <a:ext cx="897255" cy="158115"/>
          </a:xfrm>
          <a:custGeom>
            <a:avLst/>
            <a:gdLst/>
            <a:ahLst/>
            <a:cxnLst/>
            <a:rect l="l" t="t" r="r" b="b"/>
            <a:pathLst>
              <a:path w="897254" h="158115">
                <a:moveTo>
                  <a:pt x="896696" y="78892"/>
                </a:moveTo>
                <a:lnTo>
                  <a:pt x="883437" y="35115"/>
                </a:lnTo>
                <a:lnTo>
                  <a:pt x="847991" y="6007"/>
                </a:lnTo>
                <a:lnTo>
                  <a:pt x="817791" y="0"/>
                </a:lnTo>
                <a:lnTo>
                  <a:pt x="78892" y="0"/>
                </a:lnTo>
                <a:lnTo>
                  <a:pt x="48183" y="6197"/>
                </a:lnTo>
                <a:lnTo>
                  <a:pt x="23101" y="23101"/>
                </a:lnTo>
                <a:lnTo>
                  <a:pt x="6197" y="48183"/>
                </a:lnTo>
                <a:lnTo>
                  <a:pt x="0" y="78892"/>
                </a:lnTo>
                <a:lnTo>
                  <a:pt x="6197" y="109601"/>
                </a:lnTo>
                <a:lnTo>
                  <a:pt x="23101" y="134683"/>
                </a:lnTo>
                <a:lnTo>
                  <a:pt x="48183" y="151599"/>
                </a:lnTo>
                <a:lnTo>
                  <a:pt x="78892" y="157797"/>
                </a:lnTo>
                <a:lnTo>
                  <a:pt x="817791" y="157797"/>
                </a:lnTo>
                <a:lnTo>
                  <a:pt x="848499" y="151599"/>
                </a:lnTo>
                <a:lnTo>
                  <a:pt x="873582" y="134683"/>
                </a:lnTo>
                <a:lnTo>
                  <a:pt x="890498" y="109601"/>
                </a:lnTo>
                <a:lnTo>
                  <a:pt x="896696" y="78892"/>
                </a:lnTo>
                <a:close/>
              </a:path>
            </a:pathLst>
          </a:custGeom>
          <a:solidFill>
            <a:srgbClr val="EEEEEE"/>
          </a:solidFill>
        </p:spPr>
        <p:txBody>
          <a:bodyPr wrap="square" lIns="0" tIns="0" rIns="0" bIns="0" rtlCol="0"/>
          <a:lstStyle/>
          <a:p>
            <a:endParaRPr/>
          </a:p>
        </p:txBody>
      </p:sp>
      <p:sp>
        <p:nvSpPr>
          <p:cNvPr id="21" name="object 21"/>
          <p:cNvSpPr txBox="1"/>
          <p:nvPr/>
        </p:nvSpPr>
        <p:spPr>
          <a:xfrm>
            <a:off x="3103351" y="545358"/>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住⺠税</a:t>
            </a:r>
            <a:endParaRPr sz="600">
              <a:latin typeface="Source Han Sans JP"/>
              <a:cs typeface="Source Han Sans JP"/>
            </a:endParaRPr>
          </a:p>
        </p:txBody>
      </p:sp>
      <p:sp>
        <p:nvSpPr>
          <p:cNvPr id="22" name="object 22"/>
          <p:cNvSpPr/>
          <p:nvPr/>
        </p:nvSpPr>
        <p:spPr>
          <a:xfrm>
            <a:off x="1595674" y="1423243"/>
            <a:ext cx="6840855" cy="0"/>
          </a:xfrm>
          <a:custGeom>
            <a:avLst/>
            <a:gdLst/>
            <a:ahLst/>
            <a:cxnLst/>
            <a:rect l="l" t="t" r="r" b="b"/>
            <a:pathLst>
              <a:path w="6840855">
                <a:moveTo>
                  <a:pt x="0" y="0"/>
                </a:moveTo>
                <a:lnTo>
                  <a:pt x="6840299" y="0"/>
                </a:lnTo>
              </a:path>
            </a:pathLst>
          </a:custGeom>
          <a:ln w="9524">
            <a:solidFill>
              <a:srgbClr val="9E9E9E"/>
            </a:solidFill>
            <a:prstDash val="lgDash"/>
          </a:ln>
        </p:spPr>
        <p:txBody>
          <a:bodyPr wrap="square" lIns="0" tIns="0" rIns="0" bIns="0" rtlCol="0"/>
          <a:lstStyle/>
          <a:p>
            <a:endParaRPr/>
          </a:p>
        </p:txBody>
      </p:sp>
      <p:sp>
        <p:nvSpPr>
          <p:cNvPr id="23" name="object 23"/>
          <p:cNvSpPr txBox="1"/>
          <p:nvPr/>
        </p:nvSpPr>
        <p:spPr>
          <a:xfrm>
            <a:off x="1582974" y="1536624"/>
            <a:ext cx="1112520" cy="208279"/>
          </a:xfrm>
          <a:prstGeom prst="rect">
            <a:avLst/>
          </a:prstGeom>
        </p:spPr>
        <p:txBody>
          <a:bodyPr vert="horz" wrap="square" lIns="0" tIns="12700" rIns="0" bIns="0" rtlCol="0">
            <a:spAutoFit/>
          </a:bodyPr>
          <a:lstStyle/>
          <a:p>
            <a:pPr marL="12700">
              <a:lnSpc>
                <a:spcPct val="100000"/>
              </a:lnSpc>
              <a:spcBef>
                <a:spcPts val="100"/>
              </a:spcBef>
            </a:pPr>
            <a:r>
              <a:rPr sz="1200" b="1" spc="75" dirty="0">
                <a:solidFill>
                  <a:srgbClr val="0051A8"/>
                </a:solidFill>
                <a:latin typeface="Source Han Sans JP"/>
                <a:cs typeface="Source Han Sans JP"/>
              </a:rPr>
              <a:t>提出</a:t>
            </a:r>
            <a:r>
              <a:rPr sz="1000" b="1" spc="-10" dirty="0">
                <a:solidFill>
                  <a:srgbClr val="0051A8"/>
                </a:solidFill>
                <a:latin typeface="Source Han Sans JP"/>
                <a:cs typeface="Source Han Sans JP"/>
              </a:rPr>
              <a:t>が必要な業務</a:t>
            </a:r>
            <a:endParaRPr sz="1000">
              <a:latin typeface="Source Han Sans JP"/>
              <a:cs typeface="Source Han Sans JP"/>
            </a:endParaRPr>
          </a:p>
        </p:txBody>
      </p:sp>
      <p:sp>
        <p:nvSpPr>
          <p:cNvPr id="24" name="object 24"/>
          <p:cNvSpPr txBox="1"/>
          <p:nvPr/>
        </p:nvSpPr>
        <p:spPr>
          <a:xfrm>
            <a:off x="3736950" y="1575518"/>
            <a:ext cx="593725" cy="162560"/>
          </a:xfrm>
          <a:prstGeom prst="rect">
            <a:avLst/>
          </a:prstGeom>
        </p:spPr>
        <p:txBody>
          <a:bodyPr vert="horz" wrap="square" lIns="0" tIns="12700" rIns="0" bIns="0" rtlCol="0">
            <a:spAutoFit/>
          </a:bodyPr>
          <a:lstStyle/>
          <a:p>
            <a:pPr marL="12700">
              <a:lnSpc>
                <a:spcPct val="100000"/>
              </a:lnSpc>
              <a:spcBef>
                <a:spcPts val="100"/>
              </a:spcBef>
            </a:pPr>
            <a:r>
              <a:rPr sz="900" spc="-20" dirty="0">
                <a:solidFill>
                  <a:srgbClr val="2D344B"/>
                </a:solidFill>
                <a:latin typeface="Source Han Sans JP"/>
                <a:cs typeface="Source Han Sans JP"/>
              </a:rPr>
              <a:t>とくになし</a:t>
            </a:r>
            <a:endParaRPr sz="900">
              <a:latin typeface="Source Han Sans JP"/>
              <a:cs typeface="Source Han Sans JP"/>
            </a:endParaRPr>
          </a:p>
        </p:txBody>
      </p:sp>
      <p:sp>
        <p:nvSpPr>
          <p:cNvPr id="25" name="object 25"/>
          <p:cNvSpPr/>
          <p:nvPr/>
        </p:nvSpPr>
        <p:spPr>
          <a:xfrm>
            <a:off x="1595674" y="1871940"/>
            <a:ext cx="6932930" cy="0"/>
          </a:xfrm>
          <a:custGeom>
            <a:avLst/>
            <a:gdLst/>
            <a:ahLst/>
            <a:cxnLst/>
            <a:rect l="l" t="t" r="r" b="b"/>
            <a:pathLst>
              <a:path w="6932930">
                <a:moveTo>
                  <a:pt x="0" y="0"/>
                </a:moveTo>
                <a:lnTo>
                  <a:pt x="6932699" y="0"/>
                </a:lnTo>
              </a:path>
            </a:pathLst>
          </a:custGeom>
          <a:ln w="9524">
            <a:solidFill>
              <a:srgbClr val="9E9E9E"/>
            </a:solidFill>
            <a:prstDash val="lgDash"/>
          </a:ln>
        </p:spPr>
        <p:txBody>
          <a:bodyPr wrap="square" lIns="0" tIns="0" rIns="0" bIns="0" rtlCol="0"/>
          <a:lstStyle/>
          <a:p>
            <a:endParaRPr/>
          </a:p>
        </p:txBody>
      </p:sp>
      <p:sp>
        <p:nvSpPr>
          <p:cNvPr id="26" name="object 26"/>
          <p:cNvSpPr txBox="1"/>
          <p:nvPr/>
        </p:nvSpPr>
        <p:spPr>
          <a:xfrm>
            <a:off x="3737775" y="2013535"/>
            <a:ext cx="2082800" cy="162560"/>
          </a:xfrm>
          <a:prstGeom prst="rect">
            <a:avLst/>
          </a:prstGeom>
        </p:spPr>
        <p:txBody>
          <a:bodyPr vert="horz" wrap="square" lIns="0" tIns="12700" rIns="0" bIns="0" rtlCol="0">
            <a:spAutoFit/>
          </a:bodyPr>
          <a:lstStyle/>
          <a:p>
            <a:pPr marL="12700">
              <a:lnSpc>
                <a:spcPct val="100000"/>
              </a:lnSpc>
              <a:spcBef>
                <a:spcPts val="100"/>
              </a:spcBef>
            </a:pPr>
            <a:r>
              <a:rPr sz="900" b="1" spc="-5" dirty="0">
                <a:solidFill>
                  <a:srgbClr val="2D344B"/>
                </a:solidFill>
                <a:latin typeface="Source Han Sans JP"/>
                <a:cs typeface="Source Han Sans JP"/>
              </a:rPr>
              <a:t>新標準報酬⽉額の確認と従業員への通知</a:t>
            </a:r>
            <a:endParaRPr sz="900">
              <a:latin typeface="Source Han Sans JP"/>
              <a:cs typeface="Source Han Sans JP"/>
            </a:endParaRPr>
          </a:p>
        </p:txBody>
      </p:sp>
      <p:sp>
        <p:nvSpPr>
          <p:cNvPr id="27" name="object 27"/>
          <p:cNvSpPr txBox="1"/>
          <p:nvPr/>
        </p:nvSpPr>
        <p:spPr>
          <a:xfrm>
            <a:off x="1582550" y="1997911"/>
            <a:ext cx="883919" cy="208279"/>
          </a:xfrm>
          <a:prstGeom prst="rect">
            <a:avLst/>
          </a:prstGeom>
        </p:spPr>
        <p:txBody>
          <a:bodyPr vert="horz" wrap="square" lIns="0" tIns="12700" rIns="0" bIns="0" rtlCol="0">
            <a:spAutoFit/>
          </a:bodyPr>
          <a:lstStyle/>
          <a:p>
            <a:pPr marL="12700">
              <a:lnSpc>
                <a:spcPct val="100000"/>
              </a:lnSpc>
              <a:spcBef>
                <a:spcPts val="100"/>
              </a:spcBef>
            </a:pPr>
            <a:r>
              <a:rPr sz="1200" b="1" spc="50" dirty="0">
                <a:solidFill>
                  <a:srgbClr val="0051A8"/>
                </a:solidFill>
                <a:latin typeface="Source Han Sans JP"/>
                <a:cs typeface="Source Han Sans JP"/>
              </a:rPr>
              <a:t>その他</a:t>
            </a:r>
            <a:r>
              <a:rPr sz="1000" b="1" spc="-20" dirty="0">
                <a:solidFill>
                  <a:srgbClr val="0051A8"/>
                </a:solidFill>
                <a:latin typeface="Source Han Sans JP"/>
                <a:cs typeface="Source Han Sans JP"/>
              </a:rPr>
              <a:t>の業務</a:t>
            </a:r>
            <a:endParaRPr sz="1000">
              <a:latin typeface="Source Han Sans JP"/>
              <a:cs typeface="Source Han Sans JP"/>
            </a:endParaRPr>
          </a:p>
        </p:txBody>
      </p:sp>
      <p:sp>
        <p:nvSpPr>
          <p:cNvPr id="28" name="object 28"/>
          <p:cNvSpPr/>
          <p:nvPr/>
        </p:nvSpPr>
        <p:spPr>
          <a:xfrm>
            <a:off x="2776296" y="2016709"/>
            <a:ext cx="895985" cy="158115"/>
          </a:xfrm>
          <a:custGeom>
            <a:avLst/>
            <a:gdLst/>
            <a:ahLst/>
            <a:cxnLst/>
            <a:rect l="l" t="t" r="r" b="b"/>
            <a:pathLst>
              <a:path w="895985" h="158114">
                <a:moveTo>
                  <a:pt x="895870" y="78905"/>
                </a:moveTo>
                <a:lnTo>
                  <a:pt x="882611" y="35128"/>
                </a:lnTo>
                <a:lnTo>
                  <a:pt x="847153" y="6007"/>
                </a:lnTo>
                <a:lnTo>
                  <a:pt x="816965" y="0"/>
                </a:lnTo>
                <a:lnTo>
                  <a:pt x="78905" y="0"/>
                </a:lnTo>
                <a:lnTo>
                  <a:pt x="48196" y="6210"/>
                </a:lnTo>
                <a:lnTo>
                  <a:pt x="23114" y="23114"/>
                </a:lnTo>
                <a:lnTo>
                  <a:pt x="6210" y="48196"/>
                </a:lnTo>
                <a:lnTo>
                  <a:pt x="0" y="78905"/>
                </a:lnTo>
                <a:lnTo>
                  <a:pt x="6210" y="109613"/>
                </a:lnTo>
                <a:lnTo>
                  <a:pt x="23114" y="134696"/>
                </a:lnTo>
                <a:lnTo>
                  <a:pt x="48196" y="151599"/>
                </a:lnTo>
                <a:lnTo>
                  <a:pt x="78905" y="157810"/>
                </a:lnTo>
                <a:lnTo>
                  <a:pt x="816965" y="157810"/>
                </a:lnTo>
                <a:lnTo>
                  <a:pt x="847674" y="151599"/>
                </a:lnTo>
                <a:lnTo>
                  <a:pt x="872756" y="134696"/>
                </a:lnTo>
                <a:lnTo>
                  <a:pt x="889660" y="109613"/>
                </a:lnTo>
                <a:lnTo>
                  <a:pt x="895870" y="78905"/>
                </a:lnTo>
                <a:close/>
              </a:path>
            </a:pathLst>
          </a:custGeom>
          <a:solidFill>
            <a:srgbClr val="EEEEEE"/>
          </a:solidFill>
        </p:spPr>
        <p:txBody>
          <a:bodyPr wrap="square" lIns="0" tIns="0" rIns="0" bIns="0" rtlCol="0"/>
          <a:lstStyle/>
          <a:p>
            <a:endParaRPr/>
          </a:p>
        </p:txBody>
      </p:sp>
      <p:sp>
        <p:nvSpPr>
          <p:cNvPr id="29" name="object 29"/>
          <p:cNvSpPr txBox="1"/>
          <p:nvPr/>
        </p:nvSpPr>
        <p:spPr>
          <a:xfrm>
            <a:off x="3059139" y="2033659"/>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社会保険</a:t>
            </a:r>
            <a:endParaRPr sz="600">
              <a:latin typeface="Source Han Sans JP"/>
              <a:cs typeface="Source Han Sans JP"/>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620899" y="3818557"/>
            <a:ext cx="6431915" cy="675005"/>
          </a:xfrm>
          <a:prstGeom prst="rect">
            <a:avLst/>
          </a:prstGeom>
        </p:spPr>
        <p:txBody>
          <a:bodyPr vert="horz" wrap="square" lIns="0" tIns="12700" rIns="0" bIns="0" rtlCol="0">
            <a:spAutoFit/>
          </a:bodyPr>
          <a:lstStyle/>
          <a:p>
            <a:pPr marL="12700">
              <a:lnSpc>
                <a:spcPct val="100000"/>
              </a:lnSpc>
              <a:spcBef>
                <a:spcPts val="100"/>
              </a:spcBef>
            </a:pPr>
            <a:r>
              <a:rPr sz="1000" b="1" spc="-10" dirty="0">
                <a:solidFill>
                  <a:srgbClr val="2D344B"/>
                </a:solidFill>
                <a:latin typeface="Source Han Sans JP"/>
                <a:cs typeface="Source Han Sans JP"/>
              </a:rPr>
              <a:t>「最低賃⾦の引き上げ」にともなう対応は済んでいますか？</a:t>
            </a:r>
            <a:endParaRPr sz="1000">
              <a:latin typeface="Source Han Sans JP"/>
              <a:cs typeface="Source Han Sans JP"/>
            </a:endParaRPr>
          </a:p>
          <a:p>
            <a:pPr marL="88900" marR="5080">
              <a:lnSpc>
                <a:spcPct val="130000"/>
              </a:lnSpc>
              <a:spcBef>
                <a:spcPts val="635"/>
              </a:spcBef>
            </a:pPr>
            <a:r>
              <a:rPr sz="700" dirty="0">
                <a:solidFill>
                  <a:srgbClr val="2D344B"/>
                </a:solidFill>
                <a:latin typeface="Source Han Sans JP"/>
                <a:cs typeface="Source Han Sans JP"/>
              </a:rPr>
              <a:t>例年10</a:t>
            </a:r>
            <a:r>
              <a:rPr sz="700" spc="-20" dirty="0">
                <a:solidFill>
                  <a:srgbClr val="2D344B"/>
                </a:solidFill>
                <a:latin typeface="Source Han Sans JP"/>
                <a:cs typeface="Source Han Sans JP"/>
              </a:rPr>
              <a:t>⽉に最低賃⾦が改定されます。最低賃⾦が引き上げられると、従業員の賃⾦が最低賃⾦を下回っていないかの確認•変更をはじめ、必要に応じて就業規</a:t>
            </a:r>
            <a:r>
              <a:rPr sz="700" spc="-5" dirty="0">
                <a:solidFill>
                  <a:srgbClr val="2D344B"/>
                </a:solidFill>
                <a:latin typeface="Source Han Sans JP"/>
                <a:cs typeface="Source Han Sans JP"/>
              </a:rPr>
              <a:t>則や賃⾦規定の修正を⾏わなければなりません。</a:t>
            </a:r>
            <a:r>
              <a:rPr sz="700" dirty="0">
                <a:solidFill>
                  <a:srgbClr val="2D344B"/>
                </a:solidFill>
                <a:latin typeface="Source Han Sans JP"/>
                <a:cs typeface="Source Han Sans JP"/>
              </a:rPr>
              <a:t>10⽉1⽇に最低賃⾦が改定された場合、10⽉1</a:t>
            </a:r>
            <a:r>
              <a:rPr sz="700" spc="-5" dirty="0">
                <a:solidFill>
                  <a:srgbClr val="2D344B"/>
                </a:solidFill>
                <a:latin typeface="Source Han Sans JP"/>
                <a:cs typeface="Source Han Sans JP"/>
              </a:rPr>
              <a:t>⽇の労働分から新しい賃⾦が適⽤されます。そのため⽉末締め翌</a:t>
            </a:r>
            <a:endParaRPr sz="700">
              <a:latin typeface="Source Han Sans JP"/>
              <a:cs typeface="Source Han Sans JP"/>
            </a:endParaRPr>
          </a:p>
          <a:p>
            <a:pPr marL="88900">
              <a:lnSpc>
                <a:spcPct val="100000"/>
              </a:lnSpc>
              <a:spcBef>
                <a:spcPts val="250"/>
              </a:spcBef>
            </a:pPr>
            <a:r>
              <a:rPr sz="700" dirty="0">
                <a:solidFill>
                  <a:srgbClr val="2D344B"/>
                </a:solidFill>
                <a:latin typeface="Source Han Sans JP"/>
                <a:cs typeface="Source Han Sans JP"/>
              </a:rPr>
              <a:t>⽉25⽇払いの企業の場合、11⽉25</a:t>
            </a:r>
            <a:r>
              <a:rPr sz="700" spc="-20" dirty="0">
                <a:solidFill>
                  <a:srgbClr val="2D344B"/>
                </a:solidFill>
                <a:latin typeface="Source Han Sans JP"/>
                <a:cs typeface="Source Han Sans JP"/>
              </a:rPr>
              <a:t>⽇⽀給分の給与から変更後の賃⾦で計算をする必要があります。遅延のないよう対応を進めましょう。</a:t>
            </a:r>
            <a:endParaRPr sz="700">
              <a:latin typeface="Source Han Sans JP"/>
              <a:cs typeface="Source Han Sans JP"/>
            </a:endParaRPr>
          </a:p>
        </p:txBody>
      </p:sp>
      <p:sp>
        <p:nvSpPr>
          <p:cNvPr id="4" name="object 4"/>
          <p:cNvSpPr txBox="1"/>
          <p:nvPr/>
        </p:nvSpPr>
        <p:spPr>
          <a:xfrm>
            <a:off x="3969281" y="850798"/>
            <a:ext cx="4315460" cy="1020444"/>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Source Han Sans JP"/>
                <a:cs typeface="Source Han Sans JP"/>
              </a:rPr>
              <a:t>前⽉分の社会保険料の納付</a:t>
            </a:r>
            <a:r>
              <a:rPr sz="800" dirty="0">
                <a:solidFill>
                  <a:srgbClr val="2D344B"/>
                </a:solidFill>
                <a:latin typeface="Source Han Sans JP"/>
                <a:cs typeface="Source Han Sans JP"/>
              </a:rPr>
              <a:t>（年⾦事務所、〜⽉末</a:t>
            </a:r>
            <a:r>
              <a:rPr sz="800" spc="-50" dirty="0">
                <a:solidFill>
                  <a:srgbClr val="2D344B"/>
                </a:solidFill>
                <a:latin typeface="Source Han Sans JP"/>
                <a:cs typeface="Source Han Sans JP"/>
              </a:rPr>
              <a:t>）</a:t>
            </a:r>
            <a:endParaRPr sz="800">
              <a:latin typeface="Source Han Sans JP"/>
              <a:cs typeface="Source Han Sans JP"/>
            </a:endParaRPr>
          </a:p>
          <a:p>
            <a:pPr marL="12700" marR="5080">
              <a:lnSpc>
                <a:spcPct val="170900"/>
              </a:lnSpc>
            </a:pPr>
            <a:r>
              <a:rPr sz="900" b="1" dirty="0">
                <a:solidFill>
                  <a:srgbClr val="2D344B"/>
                </a:solidFill>
                <a:latin typeface="Source Han Sans JP"/>
                <a:cs typeface="Source Han Sans JP"/>
              </a:rPr>
              <a:t>前⽉分の住⺠税特別徴収税額の納付</a:t>
            </a:r>
            <a:r>
              <a:rPr sz="800" spc="-10" dirty="0">
                <a:solidFill>
                  <a:srgbClr val="2D344B"/>
                </a:solidFill>
                <a:latin typeface="Source Han Sans JP"/>
                <a:cs typeface="Source Han Sans JP"/>
              </a:rPr>
              <a:t>（従業員が1⽉1⽇時点で居住する区市町村、〜10⽇</a:t>
            </a:r>
            <a:r>
              <a:rPr sz="800" spc="-50" dirty="0">
                <a:solidFill>
                  <a:srgbClr val="2D344B"/>
                </a:solidFill>
                <a:latin typeface="Source Han Sans JP"/>
                <a:cs typeface="Source Han Sans JP"/>
              </a:rPr>
              <a:t>）</a:t>
            </a:r>
            <a:r>
              <a:rPr sz="900" b="1" dirty="0">
                <a:solidFill>
                  <a:srgbClr val="2D344B"/>
                </a:solidFill>
                <a:latin typeface="Source Han Sans JP"/>
                <a:cs typeface="Source Han Sans JP"/>
              </a:rPr>
              <a:t>前⽉分の源泉所得税‧復興特別所得税の納付</a:t>
            </a:r>
            <a:r>
              <a:rPr sz="800" spc="-10" dirty="0">
                <a:solidFill>
                  <a:srgbClr val="2D344B"/>
                </a:solidFill>
                <a:latin typeface="Source Han Sans JP"/>
                <a:cs typeface="Source Han Sans JP"/>
              </a:rPr>
              <a:t>（税務署、〜10⽇</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765"/>
              </a:spcBef>
            </a:pPr>
            <a:r>
              <a:rPr sz="900" b="1" dirty="0">
                <a:solidFill>
                  <a:srgbClr val="2D344B"/>
                </a:solidFill>
                <a:latin typeface="Source Han Sans JP"/>
                <a:cs typeface="Source Han Sans JP"/>
              </a:rPr>
              <a:t>労働保険料の納付 延納の第2期</a:t>
            </a:r>
            <a:r>
              <a:rPr sz="800" dirty="0">
                <a:solidFill>
                  <a:srgbClr val="2D344B"/>
                </a:solidFill>
                <a:latin typeface="Source Han Sans JP"/>
                <a:cs typeface="Source Han Sans JP"/>
              </a:rPr>
              <a:t>（</a:t>
            </a:r>
            <a:r>
              <a:rPr sz="800" spc="-10" dirty="0">
                <a:solidFill>
                  <a:srgbClr val="2D344B"/>
                </a:solidFill>
                <a:latin typeface="Source Han Sans JP"/>
                <a:cs typeface="Source Han Sans JP"/>
              </a:rPr>
              <a:t>労働局または労働基準監督署、〜⽉末</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375"/>
              </a:spcBef>
            </a:pPr>
            <a:r>
              <a:rPr sz="700" spc="-5" dirty="0">
                <a:latin typeface="MS PGothic"/>
                <a:cs typeface="MS PGothic"/>
              </a:rPr>
              <a:t>※現金納付、電子納付の場合</a:t>
            </a:r>
            <a:endParaRPr sz="700">
              <a:latin typeface="MS PGothic"/>
              <a:cs typeface="MS PGothic"/>
            </a:endParaRPr>
          </a:p>
        </p:txBody>
      </p:sp>
      <p:sp>
        <p:nvSpPr>
          <p:cNvPr id="5" name="object 5"/>
          <p:cNvSpPr/>
          <p:nvPr/>
        </p:nvSpPr>
        <p:spPr>
          <a:xfrm>
            <a:off x="0" y="0"/>
            <a:ext cx="1315720" cy="1898014"/>
          </a:xfrm>
          <a:custGeom>
            <a:avLst/>
            <a:gdLst/>
            <a:ahLst/>
            <a:cxnLst/>
            <a:rect l="l" t="t" r="r" b="b"/>
            <a:pathLst>
              <a:path w="1315720" h="1898014">
                <a:moveTo>
                  <a:pt x="1315491" y="279"/>
                </a:moveTo>
                <a:lnTo>
                  <a:pt x="665187" y="279"/>
                </a:lnTo>
                <a:lnTo>
                  <a:pt x="663486" y="228"/>
                </a:lnTo>
                <a:lnTo>
                  <a:pt x="657745" y="0"/>
                </a:lnTo>
                <a:lnTo>
                  <a:pt x="651560" y="228"/>
                </a:lnTo>
                <a:lnTo>
                  <a:pt x="88" y="228"/>
                </a:lnTo>
                <a:lnTo>
                  <a:pt x="0" y="657758"/>
                </a:lnTo>
                <a:lnTo>
                  <a:pt x="0" y="1170279"/>
                </a:lnTo>
                <a:lnTo>
                  <a:pt x="0" y="1239761"/>
                </a:lnTo>
                <a:lnTo>
                  <a:pt x="88" y="1242187"/>
                </a:lnTo>
                <a:lnTo>
                  <a:pt x="88" y="1897735"/>
                </a:lnTo>
                <a:lnTo>
                  <a:pt x="665187" y="1897735"/>
                </a:lnTo>
                <a:lnTo>
                  <a:pt x="665187" y="1897240"/>
                </a:lnTo>
                <a:lnTo>
                  <a:pt x="706831" y="1895703"/>
                </a:lnTo>
                <a:lnTo>
                  <a:pt x="754938" y="1890369"/>
                </a:lnTo>
                <a:lnTo>
                  <a:pt x="801941" y="1881644"/>
                </a:lnTo>
                <a:lnTo>
                  <a:pt x="847712" y="1869655"/>
                </a:lnTo>
                <a:lnTo>
                  <a:pt x="892111" y="1854517"/>
                </a:lnTo>
                <a:lnTo>
                  <a:pt x="935037" y="1836369"/>
                </a:lnTo>
                <a:lnTo>
                  <a:pt x="976337" y="1815338"/>
                </a:lnTo>
                <a:lnTo>
                  <a:pt x="1015898" y="1791538"/>
                </a:lnTo>
                <a:lnTo>
                  <a:pt x="1053579" y="1765109"/>
                </a:lnTo>
                <a:lnTo>
                  <a:pt x="1089279" y="1736166"/>
                </a:lnTo>
                <a:lnTo>
                  <a:pt x="1122845" y="1704860"/>
                </a:lnTo>
                <a:lnTo>
                  <a:pt x="1154163" y="1671294"/>
                </a:lnTo>
                <a:lnTo>
                  <a:pt x="1183093" y="1635594"/>
                </a:lnTo>
                <a:lnTo>
                  <a:pt x="1209522" y="1597914"/>
                </a:lnTo>
                <a:lnTo>
                  <a:pt x="1233322" y="1558353"/>
                </a:lnTo>
                <a:lnTo>
                  <a:pt x="1254366" y="1517053"/>
                </a:lnTo>
                <a:lnTo>
                  <a:pt x="1272514" y="1474127"/>
                </a:lnTo>
                <a:lnTo>
                  <a:pt x="1287640" y="1429727"/>
                </a:lnTo>
                <a:lnTo>
                  <a:pt x="1299641" y="1383957"/>
                </a:lnTo>
                <a:lnTo>
                  <a:pt x="1308366" y="1336954"/>
                </a:lnTo>
                <a:lnTo>
                  <a:pt x="1313688" y="1288846"/>
                </a:lnTo>
                <a:lnTo>
                  <a:pt x="1315491" y="1239761"/>
                </a:lnTo>
                <a:lnTo>
                  <a:pt x="1315491" y="1170279"/>
                </a:lnTo>
                <a:lnTo>
                  <a:pt x="1315491" y="657758"/>
                </a:lnTo>
                <a:lnTo>
                  <a:pt x="1315491" y="279"/>
                </a:lnTo>
                <a:close/>
              </a:path>
            </a:pathLst>
          </a:custGeom>
          <a:solidFill>
            <a:srgbClr val="7F61E1"/>
          </a:solidFill>
        </p:spPr>
        <p:txBody>
          <a:bodyPr wrap="square" lIns="0" tIns="0" rIns="0" bIns="0" rtlCol="0"/>
          <a:lstStyle/>
          <a:p>
            <a:endParaRPr/>
          </a:p>
        </p:txBody>
      </p:sp>
      <p:sp>
        <p:nvSpPr>
          <p:cNvPr id="6" name="object 6"/>
          <p:cNvSpPr txBox="1"/>
          <p:nvPr/>
        </p:nvSpPr>
        <p:spPr>
          <a:xfrm>
            <a:off x="329307" y="657218"/>
            <a:ext cx="651510" cy="680720"/>
          </a:xfrm>
          <a:prstGeom prst="rect">
            <a:avLst/>
          </a:prstGeom>
        </p:spPr>
        <p:txBody>
          <a:bodyPr vert="horz" wrap="square" lIns="0" tIns="12700" rIns="0" bIns="0" rtlCol="0">
            <a:spAutoFit/>
          </a:bodyPr>
          <a:lstStyle/>
          <a:p>
            <a:pPr marL="12700">
              <a:lnSpc>
                <a:spcPct val="100000"/>
              </a:lnSpc>
              <a:spcBef>
                <a:spcPts val="100"/>
              </a:spcBef>
            </a:pPr>
            <a:r>
              <a:rPr sz="4300" b="1" spc="-25" dirty="0">
                <a:solidFill>
                  <a:srgbClr val="FFFFFF"/>
                </a:solidFill>
                <a:latin typeface="Myriad Pro Light SemiExt"/>
                <a:cs typeface="Myriad Pro Light SemiExt"/>
              </a:rPr>
              <a:t>10</a:t>
            </a:r>
            <a:endParaRPr sz="4300">
              <a:latin typeface="Myriad Pro Light SemiExt"/>
              <a:cs typeface="Myriad Pro Light SemiExt"/>
            </a:endParaRPr>
          </a:p>
        </p:txBody>
      </p:sp>
      <p:sp>
        <p:nvSpPr>
          <p:cNvPr id="8" name="object 8"/>
          <p:cNvSpPr txBox="1"/>
          <p:nvPr/>
        </p:nvSpPr>
        <p:spPr>
          <a:xfrm>
            <a:off x="428476" y="1257570"/>
            <a:ext cx="466090" cy="177800"/>
          </a:xfrm>
          <a:prstGeom prst="rect">
            <a:avLst/>
          </a:prstGeom>
        </p:spPr>
        <p:txBody>
          <a:bodyPr vert="horz" wrap="square" lIns="0" tIns="12700" rIns="0" bIns="0" rtlCol="0">
            <a:spAutoFit/>
          </a:bodyPr>
          <a:lstStyle/>
          <a:p>
            <a:pPr marL="12700">
              <a:lnSpc>
                <a:spcPct val="100000"/>
              </a:lnSpc>
              <a:spcBef>
                <a:spcPts val="100"/>
              </a:spcBef>
            </a:pPr>
            <a:r>
              <a:rPr sz="1000" spc="-20" dirty="0">
                <a:solidFill>
                  <a:srgbClr val="FFFFFF"/>
                </a:solidFill>
                <a:latin typeface="Trebuchet MS"/>
                <a:cs typeface="Trebuchet MS"/>
              </a:rPr>
              <a:t>October</a:t>
            </a:r>
            <a:endParaRPr sz="1000">
              <a:latin typeface="Trebuchet MS"/>
              <a:cs typeface="Trebuchet MS"/>
            </a:endParaRPr>
          </a:p>
        </p:txBody>
      </p:sp>
      <p:sp>
        <p:nvSpPr>
          <p:cNvPr id="9" name="object 9"/>
          <p:cNvSpPr txBox="1"/>
          <p:nvPr/>
        </p:nvSpPr>
        <p:spPr>
          <a:xfrm>
            <a:off x="697100" y="4692534"/>
            <a:ext cx="3420110" cy="116839"/>
          </a:xfrm>
          <a:prstGeom prst="rect">
            <a:avLst/>
          </a:prstGeom>
        </p:spPr>
        <p:txBody>
          <a:bodyPr vert="horz" wrap="square" lIns="0" tIns="12700" rIns="0" bIns="0" rtlCol="0">
            <a:spAutoFit/>
          </a:bodyPr>
          <a:lstStyle/>
          <a:p>
            <a:pPr marL="12700">
              <a:lnSpc>
                <a:spcPct val="100000"/>
              </a:lnSpc>
              <a:spcBef>
                <a:spcPts val="100"/>
              </a:spcBef>
            </a:pPr>
            <a:r>
              <a:rPr sz="600" dirty="0">
                <a:solidFill>
                  <a:srgbClr val="808080"/>
                </a:solidFill>
                <a:latin typeface="Source Han Sans JP"/>
                <a:cs typeface="Source Han Sans JP"/>
              </a:rPr>
              <a:t>参 考  厚⽣労働省「必ずチェック最低賃⾦」, </a:t>
            </a:r>
            <a:r>
              <a:rPr sz="600" u="sng" spc="-10" dirty="0">
                <a:solidFill>
                  <a:srgbClr val="608EDE"/>
                </a:solidFill>
                <a:uFill>
                  <a:solidFill>
                    <a:srgbClr val="608EDE"/>
                  </a:solidFill>
                </a:uFill>
                <a:latin typeface="Source Han Sans JP"/>
                <a:cs typeface="Source Han Sans JP"/>
                <a:hlinkClick r:id="rId2"/>
              </a:rPr>
              <a:t>https://pc.saiteichingin.info/</a:t>
            </a:r>
            <a:r>
              <a:rPr sz="600" spc="20" dirty="0">
                <a:solidFill>
                  <a:srgbClr val="608EDE"/>
                </a:solidFill>
                <a:latin typeface="Source Han Sans JP"/>
                <a:cs typeface="Source Han Sans JP"/>
              </a:rPr>
              <a:t> </a:t>
            </a:r>
            <a:r>
              <a:rPr sz="600" dirty="0">
                <a:solidFill>
                  <a:srgbClr val="808080"/>
                </a:solidFill>
                <a:latin typeface="Source Han Sans JP"/>
                <a:cs typeface="Source Han Sans JP"/>
              </a:rPr>
              <a:t>,（</a:t>
            </a:r>
            <a:r>
              <a:rPr sz="600" spc="5" dirty="0">
                <a:solidFill>
                  <a:srgbClr val="808080"/>
                </a:solidFill>
                <a:latin typeface="Source Han Sans JP"/>
                <a:cs typeface="Source Han Sans JP"/>
              </a:rPr>
              <a:t>参照⽇ </a:t>
            </a:r>
            <a:r>
              <a:rPr sz="600" spc="-10" dirty="0">
                <a:solidFill>
                  <a:srgbClr val="808080"/>
                </a:solidFill>
                <a:latin typeface="Source Han Sans JP"/>
                <a:cs typeface="Source Han Sans JP"/>
              </a:rPr>
              <a:t>2023.9.21）</a:t>
            </a:r>
            <a:endParaRPr sz="600">
              <a:latin typeface="Source Han Sans JP"/>
              <a:cs typeface="Source Han Sans JP"/>
            </a:endParaRPr>
          </a:p>
        </p:txBody>
      </p:sp>
      <p:grpSp>
        <p:nvGrpSpPr>
          <p:cNvPr id="10" name="object 10"/>
          <p:cNvGrpSpPr/>
          <p:nvPr/>
        </p:nvGrpSpPr>
        <p:grpSpPr>
          <a:xfrm>
            <a:off x="936500" y="4715956"/>
            <a:ext cx="1142999" cy="100330"/>
            <a:chOff x="936500" y="4715956"/>
            <a:chExt cx="1142999" cy="100330"/>
          </a:xfrm>
        </p:grpSpPr>
        <p:sp>
          <p:nvSpPr>
            <p:cNvPr id="11" name="object 11"/>
            <p:cNvSpPr/>
            <p:nvPr/>
          </p:nvSpPr>
          <p:spPr>
            <a:xfrm>
              <a:off x="936500" y="4715956"/>
              <a:ext cx="0" cy="100330"/>
            </a:xfrm>
            <a:custGeom>
              <a:avLst/>
              <a:gdLst/>
              <a:ahLst/>
              <a:cxnLst/>
              <a:rect l="l" t="t" r="r" b="b"/>
              <a:pathLst>
                <a:path h="100329">
                  <a:moveTo>
                    <a:pt x="0" y="0"/>
                  </a:moveTo>
                  <a:lnTo>
                    <a:pt x="0" y="100199"/>
                  </a:lnTo>
                </a:path>
              </a:pathLst>
            </a:custGeom>
            <a:ln w="9524">
              <a:solidFill>
                <a:srgbClr val="D9D9D9"/>
              </a:solidFill>
            </a:ln>
          </p:spPr>
          <p:txBody>
            <a:bodyPr wrap="square" lIns="0" tIns="0" rIns="0" bIns="0" rtlCol="0"/>
            <a:lstStyle/>
            <a:p>
              <a:endParaRPr/>
            </a:p>
          </p:txBody>
        </p:sp>
        <p:sp>
          <p:nvSpPr>
            <p:cNvPr id="13" name="object 13"/>
            <p:cNvSpPr/>
            <p:nvPr/>
          </p:nvSpPr>
          <p:spPr>
            <a:xfrm>
              <a:off x="2079499" y="4715956"/>
              <a:ext cx="0" cy="100330"/>
            </a:xfrm>
            <a:custGeom>
              <a:avLst/>
              <a:gdLst/>
              <a:ahLst/>
              <a:cxnLst/>
              <a:rect l="l" t="t" r="r" b="b"/>
              <a:pathLst>
                <a:path h="100329">
                  <a:moveTo>
                    <a:pt x="0" y="0"/>
                  </a:moveTo>
                  <a:lnTo>
                    <a:pt x="0" y="100199"/>
                  </a:lnTo>
                </a:path>
              </a:pathLst>
            </a:custGeom>
            <a:ln w="9524">
              <a:solidFill>
                <a:srgbClr val="D9D9D9"/>
              </a:solidFill>
            </a:ln>
          </p:spPr>
          <p:txBody>
            <a:bodyPr wrap="square" lIns="0" tIns="0" rIns="0" bIns="0" rtlCol="0"/>
            <a:lstStyle/>
            <a:p>
              <a:endParaRPr/>
            </a:p>
          </p:txBody>
        </p:sp>
      </p:grpSp>
      <p:sp>
        <p:nvSpPr>
          <p:cNvPr id="16" name="object 16"/>
          <p:cNvSpPr/>
          <p:nvPr/>
        </p:nvSpPr>
        <p:spPr>
          <a:xfrm>
            <a:off x="1595674" y="720450"/>
            <a:ext cx="6932930" cy="0"/>
          </a:xfrm>
          <a:custGeom>
            <a:avLst/>
            <a:gdLst/>
            <a:ahLst/>
            <a:cxnLst/>
            <a:rect l="l" t="t" r="r" b="b"/>
            <a:pathLst>
              <a:path w="6932930">
                <a:moveTo>
                  <a:pt x="0" y="0"/>
                </a:moveTo>
                <a:lnTo>
                  <a:pt x="6932699" y="0"/>
                </a:lnTo>
              </a:path>
            </a:pathLst>
          </a:custGeom>
          <a:ln w="9524">
            <a:solidFill>
              <a:srgbClr val="9E9E9E"/>
            </a:solidFill>
            <a:prstDash val="lgDash"/>
          </a:ln>
        </p:spPr>
        <p:txBody>
          <a:bodyPr wrap="square" lIns="0" tIns="0" rIns="0" bIns="0" rtlCol="0"/>
          <a:lstStyle/>
          <a:p>
            <a:endParaRPr/>
          </a:p>
        </p:txBody>
      </p:sp>
      <p:sp>
        <p:nvSpPr>
          <p:cNvPr id="17" name="object 17"/>
          <p:cNvSpPr/>
          <p:nvPr/>
        </p:nvSpPr>
        <p:spPr>
          <a:xfrm>
            <a:off x="2777728" y="868070"/>
            <a:ext cx="1125855" cy="158115"/>
          </a:xfrm>
          <a:custGeom>
            <a:avLst/>
            <a:gdLst/>
            <a:ahLst/>
            <a:cxnLst/>
            <a:rect l="l" t="t" r="r" b="b"/>
            <a:pathLst>
              <a:path w="1125854" h="158115">
                <a:moveTo>
                  <a:pt x="1046422"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1046422" y="0"/>
                </a:lnTo>
                <a:lnTo>
                  <a:pt x="1090196" y="13256"/>
                </a:lnTo>
                <a:lnTo>
                  <a:pt x="1119316" y="48706"/>
                </a:lnTo>
                <a:lnTo>
                  <a:pt x="1125322" y="78899"/>
                </a:lnTo>
                <a:lnTo>
                  <a:pt x="1119122" y="109611"/>
                </a:lnTo>
                <a:lnTo>
                  <a:pt x="1102213" y="134690"/>
                </a:lnTo>
                <a:lnTo>
                  <a:pt x="1077134" y="151599"/>
                </a:lnTo>
                <a:lnTo>
                  <a:pt x="1046422" y="157799"/>
                </a:lnTo>
                <a:close/>
              </a:path>
            </a:pathLst>
          </a:custGeom>
          <a:solidFill>
            <a:srgbClr val="EEEEEE"/>
          </a:solidFill>
        </p:spPr>
        <p:txBody>
          <a:bodyPr wrap="square" lIns="0" tIns="0" rIns="0" bIns="0" rtlCol="0"/>
          <a:lstStyle/>
          <a:p>
            <a:endParaRPr/>
          </a:p>
        </p:txBody>
      </p:sp>
      <p:sp>
        <p:nvSpPr>
          <p:cNvPr id="18" name="object 18"/>
          <p:cNvSpPr txBox="1"/>
          <p:nvPr/>
        </p:nvSpPr>
        <p:spPr>
          <a:xfrm>
            <a:off x="3175288" y="881497"/>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社会保険</a:t>
            </a:r>
            <a:endParaRPr sz="600">
              <a:latin typeface="Source Han Sans JP"/>
              <a:cs typeface="Source Han Sans JP"/>
            </a:endParaRPr>
          </a:p>
        </p:txBody>
      </p:sp>
      <p:sp>
        <p:nvSpPr>
          <p:cNvPr id="19" name="object 19"/>
          <p:cNvSpPr txBox="1"/>
          <p:nvPr/>
        </p:nvSpPr>
        <p:spPr>
          <a:xfrm>
            <a:off x="1582974" y="835779"/>
            <a:ext cx="1112520" cy="208279"/>
          </a:xfrm>
          <a:prstGeom prst="rect">
            <a:avLst/>
          </a:prstGeom>
        </p:spPr>
        <p:txBody>
          <a:bodyPr vert="horz" wrap="square" lIns="0" tIns="12700" rIns="0" bIns="0" rtlCol="0">
            <a:spAutoFit/>
          </a:bodyPr>
          <a:lstStyle/>
          <a:p>
            <a:pPr marL="12700">
              <a:lnSpc>
                <a:spcPct val="100000"/>
              </a:lnSpc>
              <a:spcBef>
                <a:spcPts val="100"/>
              </a:spcBef>
            </a:pPr>
            <a:r>
              <a:rPr sz="1200" b="1" spc="75" dirty="0">
                <a:solidFill>
                  <a:srgbClr val="0051A8"/>
                </a:solidFill>
                <a:latin typeface="Source Han Sans JP"/>
                <a:cs typeface="Source Han Sans JP"/>
              </a:rPr>
              <a:t>納付</a:t>
            </a:r>
            <a:r>
              <a:rPr sz="1000" b="1" spc="-10" dirty="0">
                <a:solidFill>
                  <a:srgbClr val="0051A8"/>
                </a:solidFill>
                <a:latin typeface="Source Han Sans JP"/>
                <a:cs typeface="Source Han Sans JP"/>
              </a:rPr>
              <a:t>が必要な業務</a:t>
            </a:r>
            <a:endParaRPr sz="1000">
              <a:latin typeface="Source Han Sans JP"/>
              <a:cs typeface="Source Han Sans JP"/>
            </a:endParaRPr>
          </a:p>
        </p:txBody>
      </p:sp>
      <p:sp>
        <p:nvSpPr>
          <p:cNvPr id="20" name="object 20"/>
          <p:cNvSpPr txBox="1">
            <a:spLocks noGrp="1"/>
          </p:cNvSpPr>
          <p:nvPr>
            <p:ph type="title"/>
          </p:nvPr>
        </p:nvSpPr>
        <p:spPr>
          <a:xfrm>
            <a:off x="1582974" y="263509"/>
            <a:ext cx="109220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E1750F"/>
                </a:solidFill>
              </a:rPr>
              <a:t>施⾏</a:t>
            </a:r>
            <a:r>
              <a:rPr spc="-10" dirty="0">
                <a:solidFill>
                  <a:srgbClr val="E1750F"/>
                </a:solidFill>
              </a:rPr>
              <a:t>される法改正</a:t>
            </a:r>
            <a:endParaRPr sz="1200"/>
          </a:p>
        </p:txBody>
      </p:sp>
      <p:sp>
        <p:nvSpPr>
          <p:cNvPr id="21" name="object 21"/>
          <p:cNvSpPr txBox="1"/>
          <p:nvPr/>
        </p:nvSpPr>
        <p:spPr>
          <a:xfrm>
            <a:off x="3969281" y="237514"/>
            <a:ext cx="2976245" cy="334645"/>
          </a:xfrm>
          <a:prstGeom prst="rect">
            <a:avLst/>
          </a:prstGeom>
        </p:spPr>
        <p:txBody>
          <a:bodyPr vert="horz" wrap="square" lIns="0" tIns="48895" rIns="0" bIns="0" rtlCol="0">
            <a:spAutoFit/>
          </a:bodyPr>
          <a:lstStyle/>
          <a:p>
            <a:pPr marL="12700">
              <a:lnSpc>
                <a:spcPct val="100000"/>
              </a:lnSpc>
              <a:spcBef>
                <a:spcPts val="385"/>
              </a:spcBef>
            </a:pPr>
            <a:r>
              <a:rPr sz="900" b="1" dirty="0">
                <a:solidFill>
                  <a:srgbClr val="2D344B"/>
                </a:solidFill>
                <a:latin typeface="Source Han Sans JP"/>
                <a:cs typeface="Source Han Sans JP"/>
              </a:rPr>
              <a:t>短時間労働者に対する社会保険の適⽤拡⼤</a:t>
            </a:r>
            <a:r>
              <a:rPr sz="800" spc="-10" dirty="0">
                <a:solidFill>
                  <a:srgbClr val="2D344B"/>
                </a:solidFill>
                <a:latin typeface="Source Han Sans JP"/>
                <a:cs typeface="Source Han Sans JP"/>
              </a:rPr>
              <a:t>（10⽉1⽇施⾏</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225"/>
              </a:spcBef>
            </a:pPr>
            <a:r>
              <a:rPr sz="700" dirty="0">
                <a:solidFill>
                  <a:srgbClr val="2D344B"/>
                </a:solidFill>
                <a:latin typeface="Source Han Sans JP"/>
                <a:cs typeface="Source Han Sans JP"/>
              </a:rPr>
              <a:t>※従業員数51</a:t>
            </a:r>
            <a:r>
              <a:rPr sz="700" spc="-10" dirty="0">
                <a:solidFill>
                  <a:srgbClr val="2D344B"/>
                </a:solidFill>
                <a:latin typeface="Source Han Sans JP"/>
                <a:cs typeface="Source Han Sans JP"/>
              </a:rPr>
              <a:t>⼈以上の企業が対象</a:t>
            </a:r>
            <a:endParaRPr sz="700">
              <a:latin typeface="Source Han Sans JP"/>
              <a:cs typeface="Source Han Sans JP"/>
            </a:endParaRPr>
          </a:p>
        </p:txBody>
      </p:sp>
      <p:sp>
        <p:nvSpPr>
          <p:cNvPr id="22" name="object 22"/>
          <p:cNvSpPr/>
          <p:nvPr/>
        </p:nvSpPr>
        <p:spPr>
          <a:xfrm>
            <a:off x="2776849" y="295799"/>
            <a:ext cx="1125855" cy="158115"/>
          </a:xfrm>
          <a:custGeom>
            <a:avLst/>
            <a:gdLst/>
            <a:ahLst/>
            <a:cxnLst/>
            <a:rect l="l" t="t" r="r" b="b"/>
            <a:pathLst>
              <a:path w="1125854" h="158115">
                <a:moveTo>
                  <a:pt x="1046399"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1046399" y="0"/>
                </a:lnTo>
                <a:lnTo>
                  <a:pt x="1090173" y="13256"/>
                </a:lnTo>
                <a:lnTo>
                  <a:pt x="1119293" y="48706"/>
                </a:lnTo>
                <a:lnTo>
                  <a:pt x="1125299" y="78899"/>
                </a:lnTo>
                <a:lnTo>
                  <a:pt x="1119099" y="109611"/>
                </a:lnTo>
                <a:lnTo>
                  <a:pt x="1102190" y="134690"/>
                </a:lnTo>
                <a:lnTo>
                  <a:pt x="1077111" y="151599"/>
                </a:lnTo>
                <a:lnTo>
                  <a:pt x="1046399" y="157799"/>
                </a:lnTo>
                <a:close/>
              </a:path>
            </a:pathLst>
          </a:custGeom>
          <a:solidFill>
            <a:srgbClr val="FFF1CC"/>
          </a:solidFill>
        </p:spPr>
        <p:txBody>
          <a:bodyPr wrap="square" lIns="0" tIns="0" rIns="0" bIns="0" rtlCol="0"/>
          <a:lstStyle/>
          <a:p>
            <a:endParaRPr/>
          </a:p>
        </p:txBody>
      </p:sp>
      <p:sp>
        <p:nvSpPr>
          <p:cNvPr id="23" name="object 23"/>
          <p:cNvSpPr txBox="1"/>
          <p:nvPr/>
        </p:nvSpPr>
        <p:spPr>
          <a:xfrm>
            <a:off x="2827356" y="311994"/>
            <a:ext cx="1016000" cy="116839"/>
          </a:xfrm>
          <a:prstGeom prst="rect">
            <a:avLst/>
          </a:prstGeom>
        </p:spPr>
        <p:txBody>
          <a:bodyPr vert="horz" wrap="square" lIns="0" tIns="12700" rIns="0" bIns="0" rtlCol="0">
            <a:spAutoFit/>
          </a:bodyPr>
          <a:lstStyle/>
          <a:p>
            <a:pPr marL="12700">
              <a:lnSpc>
                <a:spcPct val="100000"/>
              </a:lnSpc>
              <a:spcBef>
                <a:spcPts val="100"/>
              </a:spcBef>
            </a:pPr>
            <a:r>
              <a:rPr sz="600" b="1" spc="-5" dirty="0">
                <a:solidFill>
                  <a:srgbClr val="2D344B"/>
                </a:solidFill>
                <a:latin typeface="Source Han Sans JP"/>
                <a:cs typeface="Source Han Sans JP"/>
              </a:rPr>
              <a:t>健康保険法‧厚⽣年⾦保険法</a:t>
            </a:r>
            <a:endParaRPr sz="600">
              <a:latin typeface="Source Han Sans JP"/>
              <a:cs typeface="Source Han Sans JP"/>
            </a:endParaRPr>
          </a:p>
        </p:txBody>
      </p:sp>
      <p:sp>
        <p:nvSpPr>
          <p:cNvPr id="24" name="object 24"/>
          <p:cNvSpPr/>
          <p:nvPr/>
        </p:nvSpPr>
        <p:spPr>
          <a:xfrm>
            <a:off x="1595674" y="2018680"/>
            <a:ext cx="6932930" cy="0"/>
          </a:xfrm>
          <a:custGeom>
            <a:avLst/>
            <a:gdLst/>
            <a:ahLst/>
            <a:cxnLst/>
            <a:rect l="l" t="t" r="r" b="b"/>
            <a:pathLst>
              <a:path w="6932930">
                <a:moveTo>
                  <a:pt x="0" y="0"/>
                </a:moveTo>
                <a:lnTo>
                  <a:pt x="6932699" y="0"/>
                </a:lnTo>
              </a:path>
            </a:pathLst>
          </a:custGeom>
          <a:ln w="9524">
            <a:solidFill>
              <a:srgbClr val="9E9E9E"/>
            </a:solidFill>
            <a:prstDash val="lgDash"/>
          </a:ln>
        </p:spPr>
        <p:txBody>
          <a:bodyPr wrap="square" lIns="0" tIns="0" rIns="0" bIns="0" rtlCol="0"/>
          <a:lstStyle/>
          <a:p>
            <a:endParaRPr/>
          </a:p>
        </p:txBody>
      </p:sp>
      <p:sp>
        <p:nvSpPr>
          <p:cNvPr id="25" name="object 25"/>
          <p:cNvSpPr txBox="1"/>
          <p:nvPr/>
        </p:nvSpPr>
        <p:spPr>
          <a:xfrm>
            <a:off x="1582960" y="2146652"/>
            <a:ext cx="1112520" cy="208279"/>
          </a:xfrm>
          <a:prstGeom prst="rect">
            <a:avLst/>
          </a:prstGeom>
        </p:spPr>
        <p:txBody>
          <a:bodyPr vert="horz" wrap="square" lIns="0" tIns="12700" rIns="0" bIns="0" rtlCol="0">
            <a:spAutoFit/>
          </a:bodyPr>
          <a:lstStyle/>
          <a:p>
            <a:pPr marL="12700">
              <a:lnSpc>
                <a:spcPct val="100000"/>
              </a:lnSpc>
              <a:spcBef>
                <a:spcPts val="100"/>
              </a:spcBef>
            </a:pPr>
            <a:r>
              <a:rPr sz="1200" b="1" spc="75" dirty="0">
                <a:solidFill>
                  <a:srgbClr val="0051A8"/>
                </a:solidFill>
                <a:latin typeface="Source Han Sans JP"/>
                <a:cs typeface="Source Han Sans JP"/>
              </a:rPr>
              <a:t>提出</a:t>
            </a:r>
            <a:r>
              <a:rPr sz="1000" b="1" spc="-10" dirty="0">
                <a:solidFill>
                  <a:srgbClr val="0051A8"/>
                </a:solidFill>
                <a:latin typeface="Source Han Sans JP"/>
                <a:cs typeface="Source Han Sans JP"/>
              </a:rPr>
              <a:t>が必要な業務</a:t>
            </a:r>
            <a:endParaRPr sz="1000">
              <a:latin typeface="Source Han Sans JP"/>
              <a:cs typeface="Source Han Sans JP"/>
            </a:endParaRPr>
          </a:p>
        </p:txBody>
      </p:sp>
      <p:sp>
        <p:nvSpPr>
          <p:cNvPr id="26" name="object 26"/>
          <p:cNvSpPr/>
          <p:nvPr/>
        </p:nvSpPr>
        <p:spPr>
          <a:xfrm>
            <a:off x="2777728" y="1099455"/>
            <a:ext cx="1125855" cy="158115"/>
          </a:xfrm>
          <a:custGeom>
            <a:avLst/>
            <a:gdLst/>
            <a:ahLst/>
            <a:cxnLst/>
            <a:rect l="l" t="t" r="r" b="b"/>
            <a:pathLst>
              <a:path w="1125854" h="158115">
                <a:moveTo>
                  <a:pt x="1046422"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1046422" y="0"/>
                </a:lnTo>
                <a:lnTo>
                  <a:pt x="1090196" y="13256"/>
                </a:lnTo>
                <a:lnTo>
                  <a:pt x="1119316" y="48706"/>
                </a:lnTo>
                <a:lnTo>
                  <a:pt x="1125322" y="78899"/>
                </a:lnTo>
                <a:lnTo>
                  <a:pt x="1119122" y="109611"/>
                </a:lnTo>
                <a:lnTo>
                  <a:pt x="1102213" y="134690"/>
                </a:lnTo>
                <a:lnTo>
                  <a:pt x="1077134" y="151599"/>
                </a:lnTo>
                <a:lnTo>
                  <a:pt x="1046422" y="157799"/>
                </a:lnTo>
                <a:close/>
              </a:path>
            </a:pathLst>
          </a:custGeom>
          <a:solidFill>
            <a:srgbClr val="EEEEEE"/>
          </a:solidFill>
        </p:spPr>
        <p:txBody>
          <a:bodyPr wrap="square" lIns="0" tIns="0" rIns="0" bIns="0" rtlCol="0"/>
          <a:lstStyle/>
          <a:p>
            <a:endParaRPr/>
          </a:p>
        </p:txBody>
      </p:sp>
      <p:sp>
        <p:nvSpPr>
          <p:cNvPr id="27" name="object 27"/>
          <p:cNvSpPr txBox="1"/>
          <p:nvPr/>
        </p:nvSpPr>
        <p:spPr>
          <a:xfrm>
            <a:off x="3213387" y="1112882"/>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住⺠税</a:t>
            </a:r>
            <a:endParaRPr sz="600">
              <a:latin typeface="Source Han Sans JP"/>
              <a:cs typeface="Source Han Sans JP"/>
            </a:endParaRPr>
          </a:p>
        </p:txBody>
      </p:sp>
      <p:sp>
        <p:nvSpPr>
          <p:cNvPr id="28" name="object 28"/>
          <p:cNvSpPr/>
          <p:nvPr/>
        </p:nvSpPr>
        <p:spPr>
          <a:xfrm>
            <a:off x="2777728" y="1330839"/>
            <a:ext cx="1125855" cy="158115"/>
          </a:xfrm>
          <a:custGeom>
            <a:avLst/>
            <a:gdLst/>
            <a:ahLst/>
            <a:cxnLst/>
            <a:rect l="l" t="t" r="r" b="b"/>
            <a:pathLst>
              <a:path w="1125854" h="158115">
                <a:moveTo>
                  <a:pt x="1046422"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1046422" y="0"/>
                </a:lnTo>
                <a:lnTo>
                  <a:pt x="1090196" y="13256"/>
                </a:lnTo>
                <a:lnTo>
                  <a:pt x="1119316" y="48706"/>
                </a:lnTo>
                <a:lnTo>
                  <a:pt x="1125322" y="78899"/>
                </a:lnTo>
                <a:lnTo>
                  <a:pt x="1119122" y="109611"/>
                </a:lnTo>
                <a:lnTo>
                  <a:pt x="1102213" y="134690"/>
                </a:lnTo>
                <a:lnTo>
                  <a:pt x="1077134" y="151599"/>
                </a:lnTo>
                <a:lnTo>
                  <a:pt x="1046422" y="157799"/>
                </a:lnTo>
                <a:close/>
              </a:path>
            </a:pathLst>
          </a:custGeom>
          <a:solidFill>
            <a:srgbClr val="EEEEEE"/>
          </a:solidFill>
        </p:spPr>
        <p:txBody>
          <a:bodyPr wrap="square" lIns="0" tIns="0" rIns="0" bIns="0" rtlCol="0"/>
          <a:lstStyle/>
          <a:p>
            <a:endParaRPr/>
          </a:p>
        </p:txBody>
      </p:sp>
      <p:sp>
        <p:nvSpPr>
          <p:cNvPr id="29" name="object 29"/>
          <p:cNvSpPr txBox="1"/>
          <p:nvPr/>
        </p:nvSpPr>
        <p:spPr>
          <a:xfrm>
            <a:off x="3213387" y="1344266"/>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所得税</a:t>
            </a:r>
            <a:endParaRPr sz="600">
              <a:latin typeface="Source Han Sans JP"/>
              <a:cs typeface="Source Han Sans JP"/>
            </a:endParaRPr>
          </a:p>
        </p:txBody>
      </p:sp>
      <p:sp>
        <p:nvSpPr>
          <p:cNvPr id="30" name="object 30"/>
          <p:cNvSpPr/>
          <p:nvPr/>
        </p:nvSpPr>
        <p:spPr>
          <a:xfrm>
            <a:off x="2777728" y="1562224"/>
            <a:ext cx="1125855" cy="158115"/>
          </a:xfrm>
          <a:custGeom>
            <a:avLst/>
            <a:gdLst/>
            <a:ahLst/>
            <a:cxnLst/>
            <a:rect l="l" t="t" r="r" b="b"/>
            <a:pathLst>
              <a:path w="1125854" h="158114">
                <a:moveTo>
                  <a:pt x="1046422"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1046422" y="0"/>
                </a:lnTo>
                <a:lnTo>
                  <a:pt x="1090196" y="13256"/>
                </a:lnTo>
                <a:lnTo>
                  <a:pt x="1119316" y="48706"/>
                </a:lnTo>
                <a:lnTo>
                  <a:pt x="1125322" y="78899"/>
                </a:lnTo>
                <a:lnTo>
                  <a:pt x="1119122" y="109611"/>
                </a:lnTo>
                <a:lnTo>
                  <a:pt x="1102213" y="134690"/>
                </a:lnTo>
                <a:lnTo>
                  <a:pt x="1077134" y="151599"/>
                </a:lnTo>
                <a:lnTo>
                  <a:pt x="1046422" y="157799"/>
                </a:lnTo>
                <a:close/>
              </a:path>
            </a:pathLst>
          </a:custGeom>
          <a:solidFill>
            <a:srgbClr val="EEEEEE"/>
          </a:solidFill>
        </p:spPr>
        <p:txBody>
          <a:bodyPr wrap="square" lIns="0" tIns="0" rIns="0" bIns="0" rtlCol="0"/>
          <a:lstStyle/>
          <a:p>
            <a:endParaRPr/>
          </a:p>
        </p:txBody>
      </p:sp>
      <p:sp>
        <p:nvSpPr>
          <p:cNvPr id="31" name="object 31"/>
          <p:cNvSpPr txBox="1"/>
          <p:nvPr/>
        </p:nvSpPr>
        <p:spPr>
          <a:xfrm>
            <a:off x="3175288" y="1575651"/>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労働保険</a:t>
            </a:r>
            <a:endParaRPr sz="600">
              <a:latin typeface="Source Han Sans JP"/>
              <a:cs typeface="Source Han Sans JP"/>
            </a:endParaRPr>
          </a:p>
        </p:txBody>
      </p:sp>
      <p:sp>
        <p:nvSpPr>
          <p:cNvPr id="32" name="object 32"/>
          <p:cNvSpPr/>
          <p:nvPr/>
        </p:nvSpPr>
        <p:spPr>
          <a:xfrm>
            <a:off x="2777728" y="2178948"/>
            <a:ext cx="1125855" cy="158115"/>
          </a:xfrm>
          <a:custGeom>
            <a:avLst/>
            <a:gdLst/>
            <a:ahLst/>
            <a:cxnLst/>
            <a:rect l="l" t="t" r="r" b="b"/>
            <a:pathLst>
              <a:path w="1125854" h="158114">
                <a:moveTo>
                  <a:pt x="1046422"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1046422" y="0"/>
                </a:lnTo>
                <a:lnTo>
                  <a:pt x="1090196" y="13256"/>
                </a:lnTo>
                <a:lnTo>
                  <a:pt x="1119316" y="48706"/>
                </a:lnTo>
                <a:lnTo>
                  <a:pt x="1125322" y="78899"/>
                </a:lnTo>
                <a:lnTo>
                  <a:pt x="1119122" y="109611"/>
                </a:lnTo>
                <a:lnTo>
                  <a:pt x="1102213" y="134690"/>
                </a:lnTo>
                <a:lnTo>
                  <a:pt x="1077134" y="151599"/>
                </a:lnTo>
                <a:lnTo>
                  <a:pt x="1046422" y="157799"/>
                </a:lnTo>
                <a:close/>
              </a:path>
            </a:pathLst>
          </a:custGeom>
          <a:solidFill>
            <a:srgbClr val="EEEEEE"/>
          </a:solidFill>
        </p:spPr>
        <p:txBody>
          <a:bodyPr wrap="square" lIns="0" tIns="0" rIns="0" bIns="0" rtlCol="0"/>
          <a:lstStyle/>
          <a:p>
            <a:endParaRPr/>
          </a:p>
        </p:txBody>
      </p:sp>
      <p:sp>
        <p:nvSpPr>
          <p:cNvPr id="33" name="object 33"/>
          <p:cNvSpPr txBox="1"/>
          <p:nvPr/>
        </p:nvSpPr>
        <p:spPr>
          <a:xfrm>
            <a:off x="3175288" y="2192375"/>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安全衛⽣</a:t>
            </a:r>
            <a:endParaRPr sz="600">
              <a:latin typeface="Source Han Sans JP"/>
              <a:cs typeface="Source Han Sans JP"/>
            </a:endParaRPr>
          </a:p>
        </p:txBody>
      </p:sp>
      <p:sp>
        <p:nvSpPr>
          <p:cNvPr id="34" name="object 34"/>
          <p:cNvSpPr txBox="1"/>
          <p:nvPr/>
        </p:nvSpPr>
        <p:spPr>
          <a:xfrm>
            <a:off x="3969281" y="2100620"/>
            <a:ext cx="3447415" cy="377825"/>
          </a:xfrm>
          <a:prstGeom prst="rect">
            <a:avLst/>
          </a:prstGeom>
        </p:spPr>
        <p:txBody>
          <a:bodyPr vert="horz" wrap="square" lIns="0" tIns="73660" rIns="0" bIns="0" rtlCol="0">
            <a:spAutoFit/>
          </a:bodyPr>
          <a:lstStyle/>
          <a:p>
            <a:pPr marL="12700">
              <a:lnSpc>
                <a:spcPct val="100000"/>
              </a:lnSpc>
              <a:spcBef>
                <a:spcPts val="580"/>
              </a:spcBef>
            </a:pPr>
            <a:r>
              <a:rPr sz="900" b="1" dirty="0">
                <a:solidFill>
                  <a:srgbClr val="2D344B"/>
                </a:solidFill>
                <a:latin typeface="Source Han Sans JP"/>
                <a:cs typeface="Source Han Sans JP"/>
              </a:rPr>
              <a:t>労働者死傷病報告書（7〜9⽉分）</a:t>
            </a:r>
            <a:r>
              <a:rPr sz="900" b="1" spc="-10" dirty="0">
                <a:solidFill>
                  <a:srgbClr val="2D344B"/>
                </a:solidFill>
                <a:latin typeface="Source Han Sans JP"/>
                <a:cs typeface="Source Han Sans JP"/>
              </a:rPr>
              <a:t>の提出 </a:t>
            </a:r>
            <a:r>
              <a:rPr sz="800" dirty="0">
                <a:solidFill>
                  <a:srgbClr val="2D344B"/>
                </a:solidFill>
                <a:latin typeface="Source Han Sans JP"/>
                <a:cs typeface="Source Han Sans JP"/>
              </a:rPr>
              <a:t>（労働基準監督署、〜⽉末</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375"/>
              </a:spcBef>
            </a:pPr>
            <a:r>
              <a:rPr sz="700" dirty="0">
                <a:solidFill>
                  <a:srgbClr val="2D344B"/>
                </a:solidFill>
                <a:latin typeface="Source Han Sans JP"/>
                <a:cs typeface="Source Han Sans JP"/>
              </a:rPr>
              <a:t>※休業 4</a:t>
            </a:r>
            <a:r>
              <a:rPr sz="700" spc="-10" dirty="0">
                <a:solidFill>
                  <a:srgbClr val="2D344B"/>
                </a:solidFill>
                <a:latin typeface="Source Han Sans JP"/>
                <a:cs typeface="Source Han Sans JP"/>
              </a:rPr>
              <a:t>⽇未満の場合</a:t>
            </a:r>
            <a:endParaRPr sz="700">
              <a:latin typeface="Source Han Sans JP"/>
              <a:cs typeface="Source Han Sans JP"/>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p:nvPr/>
        </p:nvSpPr>
        <p:spPr>
          <a:xfrm>
            <a:off x="3736950" y="737234"/>
            <a:ext cx="4315460" cy="1020444"/>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Source Han Sans JP"/>
                <a:cs typeface="Source Han Sans JP"/>
              </a:rPr>
              <a:t>前⽉分の社会保険料の納付</a:t>
            </a:r>
            <a:r>
              <a:rPr sz="800" dirty="0">
                <a:solidFill>
                  <a:srgbClr val="2D344B"/>
                </a:solidFill>
                <a:latin typeface="Source Han Sans JP"/>
                <a:cs typeface="Source Han Sans JP"/>
              </a:rPr>
              <a:t>（年⾦事務所、〜⽉末</a:t>
            </a:r>
            <a:r>
              <a:rPr sz="800" spc="-50" dirty="0">
                <a:solidFill>
                  <a:srgbClr val="2D344B"/>
                </a:solidFill>
                <a:latin typeface="Source Han Sans JP"/>
                <a:cs typeface="Source Han Sans JP"/>
              </a:rPr>
              <a:t>）</a:t>
            </a:r>
            <a:endParaRPr sz="800">
              <a:latin typeface="Source Han Sans JP"/>
              <a:cs typeface="Source Han Sans JP"/>
            </a:endParaRPr>
          </a:p>
          <a:p>
            <a:pPr marL="12700" marR="5080">
              <a:lnSpc>
                <a:spcPct val="170900"/>
              </a:lnSpc>
            </a:pPr>
            <a:r>
              <a:rPr sz="900" b="1" dirty="0">
                <a:solidFill>
                  <a:srgbClr val="2D344B"/>
                </a:solidFill>
                <a:latin typeface="Source Han Sans JP"/>
                <a:cs typeface="Source Han Sans JP"/>
              </a:rPr>
              <a:t>前⽉分の住⺠税特別徴収税額の納付</a:t>
            </a:r>
            <a:r>
              <a:rPr sz="800" spc="-10" dirty="0">
                <a:solidFill>
                  <a:srgbClr val="2D344B"/>
                </a:solidFill>
                <a:latin typeface="Source Han Sans JP"/>
                <a:cs typeface="Source Han Sans JP"/>
              </a:rPr>
              <a:t>（従業員が1⽉1⽇時点で居住する区市町村、〜10⽇</a:t>
            </a:r>
            <a:r>
              <a:rPr sz="800" spc="-50" dirty="0">
                <a:solidFill>
                  <a:srgbClr val="2D344B"/>
                </a:solidFill>
                <a:latin typeface="Source Han Sans JP"/>
                <a:cs typeface="Source Han Sans JP"/>
              </a:rPr>
              <a:t>）</a:t>
            </a:r>
            <a:r>
              <a:rPr sz="900" b="1" dirty="0">
                <a:solidFill>
                  <a:srgbClr val="2D344B"/>
                </a:solidFill>
                <a:latin typeface="Source Han Sans JP"/>
                <a:cs typeface="Source Han Sans JP"/>
              </a:rPr>
              <a:t>前⽉分の源泉所得税‧復興特別所得税の納付</a:t>
            </a:r>
            <a:r>
              <a:rPr sz="800" spc="-10" dirty="0">
                <a:solidFill>
                  <a:srgbClr val="2D344B"/>
                </a:solidFill>
                <a:latin typeface="Source Han Sans JP"/>
                <a:cs typeface="Source Han Sans JP"/>
              </a:rPr>
              <a:t>（税務署、〜10⽇</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765"/>
              </a:spcBef>
            </a:pPr>
            <a:r>
              <a:rPr sz="900" b="1" dirty="0">
                <a:solidFill>
                  <a:srgbClr val="2D344B"/>
                </a:solidFill>
                <a:latin typeface="Source Han Sans JP"/>
                <a:cs typeface="Source Han Sans JP"/>
              </a:rPr>
              <a:t>労働保険料の納付 延納の第2期</a:t>
            </a:r>
            <a:r>
              <a:rPr sz="800" spc="-10" dirty="0">
                <a:solidFill>
                  <a:srgbClr val="2D344B"/>
                </a:solidFill>
                <a:latin typeface="Source Han Sans JP"/>
                <a:cs typeface="Source Han Sans JP"/>
              </a:rPr>
              <a:t>（労働局または労働基準監督署、〜14⽇</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375"/>
              </a:spcBef>
            </a:pPr>
            <a:r>
              <a:rPr sz="700" spc="-10" dirty="0">
                <a:solidFill>
                  <a:srgbClr val="2D344B"/>
                </a:solidFill>
                <a:latin typeface="Source Han Sans JP"/>
                <a:cs typeface="Source Han Sans JP"/>
              </a:rPr>
              <a:t>※⼝座振替の場合</a:t>
            </a:r>
            <a:endParaRPr sz="700">
              <a:latin typeface="Source Han Sans JP"/>
              <a:cs typeface="Source Han Sans JP"/>
            </a:endParaRPr>
          </a:p>
        </p:txBody>
      </p:sp>
      <p:sp>
        <p:nvSpPr>
          <p:cNvPr id="6" name="object 6"/>
          <p:cNvSpPr/>
          <p:nvPr/>
        </p:nvSpPr>
        <p:spPr>
          <a:xfrm>
            <a:off x="0" y="0"/>
            <a:ext cx="1315720" cy="1898014"/>
          </a:xfrm>
          <a:custGeom>
            <a:avLst/>
            <a:gdLst/>
            <a:ahLst/>
            <a:cxnLst/>
            <a:rect l="l" t="t" r="r" b="b"/>
            <a:pathLst>
              <a:path w="1315720" h="1898014">
                <a:moveTo>
                  <a:pt x="1315491" y="279"/>
                </a:moveTo>
                <a:lnTo>
                  <a:pt x="665187" y="279"/>
                </a:lnTo>
                <a:lnTo>
                  <a:pt x="663486" y="228"/>
                </a:lnTo>
                <a:lnTo>
                  <a:pt x="657745" y="0"/>
                </a:lnTo>
                <a:lnTo>
                  <a:pt x="651560" y="228"/>
                </a:lnTo>
                <a:lnTo>
                  <a:pt x="88" y="228"/>
                </a:lnTo>
                <a:lnTo>
                  <a:pt x="0" y="657758"/>
                </a:lnTo>
                <a:lnTo>
                  <a:pt x="0" y="1170279"/>
                </a:lnTo>
                <a:lnTo>
                  <a:pt x="0" y="1239761"/>
                </a:lnTo>
                <a:lnTo>
                  <a:pt x="88" y="1242187"/>
                </a:lnTo>
                <a:lnTo>
                  <a:pt x="88" y="1897735"/>
                </a:lnTo>
                <a:lnTo>
                  <a:pt x="665187" y="1897735"/>
                </a:lnTo>
                <a:lnTo>
                  <a:pt x="665187" y="1897240"/>
                </a:lnTo>
                <a:lnTo>
                  <a:pt x="706831" y="1895703"/>
                </a:lnTo>
                <a:lnTo>
                  <a:pt x="754938" y="1890369"/>
                </a:lnTo>
                <a:lnTo>
                  <a:pt x="801941" y="1881644"/>
                </a:lnTo>
                <a:lnTo>
                  <a:pt x="847712" y="1869655"/>
                </a:lnTo>
                <a:lnTo>
                  <a:pt x="892111" y="1854517"/>
                </a:lnTo>
                <a:lnTo>
                  <a:pt x="935037" y="1836369"/>
                </a:lnTo>
                <a:lnTo>
                  <a:pt x="976337" y="1815338"/>
                </a:lnTo>
                <a:lnTo>
                  <a:pt x="1015898" y="1791538"/>
                </a:lnTo>
                <a:lnTo>
                  <a:pt x="1053579" y="1765109"/>
                </a:lnTo>
                <a:lnTo>
                  <a:pt x="1089279" y="1736166"/>
                </a:lnTo>
                <a:lnTo>
                  <a:pt x="1122845" y="1704860"/>
                </a:lnTo>
                <a:lnTo>
                  <a:pt x="1154163" y="1671294"/>
                </a:lnTo>
                <a:lnTo>
                  <a:pt x="1183093" y="1635594"/>
                </a:lnTo>
                <a:lnTo>
                  <a:pt x="1209522" y="1597914"/>
                </a:lnTo>
                <a:lnTo>
                  <a:pt x="1233322" y="1558353"/>
                </a:lnTo>
                <a:lnTo>
                  <a:pt x="1254366" y="1517053"/>
                </a:lnTo>
                <a:lnTo>
                  <a:pt x="1272514" y="1474127"/>
                </a:lnTo>
                <a:lnTo>
                  <a:pt x="1287640" y="1429727"/>
                </a:lnTo>
                <a:lnTo>
                  <a:pt x="1299641" y="1383957"/>
                </a:lnTo>
                <a:lnTo>
                  <a:pt x="1308366" y="1336954"/>
                </a:lnTo>
                <a:lnTo>
                  <a:pt x="1313688" y="1288846"/>
                </a:lnTo>
                <a:lnTo>
                  <a:pt x="1315491" y="1239761"/>
                </a:lnTo>
                <a:lnTo>
                  <a:pt x="1315491" y="1170279"/>
                </a:lnTo>
                <a:lnTo>
                  <a:pt x="1315491" y="657758"/>
                </a:lnTo>
                <a:lnTo>
                  <a:pt x="1315491" y="279"/>
                </a:lnTo>
                <a:close/>
              </a:path>
            </a:pathLst>
          </a:custGeom>
          <a:solidFill>
            <a:srgbClr val="B278D4"/>
          </a:solidFill>
        </p:spPr>
        <p:txBody>
          <a:bodyPr wrap="square" lIns="0" tIns="0" rIns="0" bIns="0" rtlCol="0"/>
          <a:lstStyle/>
          <a:p>
            <a:endParaRPr/>
          </a:p>
        </p:txBody>
      </p:sp>
      <p:sp>
        <p:nvSpPr>
          <p:cNvPr id="7" name="object 7"/>
          <p:cNvSpPr txBox="1"/>
          <p:nvPr/>
        </p:nvSpPr>
        <p:spPr>
          <a:xfrm>
            <a:off x="329307" y="657218"/>
            <a:ext cx="651510" cy="680720"/>
          </a:xfrm>
          <a:prstGeom prst="rect">
            <a:avLst/>
          </a:prstGeom>
        </p:spPr>
        <p:txBody>
          <a:bodyPr vert="horz" wrap="square" lIns="0" tIns="12700" rIns="0" bIns="0" rtlCol="0">
            <a:spAutoFit/>
          </a:bodyPr>
          <a:lstStyle/>
          <a:p>
            <a:pPr marL="12700">
              <a:lnSpc>
                <a:spcPct val="100000"/>
              </a:lnSpc>
              <a:spcBef>
                <a:spcPts val="100"/>
              </a:spcBef>
            </a:pPr>
            <a:r>
              <a:rPr sz="4300" b="1" spc="-25" dirty="0">
                <a:solidFill>
                  <a:srgbClr val="FFFFFF"/>
                </a:solidFill>
                <a:latin typeface="Myriad Pro Light SemiExt"/>
                <a:cs typeface="Myriad Pro Light SemiExt"/>
              </a:rPr>
              <a:t>11</a:t>
            </a:r>
            <a:endParaRPr sz="4300">
              <a:latin typeface="Myriad Pro Light SemiExt"/>
              <a:cs typeface="Myriad Pro Light SemiExt"/>
            </a:endParaRPr>
          </a:p>
        </p:txBody>
      </p:sp>
      <p:sp>
        <p:nvSpPr>
          <p:cNvPr id="8" name="object 8"/>
          <p:cNvSpPr txBox="1"/>
          <p:nvPr/>
        </p:nvSpPr>
        <p:spPr>
          <a:xfrm>
            <a:off x="350459" y="1257570"/>
            <a:ext cx="602615" cy="177800"/>
          </a:xfrm>
          <a:prstGeom prst="rect">
            <a:avLst/>
          </a:prstGeom>
        </p:spPr>
        <p:txBody>
          <a:bodyPr vert="horz" wrap="square" lIns="0" tIns="12700" rIns="0" bIns="0" rtlCol="0">
            <a:spAutoFit/>
          </a:bodyPr>
          <a:lstStyle/>
          <a:p>
            <a:pPr marL="12700">
              <a:lnSpc>
                <a:spcPct val="100000"/>
              </a:lnSpc>
              <a:spcBef>
                <a:spcPts val="100"/>
              </a:spcBef>
            </a:pPr>
            <a:r>
              <a:rPr sz="1000" spc="-10" dirty="0">
                <a:solidFill>
                  <a:srgbClr val="FFFFFF"/>
                </a:solidFill>
                <a:latin typeface="Trebuchet MS"/>
                <a:cs typeface="Trebuchet MS"/>
              </a:rPr>
              <a:t>November</a:t>
            </a:r>
            <a:endParaRPr sz="1000">
              <a:latin typeface="Trebuchet MS"/>
              <a:cs typeface="Trebuchet MS"/>
            </a:endParaRPr>
          </a:p>
        </p:txBody>
      </p:sp>
      <p:sp>
        <p:nvSpPr>
          <p:cNvPr id="10" name="object 10"/>
          <p:cNvSpPr/>
          <p:nvPr/>
        </p:nvSpPr>
        <p:spPr>
          <a:xfrm>
            <a:off x="1595674" y="590272"/>
            <a:ext cx="6932930" cy="0"/>
          </a:xfrm>
          <a:custGeom>
            <a:avLst/>
            <a:gdLst/>
            <a:ahLst/>
            <a:cxnLst/>
            <a:rect l="l" t="t" r="r" b="b"/>
            <a:pathLst>
              <a:path w="6932930">
                <a:moveTo>
                  <a:pt x="0" y="0"/>
                </a:moveTo>
                <a:lnTo>
                  <a:pt x="6932699" y="0"/>
                </a:lnTo>
              </a:path>
            </a:pathLst>
          </a:custGeom>
          <a:ln w="9524">
            <a:solidFill>
              <a:srgbClr val="9E9E9E"/>
            </a:solidFill>
            <a:prstDash val="lgDash"/>
          </a:ln>
        </p:spPr>
        <p:txBody>
          <a:bodyPr wrap="square" lIns="0" tIns="0" rIns="0" bIns="0" rtlCol="0"/>
          <a:lstStyle/>
          <a:p>
            <a:endParaRPr/>
          </a:p>
        </p:txBody>
      </p:sp>
      <p:sp>
        <p:nvSpPr>
          <p:cNvPr id="12" name="object 12"/>
          <p:cNvSpPr txBox="1">
            <a:spLocks noGrp="1"/>
          </p:cNvSpPr>
          <p:nvPr>
            <p:ph type="title"/>
          </p:nvPr>
        </p:nvSpPr>
        <p:spPr>
          <a:xfrm>
            <a:off x="1582974" y="263509"/>
            <a:ext cx="109220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E1750F"/>
                </a:solidFill>
              </a:rPr>
              <a:t>施⾏</a:t>
            </a:r>
            <a:r>
              <a:rPr spc="-10" dirty="0">
                <a:solidFill>
                  <a:srgbClr val="E1750F"/>
                </a:solidFill>
              </a:rPr>
              <a:t>される法改正</a:t>
            </a:r>
            <a:endParaRPr sz="1200"/>
          </a:p>
        </p:txBody>
      </p:sp>
      <p:sp>
        <p:nvSpPr>
          <p:cNvPr id="13" name="object 13"/>
          <p:cNvSpPr txBox="1"/>
          <p:nvPr/>
        </p:nvSpPr>
        <p:spPr>
          <a:xfrm>
            <a:off x="3736950" y="283152"/>
            <a:ext cx="3636645" cy="162560"/>
          </a:xfrm>
          <a:prstGeom prst="rect">
            <a:avLst/>
          </a:prstGeom>
        </p:spPr>
        <p:txBody>
          <a:bodyPr vert="horz" wrap="square" lIns="0" tIns="12700" rIns="0" bIns="0" rtlCol="0">
            <a:spAutoFit/>
          </a:bodyPr>
          <a:lstStyle/>
          <a:p>
            <a:pPr marL="12700">
              <a:lnSpc>
                <a:spcPct val="100000"/>
              </a:lnSpc>
              <a:spcBef>
                <a:spcPts val="100"/>
              </a:spcBef>
            </a:pPr>
            <a:r>
              <a:rPr sz="900" b="1" spc="-10" dirty="0">
                <a:solidFill>
                  <a:srgbClr val="2D344B"/>
                </a:solidFill>
                <a:latin typeface="Source Han Sans JP"/>
                <a:cs typeface="Source Han Sans JP"/>
              </a:rPr>
              <a:t>マイナンバーカードと健康保険証の⼀体化</a:t>
            </a:r>
            <a:r>
              <a:rPr sz="800" dirty="0">
                <a:solidFill>
                  <a:srgbClr val="2D344B"/>
                </a:solidFill>
                <a:latin typeface="Source Han Sans JP"/>
                <a:cs typeface="Source Han Sans JP"/>
              </a:rPr>
              <a:t>（施⾏⽇未定</a:t>
            </a:r>
            <a:r>
              <a:rPr sz="800" spc="-10" dirty="0">
                <a:solidFill>
                  <a:srgbClr val="2D344B"/>
                </a:solidFill>
                <a:latin typeface="Source Han Sans JP"/>
                <a:cs typeface="Source Han Sans JP"/>
              </a:rPr>
              <a:t>）</a:t>
            </a:r>
            <a:r>
              <a:rPr sz="700" spc="-10" dirty="0">
                <a:solidFill>
                  <a:srgbClr val="2D344B"/>
                </a:solidFill>
                <a:latin typeface="Source Han Sans JP"/>
                <a:cs typeface="Source Han Sans JP"/>
              </a:rPr>
              <a:t>※2024年秋を予定</a:t>
            </a:r>
            <a:endParaRPr sz="700">
              <a:latin typeface="Source Han Sans JP"/>
              <a:cs typeface="Source Han Sans JP"/>
            </a:endParaRPr>
          </a:p>
        </p:txBody>
      </p:sp>
      <p:sp>
        <p:nvSpPr>
          <p:cNvPr id="14" name="object 14"/>
          <p:cNvSpPr/>
          <p:nvPr/>
        </p:nvSpPr>
        <p:spPr>
          <a:xfrm>
            <a:off x="2776846" y="294436"/>
            <a:ext cx="897255" cy="158115"/>
          </a:xfrm>
          <a:custGeom>
            <a:avLst/>
            <a:gdLst/>
            <a:ahLst/>
            <a:cxnLst/>
            <a:rect l="l" t="t" r="r" b="b"/>
            <a:pathLst>
              <a:path w="897254" h="158115">
                <a:moveTo>
                  <a:pt x="818013"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818013" y="0"/>
                </a:lnTo>
                <a:lnTo>
                  <a:pt x="861787" y="13256"/>
                </a:lnTo>
                <a:lnTo>
                  <a:pt x="890908" y="48706"/>
                </a:lnTo>
                <a:lnTo>
                  <a:pt x="896913" y="78899"/>
                </a:lnTo>
                <a:lnTo>
                  <a:pt x="890713" y="109611"/>
                </a:lnTo>
                <a:lnTo>
                  <a:pt x="873804" y="134690"/>
                </a:lnTo>
                <a:lnTo>
                  <a:pt x="848725" y="151599"/>
                </a:lnTo>
                <a:lnTo>
                  <a:pt x="818013" y="157799"/>
                </a:lnTo>
                <a:close/>
              </a:path>
            </a:pathLst>
          </a:custGeom>
          <a:solidFill>
            <a:srgbClr val="FFF1CC"/>
          </a:solidFill>
        </p:spPr>
        <p:txBody>
          <a:bodyPr wrap="square" lIns="0" tIns="0" rIns="0" bIns="0" rtlCol="0"/>
          <a:lstStyle/>
          <a:p>
            <a:endParaRPr/>
          </a:p>
        </p:txBody>
      </p:sp>
      <p:sp>
        <p:nvSpPr>
          <p:cNvPr id="15" name="object 15"/>
          <p:cNvSpPr txBox="1"/>
          <p:nvPr/>
        </p:nvSpPr>
        <p:spPr>
          <a:xfrm>
            <a:off x="2947497" y="311401"/>
            <a:ext cx="55753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マイナンバー法</a:t>
            </a:r>
            <a:endParaRPr sz="600">
              <a:latin typeface="Source Han Sans JP"/>
              <a:cs typeface="Source Han Sans JP"/>
            </a:endParaRPr>
          </a:p>
        </p:txBody>
      </p:sp>
      <p:sp>
        <p:nvSpPr>
          <p:cNvPr id="16" name="object 16"/>
          <p:cNvSpPr/>
          <p:nvPr/>
        </p:nvSpPr>
        <p:spPr>
          <a:xfrm>
            <a:off x="2777579" y="735075"/>
            <a:ext cx="895985" cy="158115"/>
          </a:xfrm>
          <a:custGeom>
            <a:avLst/>
            <a:gdLst/>
            <a:ahLst/>
            <a:cxnLst/>
            <a:rect l="l" t="t" r="r" b="b"/>
            <a:pathLst>
              <a:path w="895985" h="158115">
                <a:moveTo>
                  <a:pt x="895858" y="78905"/>
                </a:moveTo>
                <a:lnTo>
                  <a:pt x="882599" y="35128"/>
                </a:lnTo>
                <a:lnTo>
                  <a:pt x="847153" y="6007"/>
                </a:lnTo>
                <a:lnTo>
                  <a:pt x="816952" y="0"/>
                </a:lnTo>
                <a:lnTo>
                  <a:pt x="78892" y="0"/>
                </a:lnTo>
                <a:lnTo>
                  <a:pt x="48183" y="6197"/>
                </a:lnTo>
                <a:lnTo>
                  <a:pt x="23101" y="23114"/>
                </a:lnTo>
                <a:lnTo>
                  <a:pt x="6197" y="48183"/>
                </a:lnTo>
                <a:lnTo>
                  <a:pt x="0" y="78905"/>
                </a:lnTo>
                <a:lnTo>
                  <a:pt x="6197" y="109613"/>
                </a:lnTo>
                <a:lnTo>
                  <a:pt x="23101" y="134696"/>
                </a:lnTo>
                <a:lnTo>
                  <a:pt x="48183" y="151599"/>
                </a:lnTo>
                <a:lnTo>
                  <a:pt x="78892" y="157797"/>
                </a:lnTo>
                <a:lnTo>
                  <a:pt x="816952" y="157797"/>
                </a:lnTo>
                <a:lnTo>
                  <a:pt x="847674" y="151599"/>
                </a:lnTo>
                <a:lnTo>
                  <a:pt x="872744" y="134696"/>
                </a:lnTo>
                <a:lnTo>
                  <a:pt x="889660" y="109613"/>
                </a:lnTo>
                <a:lnTo>
                  <a:pt x="895858" y="78905"/>
                </a:lnTo>
                <a:close/>
              </a:path>
            </a:pathLst>
          </a:custGeom>
          <a:solidFill>
            <a:srgbClr val="EEEEEE"/>
          </a:solidFill>
        </p:spPr>
        <p:txBody>
          <a:bodyPr wrap="square" lIns="0" tIns="0" rIns="0" bIns="0" rtlCol="0"/>
          <a:lstStyle/>
          <a:p>
            <a:endParaRPr/>
          </a:p>
        </p:txBody>
      </p:sp>
      <p:sp>
        <p:nvSpPr>
          <p:cNvPr id="17" name="object 17"/>
          <p:cNvSpPr txBox="1"/>
          <p:nvPr/>
        </p:nvSpPr>
        <p:spPr>
          <a:xfrm>
            <a:off x="3060414" y="752021"/>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社会保険</a:t>
            </a:r>
            <a:endParaRPr sz="600">
              <a:latin typeface="Source Han Sans JP"/>
              <a:cs typeface="Source Han Sans JP"/>
            </a:endParaRPr>
          </a:p>
        </p:txBody>
      </p:sp>
      <p:sp>
        <p:nvSpPr>
          <p:cNvPr id="18" name="object 18"/>
          <p:cNvSpPr/>
          <p:nvPr/>
        </p:nvSpPr>
        <p:spPr>
          <a:xfrm>
            <a:off x="2777579" y="973696"/>
            <a:ext cx="895985" cy="158115"/>
          </a:xfrm>
          <a:custGeom>
            <a:avLst/>
            <a:gdLst/>
            <a:ahLst/>
            <a:cxnLst/>
            <a:rect l="l" t="t" r="r" b="b"/>
            <a:pathLst>
              <a:path w="895985" h="158115">
                <a:moveTo>
                  <a:pt x="895858" y="78905"/>
                </a:moveTo>
                <a:lnTo>
                  <a:pt x="882599" y="35128"/>
                </a:lnTo>
                <a:lnTo>
                  <a:pt x="847153" y="6007"/>
                </a:lnTo>
                <a:lnTo>
                  <a:pt x="816952" y="0"/>
                </a:lnTo>
                <a:lnTo>
                  <a:pt x="78892" y="0"/>
                </a:lnTo>
                <a:lnTo>
                  <a:pt x="48183" y="6197"/>
                </a:lnTo>
                <a:lnTo>
                  <a:pt x="23101" y="23114"/>
                </a:lnTo>
                <a:lnTo>
                  <a:pt x="6197" y="48196"/>
                </a:lnTo>
                <a:lnTo>
                  <a:pt x="0" y="78905"/>
                </a:lnTo>
                <a:lnTo>
                  <a:pt x="6197" y="109613"/>
                </a:lnTo>
                <a:lnTo>
                  <a:pt x="23101" y="134696"/>
                </a:lnTo>
                <a:lnTo>
                  <a:pt x="48183" y="151599"/>
                </a:lnTo>
                <a:lnTo>
                  <a:pt x="78892" y="157797"/>
                </a:lnTo>
                <a:lnTo>
                  <a:pt x="816952" y="157797"/>
                </a:lnTo>
                <a:lnTo>
                  <a:pt x="847674" y="151599"/>
                </a:lnTo>
                <a:lnTo>
                  <a:pt x="872744" y="134696"/>
                </a:lnTo>
                <a:lnTo>
                  <a:pt x="889660" y="109613"/>
                </a:lnTo>
                <a:lnTo>
                  <a:pt x="895858" y="78905"/>
                </a:lnTo>
                <a:close/>
              </a:path>
            </a:pathLst>
          </a:custGeom>
          <a:solidFill>
            <a:srgbClr val="EEEEEE"/>
          </a:solidFill>
        </p:spPr>
        <p:txBody>
          <a:bodyPr wrap="square" lIns="0" tIns="0" rIns="0" bIns="0" rtlCol="0"/>
          <a:lstStyle/>
          <a:p>
            <a:endParaRPr/>
          </a:p>
        </p:txBody>
      </p:sp>
      <p:sp>
        <p:nvSpPr>
          <p:cNvPr id="19" name="object 19"/>
          <p:cNvSpPr txBox="1"/>
          <p:nvPr/>
        </p:nvSpPr>
        <p:spPr>
          <a:xfrm>
            <a:off x="3098513" y="990644"/>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住⺠税</a:t>
            </a:r>
            <a:endParaRPr sz="600">
              <a:latin typeface="Source Han Sans JP"/>
              <a:cs typeface="Source Han Sans JP"/>
            </a:endParaRPr>
          </a:p>
        </p:txBody>
      </p:sp>
      <p:sp>
        <p:nvSpPr>
          <p:cNvPr id="20" name="object 20"/>
          <p:cNvSpPr/>
          <p:nvPr/>
        </p:nvSpPr>
        <p:spPr>
          <a:xfrm>
            <a:off x="2777579" y="1212316"/>
            <a:ext cx="895985" cy="158115"/>
          </a:xfrm>
          <a:custGeom>
            <a:avLst/>
            <a:gdLst/>
            <a:ahLst/>
            <a:cxnLst/>
            <a:rect l="l" t="t" r="r" b="b"/>
            <a:pathLst>
              <a:path w="895985" h="158115">
                <a:moveTo>
                  <a:pt x="895858" y="78905"/>
                </a:moveTo>
                <a:lnTo>
                  <a:pt x="882599" y="35128"/>
                </a:lnTo>
                <a:lnTo>
                  <a:pt x="847153" y="6007"/>
                </a:lnTo>
                <a:lnTo>
                  <a:pt x="816952" y="0"/>
                </a:lnTo>
                <a:lnTo>
                  <a:pt x="78892" y="0"/>
                </a:lnTo>
                <a:lnTo>
                  <a:pt x="48183" y="6210"/>
                </a:lnTo>
                <a:lnTo>
                  <a:pt x="23101" y="23114"/>
                </a:lnTo>
                <a:lnTo>
                  <a:pt x="6197" y="48196"/>
                </a:lnTo>
                <a:lnTo>
                  <a:pt x="0" y="78905"/>
                </a:lnTo>
                <a:lnTo>
                  <a:pt x="6197" y="109613"/>
                </a:lnTo>
                <a:lnTo>
                  <a:pt x="23101" y="134696"/>
                </a:lnTo>
                <a:lnTo>
                  <a:pt x="48183" y="151599"/>
                </a:lnTo>
                <a:lnTo>
                  <a:pt x="78892" y="157810"/>
                </a:lnTo>
                <a:lnTo>
                  <a:pt x="816952" y="157810"/>
                </a:lnTo>
                <a:lnTo>
                  <a:pt x="847674" y="151599"/>
                </a:lnTo>
                <a:lnTo>
                  <a:pt x="872744" y="134696"/>
                </a:lnTo>
                <a:lnTo>
                  <a:pt x="889660" y="109613"/>
                </a:lnTo>
                <a:lnTo>
                  <a:pt x="895858" y="78905"/>
                </a:lnTo>
                <a:close/>
              </a:path>
            </a:pathLst>
          </a:custGeom>
          <a:solidFill>
            <a:srgbClr val="EEEEEE"/>
          </a:solidFill>
        </p:spPr>
        <p:txBody>
          <a:bodyPr wrap="square" lIns="0" tIns="0" rIns="0" bIns="0" rtlCol="0"/>
          <a:lstStyle/>
          <a:p>
            <a:endParaRPr/>
          </a:p>
        </p:txBody>
      </p:sp>
      <p:sp>
        <p:nvSpPr>
          <p:cNvPr id="21" name="object 21"/>
          <p:cNvSpPr txBox="1"/>
          <p:nvPr/>
        </p:nvSpPr>
        <p:spPr>
          <a:xfrm>
            <a:off x="3098513" y="1229267"/>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所得税</a:t>
            </a:r>
            <a:endParaRPr sz="600">
              <a:latin typeface="Source Han Sans JP"/>
              <a:cs typeface="Source Han Sans JP"/>
            </a:endParaRPr>
          </a:p>
        </p:txBody>
      </p:sp>
      <p:sp>
        <p:nvSpPr>
          <p:cNvPr id="22" name="object 22"/>
          <p:cNvSpPr/>
          <p:nvPr/>
        </p:nvSpPr>
        <p:spPr>
          <a:xfrm>
            <a:off x="2776296" y="1450949"/>
            <a:ext cx="895985" cy="158115"/>
          </a:xfrm>
          <a:custGeom>
            <a:avLst/>
            <a:gdLst/>
            <a:ahLst/>
            <a:cxnLst/>
            <a:rect l="l" t="t" r="r" b="b"/>
            <a:pathLst>
              <a:path w="895985" h="158115">
                <a:moveTo>
                  <a:pt x="895870" y="78892"/>
                </a:moveTo>
                <a:lnTo>
                  <a:pt x="882611" y="35128"/>
                </a:lnTo>
                <a:lnTo>
                  <a:pt x="847153" y="6007"/>
                </a:lnTo>
                <a:lnTo>
                  <a:pt x="816965" y="0"/>
                </a:lnTo>
                <a:lnTo>
                  <a:pt x="78905" y="0"/>
                </a:lnTo>
                <a:lnTo>
                  <a:pt x="48196" y="6197"/>
                </a:lnTo>
                <a:lnTo>
                  <a:pt x="23114" y="23101"/>
                </a:lnTo>
                <a:lnTo>
                  <a:pt x="6210" y="48183"/>
                </a:lnTo>
                <a:lnTo>
                  <a:pt x="0" y="78892"/>
                </a:lnTo>
                <a:lnTo>
                  <a:pt x="6210" y="109601"/>
                </a:lnTo>
                <a:lnTo>
                  <a:pt x="23114" y="134683"/>
                </a:lnTo>
                <a:lnTo>
                  <a:pt x="48196" y="151599"/>
                </a:lnTo>
                <a:lnTo>
                  <a:pt x="78905" y="157797"/>
                </a:lnTo>
                <a:lnTo>
                  <a:pt x="816965" y="157797"/>
                </a:lnTo>
                <a:lnTo>
                  <a:pt x="847674" y="151599"/>
                </a:lnTo>
                <a:lnTo>
                  <a:pt x="872756" y="134683"/>
                </a:lnTo>
                <a:lnTo>
                  <a:pt x="889660" y="109601"/>
                </a:lnTo>
                <a:lnTo>
                  <a:pt x="895870" y="78892"/>
                </a:lnTo>
                <a:close/>
              </a:path>
            </a:pathLst>
          </a:custGeom>
          <a:solidFill>
            <a:srgbClr val="EEEEEE"/>
          </a:solidFill>
        </p:spPr>
        <p:txBody>
          <a:bodyPr wrap="square" lIns="0" tIns="0" rIns="0" bIns="0" rtlCol="0"/>
          <a:lstStyle/>
          <a:p>
            <a:endParaRPr/>
          </a:p>
        </p:txBody>
      </p:sp>
      <p:sp>
        <p:nvSpPr>
          <p:cNvPr id="23" name="object 23"/>
          <p:cNvSpPr txBox="1"/>
          <p:nvPr/>
        </p:nvSpPr>
        <p:spPr>
          <a:xfrm>
            <a:off x="3059139" y="1467891"/>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労働保険</a:t>
            </a:r>
            <a:endParaRPr sz="600">
              <a:latin typeface="Source Han Sans JP"/>
              <a:cs typeface="Source Han Sans JP"/>
            </a:endParaRPr>
          </a:p>
        </p:txBody>
      </p:sp>
      <p:sp>
        <p:nvSpPr>
          <p:cNvPr id="24" name="object 24"/>
          <p:cNvSpPr txBox="1"/>
          <p:nvPr/>
        </p:nvSpPr>
        <p:spPr>
          <a:xfrm>
            <a:off x="1582974" y="720604"/>
            <a:ext cx="1112520" cy="208279"/>
          </a:xfrm>
          <a:prstGeom prst="rect">
            <a:avLst/>
          </a:prstGeom>
        </p:spPr>
        <p:txBody>
          <a:bodyPr vert="horz" wrap="square" lIns="0" tIns="12700" rIns="0" bIns="0" rtlCol="0">
            <a:spAutoFit/>
          </a:bodyPr>
          <a:lstStyle/>
          <a:p>
            <a:pPr marL="12700">
              <a:lnSpc>
                <a:spcPct val="100000"/>
              </a:lnSpc>
              <a:spcBef>
                <a:spcPts val="100"/>
              </a:spcBef>
            </a:pPr>
            <a:r>
              <a:rPr sz="1200" b="1" spc="75" dirty="0">
                <a:solidFill>
                  <a:srgbClr val="0051A8"/>
                </a:solidFill>
                <a:latin typeface="Source Han Sans JP"/>
                <a:cs typeface="Source Han Sans JP"/>
              </a:rPr>
              <a:t>納付</a:t>
            </a:r>
            <a:r>
              <a:rPr sz="1000" b="1" spc="-10" dirty="0">
                <a:solidFill>
                  <a:srgbClr val="0051A8"/>
                </a:solidFill>
                <a:latin typeface="Source Han Sans JP"/>
                <a:cs typeface="Source Han Sans JP"/>
              </a:rPr>
              <a:t>が必要な業務</a:t>
            </a:r>
            <a:endParaRPr sz="1000">
              <a:latin typeface="Source Han Sans JP"/>
              <a:cs typeface="Source Han Sans JP"/>
            </a:endParaRPr>
          </a:p>
        </p:txBody>
      </p:sp>
      <p:sp>
        <p:nvSpPr>
          <p:cNvPr id="25" name="object 25"/>
          <p:cNvSpPr txBox="1"/>
          <p:nvPr/>
        </p:nvSpPr>
        <p:spPr>
          <a:xfrm>
            <a:off x="1582960" y="1976621"/>
            <a:ext cx="1112520" cy="208279"/>
          </a:xfrm>
          <a:prstGeom prst="rect">
            <a:avLst/>
          </a:prstGeom>
        </p:spPr>
        <p:txBody>
          <a:bodyPr vert="horz" wrap="square" lIns="0" tIns="12700" rIns="0" bIns="0" rtlCol="0">
            <a:spAutoFit/>
          </a:bodyPr>
          <a:lstStyle/>
          <a:p>
            <a:pPr marL="12700">
              <a:lnSpc>
                <a:spcPct val="100000"/>
              </a:lnSpc>
              <a:spcBef>
                <a:spcPts val="100"/>
              </a:spcBef>
            </a:pPr>
            <a:r>
              <a:rPr sz="1200" b="1" spc="75" dirty="0">
                <a:solidFill>
                  <a:srgbClr val="0051A8"/>
                </a:solidFill>
                <a:latin typeface="Source Han Sans JP"/>
                <a:cs typeface="Source Han Sans JP"/>
              </a:rPr>
              <a:t>提出</a:t>
            </a:r>
            <a:r>
              <a:rPr sz="1000" b="1" spc="-10" dirty="0">
                <a:solidFill>
                  <a:srgbClr val="0051A8"/>
                </a:solidFill>
                <a:latin typeface="Source Han Sans JP"/>
                <a:cs typeface="Source Han Sans JP"/>
              </a:rPr>
              <a:t>が必要な業務</a:t>
            </a:r>
            <a:endParaRPr sz="1000">
              <a:latin typeface="Source Han Sans JP"/>
              <a:cs typeface="Source Han Sans JP"/>
            </a:endParaRPr>
          </a:p>
        </p:txBody>
      </p:sp>
      <p:sp>
        <p:nvSpPr>
          <p:cNvPr id="26" name="object 26"/>
          <p:cNvSpPr txBox="1"/>
          <p:nvPr/>
        </p:nvSpPr>
        <p:spPr>
          <a:xfrm>
            <a:off x="3736950" y="1943779"/>
            <a:ext cx="3865879" cy="377825"/>
          </a:xfrm>
          <a:prstGeom prst="rect">
            <a:avLst/>
          </a:prstGeom>
        </p:spPr>
        <p:txBody>
          <a:bodyPr vert="horz" wrap="square" lIns="0" tIns="73660" rIns="0" bIns="0" rtlCol="0">
            <a:spAutoFit/>
          </a:bodyPr>
          <a:lstStyle/>
          <a:p>
            <a:pPr marL="12700">
              <a:lnSpc>
                <a:spcPct val="100000"/>
              </a:lnSpc>
              <a:spcBef>
                <a:spcPts val="580"/>
              </a:spcBef>
            </a:pPr>
            <a:r>
              <a:rPr sz="900" b="1" dirty="0">
                <a:solidFill>
                  <a:srgbClr val="2D344B"/>
                </a:solidFill>
                <a:latin typeface="Source Han Sans JP"/>
                <a:cs typeface="Source Han Sans JP"/>
              </a:rPr>
              <a:t>被扶養者状況リストの確認と提出</a:t>
            </a:r>
            <a:r>
              <a:rPr sz="800" dirty="0">
                <a:solidFill>
                  <a:srgbClr val="2D344B"/>
                </a:solidFill>
                <a:latin typeface="Source Han Sans JP"/>
                <a:cs typeface="Source Han Sans JP"/>
              </a:rPr>
              <a:t>（</a:t>
            </a:r>
            <a:r>
              <a:rPr sz="800" spc="-10" dirty="0">
                <a:solidFill>
                  <a:srgbClr val="2D344B"/>
                </a:solidFill>
                <a:latin typeface="Source Han Sans JP"/>
                <a:cs typeface="Source Han Sans JP"/>
              </a:rPr>
              <a:t>協会けんぽ、提出期限は年によって異なる</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375"/>
              </a:spcBef>
            </a:pPr>
            <a:r>
              <a:rPr sz="700" spc="-5" dirty="0">
                <a:solidFill>
                  <a:srgbClr val="2D344B"/>
                </a:solidFill>
                <a:latin typeface="Source Han Sans JP"/>
                <a:cs typeface="Source Han Sans JP"/>
              </a:rPr>
              <a:t>※協会けんぽの場合のみ</a:t>
            </a:r>
            <a:endParaRPr sz="700">
              <a:latin typeface="Source Han Sans JP"/>
              <a:cs typeface="Source Han Sans JP"/>
            </a:endParaRPr>
          </a:p>
        </p:txBody>
      </p:sp>
      <p:sp>
        <p:nvSpPr>
          <p:cNvPr id="27" name="object 27"/>
          <p:cNvSpPr/>
          <p:nvPr/>
        </p:nvSpPr>
        <p:spPr>
          <a:xfrm>
            <a:off x="2776296" y="2010587"/>
            <a:ext cx="925830" cy="158115"/>
          </a:xfrm>
          <a:custGeom>
            <a:avLst/>
            <a:gdLst/>
            <a:ahLst/>
            <a:cxnLst/>
            <a:rect l="l" t="t" r="r" b="b"/>
            <a:pathLst>
              <a:path w="925829" h="158114">
                <a:moveTo>
                  <a:pt x="925804" y="78892"/>
                </a:moveTo>
                <a:lnTo>
                  <a:pt x="912545" y="35128"/>
                </a:lnTo>
                <a:lnTo>
                  <a:pt x="877100" y="6007"/>
                </a:lnTo>
                <a:lnTo>
                  <a:pt x="846899" y="0"/>
                </a:lnTo>
                <a:lnTo>
                  <a:pt x="78905" y="0"/>
                </a:lnTo>
                <a:lnTo>
                  <a:pt x="48196" y="6197"/>
                </a:lnTo>
                <a:lnTo>
                  <a:pt x="23114" y="23114"/>
                </a:lnTo>
                <a:lnTo>
                  <a:pt x="6210" y="48183"/>
                </a:lnTo>
                <a:lnTo>
                  <a:pt x="0" y="78892"/>
                </a:lnTo>
                <a:lnTo>
                  <a:pt x="6210" y="109613"/>
                </a:lnTo>
                <a:lnTo>
                  <a:pt x="23114" y="134683"/>
                </a:lnTo>
                <a:lnTo>
                  <a:pt x="48196" y="151599"/>
                </a:lnTo>
                <a:lnTo>
                  <a:pt x="78905" y="157797"/>
                </a:lnTo>
                <a:lnTo>
                  <a:pt x="846899" y="157797"/>
                </a:lnTo>
                <a:lnTo>
                  <a:pt x="877620" y="151599"/>
                </a:lnTo>
                <a:lnTo>
                  <a:pt x="902690" y="134683"/>
                </a:lnTo>
                <a:lnTo>
                  <a:pt x="919607" y="109613"/>
                </a:lnTo>
                <a:lnTo>
                  <a:pt x="925804" y="78892"/>
                </a:lnTo>
                <a:close/>
              </a:path>
            </a:pathLst>
          </a:custGeom>
          <a:solidFill>
            <a:srgbClr val="EEEEEE"/>
          </a:solidFill>
        </p:spPr>
        <p:txBody>
          <a:bodyPr wrap="square" lIns="0" tIns="0" rIns="0" bIns="0" rtlCol="0"/>
          <a:lstStyle/>
          <a:p>
            <a:endParaRPr/>
          </a:p>
        </p:txBody>
      </p:sp>
      <p:sp>
        <p:nvSpPr>
          <p:cNvPr id="28" name="object 28"/>
          <p:cNvSpPr txBox="1"/>
          <p:nvPr/>
        </p:nvSpPr>
        <p:spPr>
          <a:xfrm>
            <a:off x="3074069" y="2029619"/>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社会保険</a:t>
            </a:r>
            <a:endParaRPr sz="600">
              <a:latin typeface="Source Han Sans JP"/>
              <a:cs typeface="Source Han Sans JP"/>
            </a:endParaRPr>
          </a:p>
        </p:txBody>
      </p:sp>
      <p:sp>
        <p:nvSpPr>
          <p:cNvPr id="29" name="object 29"/>
          <p:cNvSpPr/>
          <p:nvPr/>
        </p:nvSpPr>
        <p:spPr>
          <a:xfrm>
            <a:off x="1595674" y="1877072"/>
            <a:ext cx="6932930" cy="0"/>
          </a:xfrm>
          <a:custGeom>
            <a:avLst/>
            <a:gdLst/>
            <a:ahLst/>
            <a:cxnLst/>
            <a:rect l="l" t="t" r="r" b="b"/>
            <a:pathLst>
              <a:path w="6932930">
                <a:moveTo>
                  <a:pt x="0" y="0"/>
                </a:moveTo>
                <a:lnTo>
                  <a:pt x="6932699" y="0"/>
                </a:lnTo>
              </a:path>
            </a:pathLst>
          </a:custGeom>
          <a:ln w="9524">
            <a:solidFill>
              <a:srgbClr val="9E9E9E"/>
            </a:solidFill>
            <a:prstDash val="lgDash"/>
          </a:ln>
        </p:spPr>
        <p:txBody>
          <a:bodyPr wrap="square" lIns="0" tIns="0" rIns="0" bIns="0" rtlCol="0"/>
          <a:lstStyle/>
          <a:p>
            <a:endParaRPr/>
          </a:p>
        </p:txBody>
      </p:sp>
      <p:sp>
        <p:nvSpPr>
          <p:cNvPr id="30" name="object 30"/>
          <p:cNvSpPr/>
          <p:nvPr/>
        </p:nvSpPr>
        <p:spPr>
          <a:xfrm>
            <a:off x="1595674" y="2449052"/>
            <a:ext cx="6932930" cy="0"/>
          </a:xfrm>
          <a:custGeom>
            <a:avLst/>
            <a:gdLst/>
            <a:ahLst/>
            <a:cxnLst/>
            <a:rect l="l" t="t" r="r" b="b"/>
            <a:pathLst>
              <a:path w="6932930">
                <a:moveTo>
                  <a:pt x="0" y="0"/>
                </a:moveTo>
                <a:lnTo>
                  <a:pt x="6932699" y="0"/>
                </a:lnTo>
              </a:path>
            </a:pathLst>
          </a:custGeom>
          <a:ln w="9524">
            <a:solidFill>
              <a:srgbClr val="9E9E9E"/>
            </a:solidFill>
            <a:prstDash val="lgDash"/>
          </a:ln>
        </p:spPr>
        <p:txBody>
          <a:bodyPr wrap="square" lIns="0" tIns="0" rIns="0" bIns="0" rtlCol="0"/>
          <a:lstStyle/>
          <a:p>
            <a:endParaRPr/>
          </a:p>
        </p:txBody>
      </p:sp>
      <p:sp>
        <p:nvSpPr>
          <p:cNvPr id="31" name="object 31"/>
          <p:cNvSpPr txBox="1"/>
          <p:nvPr/>
        </p:nvSpPr>
        <p:spPr>
          <a:xfrm>
            <a:off x="3736950" y="2593750"/>
            <a:ext cx="2082800" cy="162560"/>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Source Han Sans JP"/>
                <a:cs typeface="Source Han Sans JP"/>
              </a:rPr>
              <a:t>年末調整の⼿続き（書類の配布‧回収</a:t>
            </a:r>
            <a:r>
              <a:rPr sz="900" b="1" spc="-50" dirty="0">
                <a:solidFill>
                  <a:srgbClr val="2D344B"/>
                </a:solidFill>
                <a:latin typeface="Source Han Sans JP"/>
                <a:cs typeface="Source Han Sans JP"/>
              </a:rPr>
              <a:t>）</a:t>
            </a:r>
            <a:endParaRPr sz="900">
              <a:latin typeface="Source Han Sans JP"/>
              <a:cs typeface="Source Han Sans JP"/>
            </a:endParaRPr>
          </a:p>
        </p:txBody>
      </p:sp>
      <p:sp>
        <p:nvSpPr>
          <p:cNvPr id="32" name="object 32"/>
          <p:cNvSpPr txBox="1"/>
          <p:nvPr/>
        </p:nvSpPr>
        <p:spPr>
          <a:xfrm>
            <a:off x="1582550" y="2578126"/>
            <a:ext cx="883919" cy="208279"/>
          </a:xfrm>
          <a:prstGeom prst="rect">
            <a:avLst/>
          </a:prstGeom>
        </p:spPr>
        <p:txBody>
          <a:bodyPr vert="horz" wrap="square" lIns="0" tIns="12700" rIns="0" bIns="0" rtlCol="0">
            <a:spAutoFit/>
          </a:bodyPr>
          <a:lstStyle/>
          <a:p>
            <a:pPr marL="12700">
              <a:lnSpc>
                <a:spcPct val="100000"/>
              </a:lnSpc>
              <a:spcBef>
                <a:spcPts val="100"/>
              </a:spcBef>
            </a:pPr>
            <a:r>
              <a:rPr sz="1200" b="1" spc="50" dirty="0">
                <a:solidFill>
                  <a:srgbClr val="0051A8"/>
                </a:solidFill>
                <a:latin typeface="Source Han Sans JP"/>
                <a:cs typeface="Source Han Sans JP"/>
              </a:rPr>
              <a:t>その他</a:t>
            </a:r>
            <a:r>
              <a:rPr sz="1000" b="1" spc="-20" dirty="0">
                <a:solidFill>
                  <a:srgbClr val="0051A8"/>
                </a:solidFill>
                <a:latin typeface="Source Han Sans JP"/>
                <a:cs typeface="Source Han Sans JP"/>
              </a:rPr>
              <a:t>の業務</a:t>
            </a:r>
            <a:endParaRPr sz="1000">
              <a:latin typeface="Source Han Sans JP"/>
              <a:cs typeface="Source Han Sans JP"/>
            </a:endParaRPr>
          </a:p>
        </p:txBody>
      </p:sp>
      <p:sp>
        <p:nvSpPr>
          <p:cNvPr id="33" name="object 33"/>
          <p:cNvSpPr/>
          <p:nvPr/>
        </p:nvSpPr>
        <p:spPr>
          <a:xfrm>
            <a:off x="2776296" y="2596933"/>
            <a:ext cx="895985" cy="158115"/>
          </a:xfrm>
          <a:custGeom>
            <a:avLst/>
            <a:gdLst/>
            <a:ahLst/>
            <a:cxnLst/>
            <a:rect l="l" t="t" r="r" b="b"/>
            <a:pathLst>
              <a:path w="895985" h="158114">
                <a:moveTo>
                  <a:pt x="895870" y="78892"/>
                </a:moveTo>
                <a:lnTo>
                  <a:pt x="882611" y="35115"/>
                </a:lnTo>
                <a:lnTo>
                  <a:pt x="847153" y="6007"/>
                </a:lnTo>
                <a:lnTo>
                  <a:pt x="816965" y="0"/>
                </a:lnTo>
                <a:lnTo>
                  <a:pt x="78905" y="0"/>
                </a:lnTo>
                <a:lnTo>
                  <a:pt x="48196" y="6197"/>
                </a:lnTo>
                <a:lnTo>
                  <a:pt x="23114" y="23101"/>
                </a:lnTo>
                <a:lnTo>
                  <a:pt x="6210" y="48183"/>
                </a:lnTo>
                <a:lnTo>
                  <a:pt x="0" y="78892"/>
                </a:lnTo>
                <a:lnTo>
                  <a:pt x="6210" y="109601"/>
                </a:lnTo>
                <a:lnTo>
                  <a:pt x="23114" y="134683"/>
                </a:lnTo>
                <a:lnTo>
                  <a:pt x="48196" y="151599"/>
                </a:lnTo>
                <a:lnTo>
                  <a:pt x="78905" y="157797"/>
                </a:lnTo>
                <a:lnTo>
                  <a:pt x="816965" y="157797"/>
                </a:lnTo>
                <a:lnTo>
                  <a:pt x="847674" y="151599"/>
                </a:lnTo>
                <a:lnTo>
                  <a:pt x="872756" y="134683"/>
                </a:lnTo>
                <a:lnTo>
                  <a:pt x="889660" y="109601"/>
                </a:lnTo>
                <a:lnTo>
                  <a:pt x="895870" y="78892"/>
                </a:lnTo>
                <a:close/>
              </a:path>
            </a:pathLst>
          </a:custGeom>
          <a:solidFill>
            <a:srgbClr val="EEEEEE"/>
          </a:solidFill>
        </p:spPr>
        <p:txBody>
          <a:bodyPr wrap="square" lIns="0" tIns="0" rIns="0" bIns="0" rtlCol="0"/>
          <a:lstStyle/>
          <a:p>
            <a:endParaRPr/>
          </a:p>
        </p:txBody>
      </p:sp>
      <p:sp>
        <p:nvSpPr>
          <p:cNvPr id="34" name="object 34"/>
          <p:cNvSpPr txBox="1"/>
          <p:nvPr/>
        </p:nvSpPr>
        <p:spPr>
          <a:xfrm>
            <a:off x="3097238" y="2613874"/>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所得税</a:t>
            </a:r>
            <a:endParaRPr sz="600">
              <a:latin typeface="Source Han Sans JP"/>
              <a:cs typeface="Source Han Sans JP"/>
            </a:endParaRPr>
          </a:p>
        </p:txBody>
      </p:sp>
      <p:sp>
        <p:nvSpPr>
          <p:cNvPr id="36" name="object 36"/>
          <p:cNvSpPr txBox="1"/>
          <p:nvPr/>
        </p:nvSpPr>
        <p:spPr>
          <a:xfrm>
            <a:off x="620899" y="3818570"/>
            <a:ext cx="6417945" cy="991235"/>
          </a:xfrm>
          <a:prstGeom prst="rect">
            <a:avLst/>
          </a:prstGeom>
        </p:spPr>
        <p:txBody>
          <a:bodyPr vert="horz" wrap="square" lIns="0" tIns="12700" rIns="0" bIns="0" rtlCol="0">
            <a:spAutoFit/>
          </a:bodyPr>
          <a:lstStyle/>
          <a:p>
            <a:pPr marL="12700">
              <a:lnSpc>
                <a:spcPct val="100000"/>
              </a:lnSpc>
              <a:spcBef>
                <a:spcPts val="100"/>
              </a:spcBef>
            </a:pPr>
            <a:r>
              <a:rPr sz="1000" b="1" spc="-15" dirty="0">
                <a:solidFill>
                  <a:srgbClr val="2D344B"/>
                </a:solidFill>
                <a:latin typeface="Source Han Sans JP"/>
                <a:cs typeface="Source Han Sans JP"/>
              </a:rPr>
              <a:t>「マイナンバーカードと健康保険証の⼀体化」で変わること</a:t>
            </a:r>
            <a:endParaRPr sz="1000">
              <a:latin typeface="Source Han Sans JP"/>
              <a:cs typeface="Source Han Sans JP"/>
            </a:endParaRPr>
          </a:p>
          <a:p>
            <a:pPr marL="88900" marR="5080" algn="just">
              <a:lnSpc>
                <a:spcPct val="130000"/>
              </a:lnSpc>
              <a:spcBef>
                <a:spcPts val="635"/>
              </a:spcBef>
            </a:pPr>
            <a:r>
              <a:rPr sz="700" dirty="0">
                <a:solidFill>
                  <a:srgbClr val="2D344B"/>
                </a:solidFill>
                <a:latin typeface="Source Han Sans JP"/>
                <a:cs typeface="Source Han Sans JP"/>
              </a:rPr>
              <a:t>2024</a:t>
            </a:r>
            <a:r>
              <a:rPr sz="700" spc="-10" dirty="0">
                <a:solidFill>
                  <a:srgbClr val="2D344B"/>
                </a:solidFill>
                <a:latin typeface="Source Han Sans JP"/>
                <a:cs typeface="Source Han Sans JP"/>
              </a:rPr>
              <a:t>年秋を⽬途に、マイナンバーカードと健康保険証の⼀体化</a:t>
            </a:r>
            <a:r>
              <a:rPr sz="700" dirty="0">
                <a:solidFill>
                  <a:srgbClr val="2D344B"/>
                </a:solidFill>
                <a:latin typeface="Source Han Sans JP"/>
                <a:cs typeface="Source Han Sans JP"/>
              </a:rPr>
              <a:t>（健康保険証の廃⽌）</a:t>
            </a:r>
            <a:r>
              <a:rPr sz="700" spc="-20" dirty="0">
                <a:solidFill>
                  <a:srgbClr val="2D344B"/>
                </a:solidFill>
                <a:latin typeface="Source Han Sans JP"/>
                <a:cs typeface="Source Han Sans JP"/>
              </a:rPr>
              <a:t>が予定されています。これまで従業員は、健康保険の加⼊⼿続きが完了したことを健康保険証の交付によって把握することができました。しかし健康保険証が廃⽌されると、マイナポータル上で⾃⾝の保険資格情報を確認する必要が</a:t>
            </a:r>
            <a:r>
              <a:rPr sz="700" spc="-35" dirty="0">
                <a:solidFill>
                  <a:srgbClr val="2D344B"/>
                </a:solidFill>
                <a:latin typeface="Source Han Sans JP"/>
                <a:cs typeface="Source Han Sans JP"/>
              </a:rPr>
              <a:t>あります。⼈事労務担当者は新⼊社員に対してマイナポータルの操作⽅法や資格確認⽅法の説明をするなど、変更にともなう混乱を避けるための取り組みを検</a:t>
            </a:r>
            <a:r>
              <a:rPr sz="700" spc="-20" dirty="0">
                <a:solidFill>
                  <a:srgbClr val="2D344B"/>
                </a:solidFill>
                <a:latin typeface="Source Han Sans JP"/>
                <a:cs typeface="Source Han Sans JP"/>
              </a:rPr>
              <a:t>討しましょう。</a:t>
            </a:r>
            <a:endParaRPr sz="700">
              <a:latin typeface="Source Han Sans JP"/>
              <a:cs typeface="Source Han Sans JP"/>
            </a:endParaRPr>
          </a:p>
          <a:p>
            <a:pPr marL="88900" algn="just">
              <a:lnSpc>
                <a:spcPct val="100000"/>
              </a:lnSpc>
              <a:spcBef>
                <a:spcPts val="675"/>
              </a:spcBef>
            </a:pPr>
            <a:r>
              <a:rPr sz="600" spc="-10" dirty="0">
                <a:solidFill>
                  <a:srgbClr val="808080"/>
                </a:solidFill>
                <a:latin typeface="Source Han Sans JP"/>
                <a:cs typeface="Source Han Sans JP"/>
              </a:rPr>
              <a:t>参 考  厚⽣労働省「マイナンバー法等の⼀部改正法（令和5年法律第48号）について」, </a:t>
            </a:r>
            <a:r>
              <a:rPr sz="600" u="sng" spc="-10" dirty="0">
                <a:solidFill>
                  <a:srgbClr val="608EDE"/>
                </a:solidFill>
                <a:uFill>
                  <a:solidFill>
                    <a:srgbClr val="608EDE"/>
                  </a:solidFill>
                </a:uFill>
                <a:latin typeface="Source Han Sans JP"/>
                <a:cs typeface="Source Han Sans JP"/>
                <a:hlinkClick r:id="rId2"/>
              </a:rPr>
              <a:t>https://www.mhlw.go.jp/content/12401000/001114698.pdf</a:t>
            </a:r>
            <a:r>
              <a:rPr sz="600" spc="30" dirty="0">
                <a:solidFill>
                  <a:srgbClr val="608EDE"/>
                </a:solidFill>
                <a:latin typeface="Source Han Sans JP"/>
                <a:cs typeface="Source Han Sans JP"/>
              </a:rPr>
              <a:t> </a:t>
            </a:r>
            <a:r>
              <a:rPr sz="600" dirty="0">
                <a:solidFill>
                  <a:srgbClr val="808080"/>
                </a:solidFill>
                <a:latin typeface="Source Han Sans JP"/>
                <a:cs typeface="Source Han Sans JP"/>
              </a:rPr>
              <a:t>,（</a:t>
            </a:r>
            <a:r>
              <a:rPr sz="600" spc="5" dirty="0">
                <a:solidFill>
                  <a:srgbClr val="808080"/>
                </a:solidFill>
                <a:latin typeface="Source Han Sans JP"/>
                <a:cs typeface="Source Han Sans JP"/>
              </a:rPr>
              <a:t>参照⽇ </a:t>
            </a:r>
            <a:r>
              <a:rPr sz="600" spc="-10" dirty="0">
                <a:solidFill>
                  <a:srgbClr val="808080"/>
                </a:solidFill>
                <a:latin typeface="Source Han Sans JP"/>
                <a:cs typeface="Source Han Sans JP"/>
              </a:rPr>
              <a:t>2023.9.21）</a:t>
            </a:r>
            <a:endParaRPr sz="600">
              <a:latin typeface="Source Han Sans JP"/>
              <a:cs typeface="Source Han Sans JP"/>
            </a:endParaRPr>
          </a:p>
        </p:txBody>
      </p:sp>
      <p:grpSp>
        <p:nvGrpSpPr>
          <p:cNvPr id="37" name="object 37"/>
          <p:cNvGrpSpPr/>
          <p:nvPr/>
        </p:nvGrpSpPr>
        <p:grpSpPr>
          <a:xfrm>
            <a:off x="360000" y="3793195"/>
            <a:ext cx="273685" cy="240665"/>
            <a:chOff x="360000" y="3793195"/>
            <a:chExt cx="273685" cy="240665"/>
          </a:xfrm>
        </p:grpSpPr>
        <p:pic>
          <p:nvPicPr>
            <p:cNvPr id="38" name="object 38"/>
            <p:cNvPicPr/>
            <p:nvPr/>
          </p:nvPicPr>
          <p:blipFill>
            <a:blip r:embed="rId3" cstate="print"/>
            <a:stretch>
              <a:fillRect/>
            </a:stretch>
          </p:blipFill>
          <p:spPr>
            <a:xfrm>
              <a:off x="360000" y="3793195"/>
              <a:ext cx="273599" cy="240169"/>
            </a:xfrm>
            <a:prstGeom prst="rect">
              <a:avLst/>
            </a:prstGeom>
          </p:spPr>
        </p:pic>
        <p:pic>
          <p:nvPicPr>
            <p:cNvPr id="39" name="object 39"/>
            <p:cNvPicPr/>
            <p:nvPr/>
          </p:nvPicPr>
          <p:blipFill>
            <a:blip r:embed="rId4" cstate="print"/>
            <a:stretch>
              <a:fillRect/>
            </a:stretch>
          </p:blipFill>
          <p:spPr>
            <a:xfrm>
              <a:off x="419850" y="3817179"/>
              <a:ext cx="88199" cy="138599"/>
            </a:xfrm>
            <a:prstGeom prst="rect">
              <a:avLst/>
            </a:prstGeom>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0"/>
            <a:ext cx="1315720" cy="1898014"/>
          </a:xfrm>
          <a:custGeom>
            <a:avLst/>
            <a:gdLst/>
            <a:ahLst/>
            <a:cxnLst/>
            <a:rect l="l" t="t" r="r" b="b"/>
            <a:pathLst>
              <a:path w="1315720" h="1898014">
                <a:moveTo>
                  <a:pt x="1315491" y="279"/>
                </a:moveTo>
                <a:lnTo>
                  <a:pt x="665187" y="279"/>
                </a:lnTo>
                <a:lnTo>
                  <a:pt x="663486" y="228"/>
                </a:lnTo>
                <a:lnTo>
                  <a:pt x="657745" y="0"/>
                </a:lnTo>
                <a:lnTo>
                  <a:pt x="651560" y="228"/>
                </a:lnTo>
                <a:lnTo>
                  <a:pt x="88" y="228"/>
                </a:lnTo>
                <a:lnTo>
                  <a:pt x="0" y="657758"/>
                </a:lnTo>
                <a:lnTo>
                  <a:pt x="0" y="1170279"/>
                </a:lnTo>
                <a:lnTo>
                  <a:pt x="0" y="1239761"/>
                </a:lnTo>
                <a:lnTo>
                  <a:pt x="88" y="1242187"/>
                </a:lnTo>
                <a:lnTo>
                  <a:pt x="88" y="1897735"/>
                </a:lnTo>
                <a:lnTo>
                  <a:pt x="665187" y="1897735"/>
                </a:lnTo>
                <a:lnTo>
                  <a:pt x="665187" y="1897240"/>
                </a:lnTo>
                <a:lnTo>
                  <a:pt x="706831" y="1895703"/>
                </a:lnTo>
                <a:lnTo>
                  <a:pt x="754938" y="1890369"/>
                </a:lnTo>
                <a:lnTo>
                  <a:pt x="801941" y="1881644"/>
                </a:lnTo>
                <a:lnTo>
                  <a:pt x="847712" y="1869655"/>
                </a:lnTo>
                <a:lnTo>
                  <a:pt x="892111" y="1854517"/>
                </a:lnTo>
                <a:lnTo>
                  <a:pt x="935037" y="1836369"/>
                </a:lnTo>
                <a:lnTo>
                  <a:pt x="976337" y="1815338"/>
                </a:lnTo>
                <a:lnTo>
                  <a:pt x="1015898" y="1791538"/>
                </a:lnTo>
                <a:lnTo>
                  <a:pt x="1053579" y="1765109"/>
                </a:lnTo>
                <a:lnTo>
                  <a:pt x="1089279" y="1736166"/>
                </a:lnTo>
                <a:lnTo>
                  <a:pt x="1122845" y="1704860"/>
                </a:lnTo>
                <a:lnTo>
                  <a:pt x="1154163" y="1671294"/>
                </a:lnTo>
                <a:lnTo>
                  <a:pt x="1183093" y="1635594"/>
                </a:lnTo>
                <a:lnTo>
                  <a:pt x="1209522" y="1597914"/>
                </a:lnTo>
                <a:lnTo>
                  <a:pt x="1233322" y="1558353"/>
                </a:lnTo>
                <a:lnTo>
                  <a:pt x="1254366" y="1517053"/>
                </a:lnTo>
                <a:lnTo>
                  <a:pt x="1272514" y="1474127"/>
                </a:lnTo>
                <a:lnTo>
                  <a:pt x="1287640" y="1429727"/>
                </a:lnTo>
                <a:lnTo>
                  <a:pt x="1299641" y="1383957"/>
                </a:lnTo>
                <a:lnTo>
                  <a:pt x="1308366" y="1336954"/>
                </a:lnTo>
                <a:lnTo>
                  <a:pt x="1313688" y="1288846"/>
                </a:lnTo>
                <a:lnTo>
                  <a:pt x="1315491" y="1239761"/>
                </a:lnTo>
                <a:lnTo>
                  <a:pt x="1315491" y="1170279"/>
                </a:lnTo>
                <a:lnTo>
                  <a:pt x="1315491" y="657758"/>
                </a:lnTo>
                <a:lnTo>
                  <a:pt x="1315491" y="279"/>
                </a:lnTo>
                <a:close/>
              </a:path>
            </a:pathLst>
          </a:custGeom>
          <a:solidFill>
            <a:srgbClr val="E161AA"/>
          </a:solidFill>
        </p:spPr>
        <p:txBody>
          <a:bodyPr wrap="square" lIns="0" tIns="0" rIns="0" bIns="0" rtlCol="0"/>
          <a:lstStyle/>
          <a:p>
            <a:endParaRPr/>
          </a:p>
        </p:txBody>
      </p:sp>
      <p:sp>
        <p:nvSpPr>
          <p:cNvPr id="4" name="object 4"/>
          <p:cNvSpPr txBox="1"/>
          <p:nvPr/>
        </p:nvSpPr>
        <p:spPr>
          <a:xfrm>
            <a:off x="329307" y="657218"/>
            <a:ext cx="651510" cy="680720"/>
          </a:xfrm>
          <a:prstGeom prst="rect">
            <a:avLst/>
          </a:prstGeom>
        </p:spPr>
        <p:txBody>
          <a:bodyPr vert="horz" wrap="square" lIns="0" tIns="12700" rIns="0" bIns="0" rtlCol="0">
            <a:spAutoFit/>
          </a:bodyPr>
          <a:lstStyle/>
          <a:p>
            <a:pPr marL="12700">
              <a:lnSpc>
                <a:spcPct val="100000"/>
              </a:lnSpc>
              <a:spcBef>
                <a:spcPts val="100"/>
              </a:spcBef>
            </a:pPr>
            <a:r>
              <a:rPr sz="4300" b="1" spc="-25" dirty="0">
                <a:solidFill>
                  <a:srgbClr val="FFFFFF"/>
                </a:solidFill>
                <a:latin typeface="Myriad Pro Light SemiExt"/>
                <a:cs typeface="Myriad Pro Light SemiExt"/>
              </a:rPr>
              <a:t>12</a:t>
            </a:r>
            <a:endParaRPr sz="4300">
              <a:latin typeface="Myriad Pro Light SemiExt"/>
              <a:cs typeface="Myriad Pro Light SemiExt"/>
            </a:endParaRPr>
          </a:p>
        </p:txBody>
      </p:sp>
      <p:sp>
        <p:nvSpPr>
          <p:cNvPr id="5" name="object 5"/>
          <p:cNvSpPr txBox="1"/>
          <p:nvPr/>
        </p:nvSpPr>
        <p:spPr>
          <a:xfrm>
            <a:off x="382123" y="1257570"/>
            <a:ext cx="596265" cy="177800"/>
          </a:xfrm>
          <a:prstGeom prst="rect">
            <a:avLst/>
          </a:prstGeom>
        </p:spPr>
        <p:txBody>
          <a:bodyPr vert="horz" wrap="square" lIns="0" tIns="12700" rIns="0" bIns="0" rtlCol="0">
            <a:spAutoFit/>
          </a:bodyPr>
          <a:lstStyle/>
          <a:p>
            <a:pPr marL="12700">
              <a:lnSpc>
                <a:spcPct val="100000"/>
              </a:lnSpc>
              <a:spcBef>
                <a:spcPts val="100"/>
              </a:spcBef>
            </a:pPr>
            <a:r>
              <a:rPr sz="1000" spc="-10" dirty="0">
                <a:solidFill>
                  <a:srgbClr val="FFFFFF"/>
                </a:solidFill>
                <a:latin typeface="Trebuchet MS"/>
                <a:cs typeface="Trebuchet MS"/>
              </a:rPr>
              <a:t>December</a:t>
            </a:r>
            <a:endParaRPr sz="1000">
              <a:latin typeface="Trebuchet MS"/>
              <a:cs typeface="Trebuchet MS"/>
            </a:endParaRPr>
          </a:p>
        </p:txBody>
      </p:sp>
      <p:sp>
        <p:nvSpPr>
          <p:cNvPr id="8" name="object 8"/>
          <p:cNvSpPr txBox="1"/>
          <p:nvPr/>
        </p:nvSpPr>
        <p:spPr>
          <a:xfrm>
            <a:off x="697100" y="4692523"/>
            <a:ext cx="5349875" cy="116839"/>
          </a:xfrm>
          <a:prstGeom prst="rect">
            <a:avLst/>
          </a:prstGeom>
        </p:spPr>
        <p:txBody>
          <a:bodyPr vert="horz" wrap="square" lIns="0" tIns="12700" rIns="0" bIns="0" rtlCol="0">
            <a:spAutoFit/>
          </a:bodyPr>
          <a:lstStyle/>
          <a:p>
            <a:pPr marL="12700">
              <a:lnSpc>
                <a:spcPct val="100000"/>
              </a:lnSpc>
              <a:spcBef>
                <a:spcPts val="100"/>
              </a:spcBef>
            </a:pPr>
            <a:r>
              <a:rPr sz="600" spc="50" dirty="0">
                <a:solidFill>
                  <a:srgbClr val="808080"/>
                </a:solidFill>
                <a:latin typeface="Source Han Sans JP"/>
                <a:cs typeface="Source Han Sans JP"/>
              </a:rPr>
              <a:t>参 考  国税庁「令和</a:t>
            </a:r>
            <a:r>
              <a:rPr sz="600" spc="-10" dirty="0">
                <a:solidFill>
                  <a:srgbClr val="808080"/>
                </a:solidFill>
                <a:latin typeface="Source Han Sans JP"/>
                <a:cs typeface="Source Han Sans JP"/>
              </a:rPr>
              <a:t>4年4</a:t>
            </a:r>
            <a:r>
              <a:rPr sz="600" dirty="0">
                <a:solidFill>
                  <a:srgbClr val="808080"/>
                </a:solidFill>
                <a:latin typeface="Source Han Sans JP"/>
                <a:cs typeface="Source Han Sans JP"/>
              </a:rPr>
              <a:t>⽉  源泉所得税の改正のあらまし」, </a:t>
            </a:r>
            <a:r>
              <a:rPr sz="600" u="sng" spc="-10" dirty="0">
                <a:solidFill>
                  <a:srgbClr val="608EDE"/>
                </a:solidFill>
                <a:uFill>
                  <a:solidFill>
                    <a:srgbClr val="608EDE"/>
                  </a:solidFill>
                </a:uFill>
                <a:latin typeface="Source Han Sans JP"/>
                <a:cs typeface="Source Han Sans JP"/>
                <a:hlinkClick r:id="rId2"/>
              </a:rPr>
              <a:t>https://www.nta.go.jp/publication/pamph/gensen/0022004-</a:t>
            </a:r>
            <a:r>
              <a:rPr sz="600" u="sng" dirty="0">
                <a:solidFill>
                  <a:srgbClr val="608EDE"/>
                </a:solidFill>
                <a:uFill>
                  <a:solidFill>
                    <a:srgbClr val="608EDE"/>
                  </a:solidFill>
                </a:uFill>
                <a:latin typeface="Source Han Sans JP"/>
                <a:cs typeface="Source Han Sans JP"/>
                <a:hlinkClick r:id="rId2"/>
              </a:rPr>
              <a:t>066.pdf</a:t>
            </a:r>
            <a:r>
              <a:rPr sz="600" spc="15" dirty="0">
                <a:solidFill>
                  <a:srgbClr val="608EDE"/>
                </a:solidFill>
                <a:latin typeface="Source Han Sans JP"/>
                <a:cs typeface="Source Han Sans JP"/>
              </a:rPr>
              <a:t> </a:t>
            </a:r>
            <a:r>
              <a:rPr sz="600" dirty="0">
                <a:solidFill>
                  <a:srgbClr val="808080"/>
                </a:solidFill>
                <a:latin typeface="Source Han Sans JP"/>
                <a:cs typeface="Source Han Sans JP"/>
              </a:rPr>
              <a:t>,（</a:t>
            </a:r>
            <a:r>
              <a:rPr sz="600" spc="5" dirty="0">
                <a:solidFill>
                  <a:srgbClr val="808080"/>
                </a:solidFill>
                <a:latin typeface="Source Han Sans JP"/>
                <a:cs typeface="Source Han Sans JP"/>
              </a:rPr>
              <a:t>参照⽇ </a:t>
            </a:r>
            <a:r>
              <a:rPr sz="600" spc="-10" dirty="0">
                <a:solidFill>
                  <a:srgbClr val="808080"/>
                </a:solidFill>
                <a:latin typeface="Source Han Sans JP"/>
                <a:cs typeface="Source Han Sans JP"/>
              </a:rPr>
              <a:t>2023.9.21）</a:t>
            </a:r>
            <a:endParaRPr sz="600">
              <a:latin typeface="Source Han Sans JP"/>
              <a:cs typeface="Source Han Sans JP"/>
            </a:endParaRPr>
          </a:p>
        </p:txBody>
      </p:sp>
      <p:sp>
        <p:nvSpPr>
          <p:cNvPr id="9" name="object 9"/>
          <p:cNvSpPr/>
          <p:nvPr/>
        </p:nvSpPr>
        <p:spPr>
          <a:xfrm>
            <a:off x="936500" y="4714548"/>
            <a:ext cx="0" cy="100330"/>
          </a:xfrm>
          <a:custGeom>
            <a:avLst/>
            <a:gdLst/>
            <a:ahLst/>
            <a:cxnLst/>
            <a:rect l="l" t="t" r="r" b="b"/>
            <a:pathLst>
              <a:path h="100329">
                <a:moveTo>
                  <a:pt x="0" y="0"/>
                </a:moveTo>
                <a:lnTo>
                  <a:pt x="0" y="100199"/>
                </a:lnTo>
              </a:path>
            </a:pathLst>
          </a:custGeom>
          <a:ln w="9524">
            <a:solidFill>
              <a:srgbClr val="D9D9D9"/>
            </a:solidFill>
          </a:ln>
        </p:spPr>
        <p:txBody>
          <a:bodyPr wrap="square" lIns="0" tIns="0" rIns="0" bIns="0" rtlCol="0"/>
          <a:lstStyle/>
          <a:p>
            <a:endParaRPr/>
          </a:p>
        </p:txBody>
      </p:sp>
      <p:sp>
        <p:nvSpPr>
          <p:cNvPr id="10" name="object 10"/>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1200" spc="75" dirty="0"/>
              <a:t>納付</a:t>
            </a:r>
            <a:r>
              <a:rPr spc="-10" dirty="0"/>
              <a:t>が必要な業務</a:t>
            </a:r>
            <a:endParaRPr sz="1200"/>
          </a:p>
        </p:txBody>
      </p:sp>
      <p:sp>
        <p:nvSpPr>
          <p:cNvPr id="11" name="object 11"/>
          <p:cNvSpPr txBox="1"/>
          <p:nvPr/>
        </p:nvSpPr>
        <p:spPr>
          <a:xfrm>
            <a:off x="3818199" y="283152"/>
            <a:ext cx="4315460" cy="631825"/>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Source Han Sans JP"/>
                <a:cs typeface="Source Han Sans JP"/>
              </a:rPr>
              <a:t>前⽉分の社会保険料の納付</a:t>
            </a:r>
            <a:r>
              <a:rPr sz="800" dirty="0">
                <a:solidFill>
                  <a:srgbClr val="2D344B"/>
                </a:solidFill>
                <a:latin typeface="Source Han Sans JP"/>
                <a:cs typeface="Source Han Sans JP"/>
              </a:rPr>
              <a:t>（年⾦事務所、〜⽉末</a:t>
            </a:r>
            <a:r>
              <a:rPr sz="800" spc="-50" dirty="0">
                <a:solidFill>
                  <a:srgbClr val="2D344B"/>
                </a:solidFill>
                <a:latin typeface="Source Han Sans JP"/>
                <a:cs typeface="Source Han Sans JP"/>
              </a:rPr>
              <a:t>）</a:t>
            </a:r>
            <a:endParaRPr sz="800">
              <a:latin typeface="Source Han Sans JP"/>
              <a:cs typeface="Source Han Sans JP"/>
            </a:endParaRPr>
          </a:p>
          <a:p>
            <a:pPr marL="12700" marR="5080">
              <a:lnSpc>
                <a:spcPct val="170900"/>
              </a:lnSpc>
            </a:pPr>
            <a:r>
              <a:rPr sz="900" b="1" dirty="0">
                <a:solidFill>
                  <a:srgbClr val="2D344B"/>
                </a:solidFill>
                <a:latin typeface="Source Han Sans JP"/>
                <a:cs typeface="Source Han Sans JP"/>
              </a:rPr>
              <a:t>前⽉分の住⺠税特別徴収税額の納付</a:t>
            </a:r>
            <a:r>
              <a:rPr sz="800" spc="-10" dirty="0">
                <a:solidFill>
                  <a:srgbClr val="2D344B"/>
                </a:solidFill>
                <a:latin typeface="Source Han Sans JP"/>
                <a:cs typeface="Source Han Sans JP"/>
              </a:rPr>
              <a:t>（従業員が1⽉1⽇時点で居住する区市町村、〜10⽇</a:t>
            </a:r>
            <a:r>
              <a:rPr sz="800" spc="-50" dirty="0">
                <a:solidFill>
                  <a:srgbClr val="2D344B"/>
                </a:solidFill>
                <a:latin typeface="Source Han Sans JP"/>
                <a:cs typeface="Source Han Sans JP"/>
              </a:rPr>
              <a:t>）</a:t>
            </a:r>
            <a:r>
              <a:rPr sz="900" b="1" dirty="0">
                <a:solidFill>
                  <a:srgbClr val="2D344B"/>
                </a:solidFill>
                <a:latin typeface="Source Han Sans JP"/>
                <a:cs typeface="Source Han Sans JP"/>
              </a:rPr>
              <a:t>前⽉分の源泉所得税‧復興特別所得税の納付</a:t>
            </a:r>
            <a:r>
              <a:rPr sz="800" spc="-10" dirty="0">
                <a:solidFill>
                  <a:srgbClr val="2D344B"/>
                </a:solidFill>
                <a:latin typeface="Source Han Sans JP"/>
                <a:cs typeface="Source Han Sans JP"/>
              </a:rPr>
              <a:t>（税務署、〜10⽇</a:t>
            </a:r>
            <a:r>
              <a:rPr sz="800" spc="-50" dirty="0">
                <a:solidFill>
                  <a:srgbClr val="2D344B"/>
                </a:solidFill>
                <a:latin typeface="Source Han Sans JP"/>
                <a:cs typeface="Source Han Sans JP"/>
              </a:rPr>
              <a:t>）</a:t>
            </a:r>
            <a:endParaRPr sz="800">
              <a:latin typeface="Source Han Sans JP"/>
              <a:cs typeface="Source Han Sans JP"/>
            </a:endParaRPr>
          </a:p>
        </p:txBody>
      </p:sp>
      <p:sp>
        <p:nvSpPr>
          <p:cNvPr id="12" name="object 12"/>
          <p:cNvSpPr/>
          <p:nvPr/>
        </p:nvSpPr>
        <p:spPr>
          <a:xfrm>
            <a:off x="2777579" y="295439"/>
            <a:ext cx="895985" cy="158115"/>
          </a:xfrm>
          <a:custGeom>
            <a:avLst/>
            <a:gdLst/>
            <a:ahLst/>
            <a:cxnLst/>
            <a:rect l="l" t="t" r="r" b="b"/>
            <a:pathLst>
              <a:path w="895985" h="158115">
                <a:moveTo>
                  <a:pt x="895858" y="78905"/>
                </a:moveTo>
                <a:lnTo>
                  <a:pt x="882599" y="35128"/>
                </a:lnTo>
                <a:lnTo>
                  <a:pt x="847153" y="6007"/>
                </a:lnTo>
                <a:lnTo>
                  <a:pt x="816952" y="0"/>
                </a:lnTo>
                <a:lnTo>
                  <a:pt x="78892" y="0"/>
                </a:lnTo>
                <a:lnTo>
                  <a:pt x="48183" y="6197"/>
                </a:lnTo>
                <a:lnTo>
                  <a:pt x="23101" y="23114"/>
                </a:lnTo>
                <a:lnTo>
                  <a:pt x="6197" y="48183"/>
                </a:lnTo>
                <a:lnTo>
                  <a:pt x="0" y="78905"/>
                </a:lnTo>
                <a:lnTo>
                  <a:pt x="6197" y="109613"/>
                </a:lnTo>
                <a:lnTo>
                  <a:pt x="23101" y="134696"/>
                </a:lnTo>
                <a:lnTo>
                  <a:pt x="48183" y="151599"/>
                </a:lnTo>
                <a:lnTo>
                  <a:pt x="78892" y="157797"/>
                </a:lnTo>
                <a:lnTo>
                  <a:pt x="816952" y="157797"/>
                </a:lnTo>
                <a:lnTo>
                  <a:pt x="847674" y="151599"/>
                </a:lnTo>
                <a:lnTo>
                  <a:pt x="872744" y="134696"/>
                </a:lnTo>
                <a:lnTo>
                  <a:pt x="889660" y="109613"/>
                </a:lnTo>
                <a:lnTo>
                  <a:pt x="895858" y="78905"/>
                </a:lnTo>
                <a:close/>
              </a:path>
            </a:pathLst>
          </a:custGeom>
          <a:solidFill>
            <a:srgbClr val="EEEEEE"/>
          </a:solidFill>
        </p:spPr>
        <p:txBody>
          <a:bodyPr wrap="square" lIns="0" tIns="0" rIns="0" bIns="0" rtlCol="0"/>
          <a:lstStyle/>
          <a:p>
            <a:endParaRPr/>
          </a:p>
        </p:txBody>
      </p:sp>
      <p:sp>
        <p:nvSpPr>
          <p:cNvPr id="13" name="object 13"/>
          <p:cNvSpPr txBox="1"/>
          <p:nvPr/>
        </p:nvSpPr>
        <p:spPr>
          <a:xfrm>
            <a:off x="3060414" y="312385"/>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社会保険</a:t>
            </a:r>
            <a:endParaRPr sz="600">
              <a:latin typeface="Source Han Sans JP"/>
              <a:cs typeface="Source Han Sans JP"/>
            </a:endParaRPr>
          </a:p>
        </p:txBody>
      </p:sp>
      <p:sp>
        <p:nvSpPr>
          <p:cNvPr id="14" name="object 14"/>
          <p:cNvSpPr/>
          <p:nvPr/>
        </p:nvSpPr>
        <p:spPr>
          <a:xfrm>
            <a:off x="2777579" y="528916"/>
            <a:ext cx="895985" cy="158115"/>
          </a:xfrm>
          <a:custGeom>
            <a:avLst/>
            <a:gdLst/>
            <a:ahLst/>
            <a:cxnLst/>
            <a:rect l="l" t="t" r="r" b="b"/>
            <a:pathLst>
              <a:path w="895985" h="158115">
                <a:moveTo>
                  <a:pt x="895858" y="78905"/>
                </a:moveTo>
                <a:lnTo>
                  <a:pt x="882599" y="35128"/>
                </a:lnTo>
                <a:lnTo>
                  <a:pt x="847153" y="6007"/>
                </a:lnTo>
                <a:lnTo>
                  <a:pt x="816952" y="0"/>
                </a:lnTo>
                <a:lnTo>
                  <a:pt x="78892" y="0"/>
                </a:lnTo>
                <a:lnTo>
                  <a:pt x="48183" y="6210"/>
                </a:lnTo>
                <a:lnTo>
                  <a:pt x="23101" y="23114"/>
                </a:lnTo>
                <a:lnTo>
                  <a:pt x="6197" y="48196"/>
                </a:lnTo>
                <a:lnTo>
                  <a:pt x="0" y="78905"/>
                </a:lnTo>
                <a:lnTo>
                  <a:pt x="6197" y="109613"/>
                </a:lnTo>
                <a:lnTo>
                  <a:pt x="23101" y="134696"/>
                </a:lnTo>
                <a:lnTo>
                  <a:pt x="48183" y="151599"/>
                </a:lnTo>
                <a:lnTo>
                  <a:pt x="78892" y="157810"/>
                </a:lnTo>
                <a:lnTo>
                  <a:pt x="816952" y="157810"/>
                </a:lnTo>
                <a:lnTo>
                  <a:pt x="847674" y="151599"/>
                </a:lnTo>
                <a:lnTo>
                  <a:pt x="872744" y="134696"/>
                </a:lnTo>
                <a:lnTo>
                  <a:pt x="889660" y="109613"/>
                </a:lnTo>
                <a:lnTo>
                  <a:pt x="895858" y="78905"/>
                </a:lnTo>
                <a:close/>
              </a:path>
            </a:pathLst>
          </a:custGeom>
          <a:solidFill>
            <a:srgbClr val="EEEEEE"/>
          </a:solidFill>
        </p:spPr>
        <p:txBody>
          <a:bodyPr wrap="square" lIns="0" tIns="0" rIns="0" bIns="0" rtlCol="0"/>
          <a:lstStyle/>
          <a:p>
            <a:endParaRPr/>
          </a:p>
        </p:txBody>
      </p:sp>
      <p:sp>
        <p:nvSpPr>
          <p:cNvPr id="15" name="object 15"/>
          <p:cNvSpPr txBox="1"/>
          <p:nvPr/>
        </p:nvSpPr>
        <p:spPr>
          <a:xfrm>
            <a:off x="3098513" y="545867"/>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住⺠税</a:t>
            </a:r>
            <a:endParaRPr sz="600">
              <a:latin typeface="Source Han Sans JP"/>
              <a:cs typeface="Source Han Sans JP"/>
            </a:endParaRPr>
          </a:p>
        </p:txBody>
      </p:sp>
      <p:sp>
        <p:nvSpPr>
          <p:cNvPr id="16" name="object 16"/>
          <p:cNvSpPr/>
          <p:nvPr/>
        </p:nvSpPr>
        <p:spPr>
          <a:xfrm>
            <a:off x="2777579" y="762406"/>
            <a:ext cx="895985" cy="158115"/>
          </a:xfrm>
          <a:custGeom>
            <a:avLst/>
            <a:gdLst/>
            <a:ahLst/>
            <a:cxnLst/>
            <a:rect l="l" t="t" r="r" b="b"/>
            <a:pathLst>
              <a:path w="895985" h="158115">
                <a:moveTo>
                  <a:pt x="895858" y="78892"/>
                </a:moveTo>
                <a:lnTo>
                  <a:pt x="882599" y="35128"/>
                </a:lnTo>
                <a:lnTo>
                  <a:pt x="847153" y="6007"/>
                </a:lnTo>
                <a:lnTo>
                  <a:pt x="816952" y="0"/>
                </a:lnTo>
                <a:lnTo>
                  <a:pt x="78892" y="0"/>
                </a:lnTo>
                <a:lnTo>
                  <a:pt x="48183" y="6197"/>
                </a:lnTo>
                <a:lnTo>
                  <a:pt x="23101" y="23101"/>
                </a:lnTo>
                <a:lnTo>
                  <a:pt x="6197" y="48183"/>
                </a:lnTo>
                <a:lnTo>
                  <a:pt x="0" y="78892"/>
                </a:lnTo>
                <a:lnTo>
                  <a:pt x="6197" y="109613"/>
                </a:lnTo>
                <a:lnTo>
                  <a:pt x="23101" y="134683"/>
                </a:lnTo>
                <a:lnTo>
                  <a:pt x="48183" y="151599"/>
                </a:lnTo>
                <a:lnTo>
                  <a:pt x="78892" y="157797"/>
                </a:lnTo>
                <a:lnTo>
                  <a:pt x="816952" y="157797"/>
                </a:lnTo>
                <a:lnTo>
                  <a:pt x="847674" y="151599"/>
                </a:lnTo>
                <a:lnTo>
                  <a:pt x="872744" y="134683"/>
                </a:lnTo>
                <a:lnTo>
                  <a:pt x="889660" y="109613"/>
                </a:lnTo>
                <a:lnTo>
                  <a:pt x="895858" y="78892"/>
                </a:lnTo>
                <a:close/>
              </a:path>
            </a:pathLst>
          </a:custGeom>
          <a:solidFill>
            <a:srgbClr val="EEEEEE"/>
          </a:solidFill>
        </p:spPr>
        <p:txBody>
          <a:bodyPr wrap="square" lIns="0" tIns="0" rIns="0" bIns="0" rtlCol="0"/>
          <a:lstStyle/>
          <a:p>
            <a:endParaRPr/>
          </a:p>
        </p:txBody>
      </p:sp>
      <p:sp>
        <p:nvSpPr>
          <p:cNvPr id="17" name="object 17"/>
          <p:cNvSpPr txBox="1"/>
          <p:nvPr/>
        </p:nvSpPr>
        <p:spPr>
          <a:xfrm>
            <a:off x="3098513" y="779350"/>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所得税</a:t>
            </a:r>
            <a:endParaRPr sz="600">
              <a:latin typeface="Source Han Sans JP"/>
              <a:cs typeface="Source Han Sans JP"/>
            </a:endParaRPr>
          </a:p>
        </p:txBody>
      </p:sp>
      <p:sp>
        <p:nvSpPr>
          <p:cNvPr id="18" name="object 18"/>
          <p:cNvSpPr txBox="1"/>
          <p:nvPr/>
        </p:nvSpPr>
        <p:spPr>
          <a:xfrm>
            <a:off x="1582960" y="1163216"/>
            <a:ext cx="1112520" cy="208279"/>
          </a:xfrm>
          <a:prstGeom prst="rect">
            <a:avLst/>
          </a:prstGeom>
        </p:spPr>
        <p:txBody>
          <a:bodyPr vert="horz" wrap="square" lIns="0" tIns="12700" rIns="0" bIns="0" rtlCol="0">
            <a:spAutoFit/>
          </a:bodyPr>
          <a:lstStyle/>
          <a:p>
            <a:pPr marL="12700">
              <a:lnSpc>
                <a:spcPct val="100000"/>
              </a:lnSpc>
              <a:spcBef>
                <a:spcPts val="100"/>
              </a:spcBef>
            </a:pPr>
            <a:r>
              <a:rPr sz="1200" b="1" spc="75" dirty="0">
                <a:solidFill>
                  <a:srgbClr val="0051A8"/>
                </a:solidFill>
                <a:latin typeface="Source Han Sans JP"/>
                <a:cs typeface="Source Han Sans JP"/>
              </a:rPr>
              <a:t>提出</a:t>
            </a:r>
            <a:r>
              <a:rPr sz="1000" b="1" spc="-10" dirty="0">
                <a:solidFill>
                  <a:srgbClr val="0051A8"/>
                </a:solidFill>
                <a:latin typeface="Source Han Sans JP"/>
                <a:cs typeface="Source Han Sans JP"/>
              </a:rPr>
              <a:t>が必要な業務</a:t>
            </a:r>
            <a:endParaRPr sz="1000">
              <a:latin typeface="Source Han Sans JP"/>
              <a:cs typeface="Source Han Sans JP"/>
            </a:endParaRPr>
          </a:p>
        </p:txBody>
      </p:sp>
      <p:sp>
        <p:nvSpPr>
          <p:cNvPr id="19" name="object 19"/>
          <p:cNvSpPr txBox="1"/>
          <p:nvPr/>
        </p:nvSpPr>
        <p:spPr>
          <a:xfrm>
            <a:off x="3818199" y="1191452"/>
            <a:ext cx="593725" cy="162560"/>
          </a:xfrm>
          <a:prstGeom prst="rect">
            <a:avLst/>
          </a:prstGeom>
        </p:spPr>
        <p:txBody>
          <a:bodyPr vert="horz" wrap="square" lIns="0" tIns="12700" rIns="0" bIns="0" rtlCol="0">
            <a:spAutoFit/>
          </a:bodyPr>
          <a:lstStyle/>
          <a:p>
            <a:pPr marL="12700">
              <a:lnSpc>
                <a:spcPct val="100000"/>
              </a:lnSpc>
              <a:spcBef>
                <a:spcPts val="100"/>
              </a:spcBef>
            </a:pPr>
            <a:r>
              <a:rPr sz="900" spc="-20" dirty="0">
                <a:solidFill>
                  <a:srgbClr val="2D344B"/>
                </a:solidFill>
                <a:latin typeface="Source Han Sans JP"/>
                <a:cs typeface="Source Han Sans JP"/>
              </a:rPr>
              <a:t>とくになし</a:t>
            </a:r>
            <a:endParaRPr sz="900">
              <a:latin typeface="Source Han Sans JP"/>
              <a:cs typeface="Source Han Sans JP"/>
            </a:endParaRPr>
          </a:p>
        </p:txBody>
      </p:sp>
      <p:sp>
        <p:nvSpPr>
          <p:cNvPr id="20" name="object 20"/>
          <p:cNvSpPr/>
          <p:nvPr/>
        </p:nvSpPr>
        <p:spPr>
          <a:xfrm>
            <a:off x="1595674" y="1063668"/>
            <a:ext cx="6932930" cy="0"/>
          </a:xfrm>
          <a:custGeom>
            <a:avLst/>
            <a:gdLst/>
            <a:ahLst/>
            <a:cxnLst/>
            <a:rect l="l" t="t" r="r" b="b"/>
            <a:pathLst>
              <a:path w="6932930">
                <a:moveTo>
                  <a:pt x="0" y="0"/>
                </a:moveTo>
                <a:lnTo>
                  <a:pt x="6932699" y="0"/>
                </a:lnTo>
              </a:path>
            </a:pathLst>
          </a:custGeom>
          <a:ln w="9524">
            <a:solidFill>
              <a:srgbClr val="9E9E9E"/>
            </a:solidFill>
            <a:prstDash val="lgDash"/>
          </a:ln>
        </p:spPr>
        <p:txBody>
          <a:bodyPr wrap="square" lIns="0" tIns="0" rIns="0" bIns="0" rtlCol="0"/>
          <a:lstStyle/>
          <a:p>
            <a:endParaRPr/>
          </a:p>
        </p:txBody>
      </p:sp>
      <p:sp>
        <p:nvSpPr>
          <p:cNvPr id="21" name="object 21"/>
          <p:cNvSpPr/>
          <p:nvPr/>
        </p:nvSpPr>
        <p:spPr>
          <a:xfrm>
            <a:off x="1595674" y="1492381"/>
            <a:ext cx="6932930" cy="0"/>
          </a:xfrm>
          <a:custGeom>
            <a:avLst/>
            <a:gdLst/>
            <a:ahLst/>
            <a:cxnLst/>
            <a:rect l="l" t="t" r="r" b="b"/>
            <a:pathLst>
              <a:path w="6932930">
                <a:moveTo>
                  <a:pt x="0" y="0"/>
                </a:moveTo>
                <a:lnTo>
                  <a:pt x="6932699" y="0"/>
                </a:lnTo>
              </a:path>
            </a:pathLst>
          </a:custGeom>
          <a:ln w="9524">
            <a:solidFill>
              <a:srgbClr val="9E9E9E"/>
            </a:solidFill>
            <a:prstDash val="lgDash"/>
          </a:ln>
        </p:spPr>
        <p:txBody>
          <a:bodyPr wrap="square" lIns="0" tIns="0" rIns="0" bIns="0" rtlCol="0"/>
          <a:lstStyle/>
          <a:p>
            <a:endParaRPr/>
          </a:p>
        </p:txBody>
      </p:sp>
      <p:sp>
        <p:nvSpPr>
          <p:cNvPr id="22" name="object 22"/>
          <p:cNvSpPr txBox="1"/>
          <p:nvPr/>
        </p:nvSpPr>
        <p:spPr>
          <a:xfrm>
            <a:off x="3818199" y="1616378"/>
            <a:ext cx="2882900" cy="162560"/>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Source Han Sans JP"/>
                <a:cs typeface="Source Han Sans JP"/>
              </a:rPr>
              <a:t>年末調整の⼿続き（年末調整の計算、提出書類の準備</a:t>
            </a:r>
            <a:r>
              <a:rPr sz="900" b="1" spc="-50" dirty="0">
                <a:solidFill>
                  <a:srgbClr val="2D344B"/>
                </a:solidFill>
                <a:latin typeface="Source Han Sans JP"/>
                <a:cs typeface="Source Han Sans JP"/>
              </a:rPr>
              <a:t>）</a:t>
            </a:r>
            <a:endParaRPr sz="900">
              <a:latin typeface="Source Han Sans JP"/>
              <a:cs typeface="Source Han Sans JP"/>
            </a:endParaRPr>
          </a:p>
        </p:txBody>
      </p:sp>
      <p:sp>
        <p:nvSpPr>
          <p:cNvPr id="23" name="object 23"/>
          <p:cNvSpPr txBox="1"/>
          <p:nvPr/>
        </p:nvSpPr>
        <p:spPr>
          <a:xfrm>
            <a:off x="1582550" y="1600754"/>
            <a:ext cx="883919" cy="208279"/>
          </a:xfrm>
          <a:prstGeom prst="rect">
            <a:avLst/>
          </a:prstGeom>
        </p:spPr>
        <p:txBody>
          <a:bodyPr vert="horz" wrap="square" lIns="0" tIns="12700" rIns="0" bIns="0" rtlCol="0">
            <a:spAutoFit/>
          </a:bodyPr>
          <a:lstStyle/>
          <a:p>
            <a:pPr marL="12700">
              <a:lnSpc>
                <a:spcPct val="100000"/>
              </a:lnSpc>
              <a:spcBef>
                <a:spcPts val="100"/>
              </a:spcBef>
            </a:pPr>
            <a:r>
              <a:rPr sz="1200" b="1" spc="50" dirty="0">
                <a:solidFill>
                  <a:srgbClr val="0051A8"/>
                </a:solidFill>
                <a:latin typeface="Source Han Sans JP"/>
                <a:cs typeface="Source Han Sans JP"/>
              </a:rPr>
              <a:t>その他</a:t>
            </a:r>
            <a:r>
              <a:rPr sz="1000" b="1" spc="-20" dirty="0">
                <a:solidFill>
                  <a:srgbClr val="0051A8"/>
                </a:solidFill>
                <a:latin typeface="Source Han Sans JP"/>
                <a:cs typeface="Source Han Sans JP"/>
              </a:rPr>
              <a:t>の業務</a:t>
            </a:r>
            <a:endParaRPr sz="1000">
              <a:latin typeface="Source Han Sans JP"/>
              <a:cs typeface="Source Han Sans JP"/>
            </a:endParaRPr>
          </a:p>
        </p:txBody>
      </p:sp>
      <p:sp>
        <p:nvSpPr>
          <p:cNvPr id="24" name="object 24"/>
          <p:cNvSpPr/>
          <p:nvPr/>
        </p:nvSpPr>
        <p:spPr>
          <a:xfrm>
            <a:off x="2776296" y="1619554"/>
            <a:ext cx="895985" cy="158115"/>
          </a:xfrm>
          <a:custGeom>
            <a:avLst/>
            <a:gdLst/>
            <a:ahLst/>
            <a:cxnLst/>
            <a:rect l="l" t="t" r="r" b="b"/>
            <a:pathLst>
              <a:path w="895985" h="158114">
                <a:moveTo>
                  <a:pt x="895870" y="78905"/>
                </a:moveTo>
                <a:lnTo>
                  <a:pt x="882611" y="35128"/>
                </a:lnTo>
                <a:lnTo>
                  <a:pt x="847153" y="6007"/>
                </a:lnTo>
                <a:lnTo>
                  <a:pt x="816965" y="0"/>
                </a:lnTo>
                <a:lnTo>
                  <a:pt x="78905" y="0"/>
                </a:lnTo>
                <a:lnTo>
                  <a:pt x="48196" y="6197"/>
                </a:lnTo>
                <a:lnTo>
                  <a:pt x="23114" y="23114"/>
                </a:lnTo>
                <a:lnTo>
                  <a:pt x="6210" y="48196"/>
                </a:lnTo>
                <a:lnTo>
                  <a:pt x="0" y="78905"/>
                </a:lnTo>
                <a:lnTo>
                  <a:pt x="6210" y="109613"/>
                </a:lnTo>
                <a:lnTo>
                  <a:pt x="23114" y="134696"/>
                </a:lnTo>
                <a:lnTo>
                  <a:pt x="48196" y="151599"/>
                </a:lnTo>
                <a:lnTo>
                  <a:pt x="78905" y="157797"/>
                </a:lnTo>
                <a:lnTo>
                  <a:pt x="816965" y="157797"/>
                </a:lnTo>
                <a:lnTo>
                  <a:pt x="847674" y="151599"/>
                </a:lnTo>
                <a:lnTo>
                  <a:pt x="872756" y="134696"/>
                </a:lnTo>
                <a:lnTo>
                  <a:pt x="889660" y="109613"/>
                </a:lnTo>
                <a:lnTo>
                  <a:pt x="895870" y="78905"/>
                </a:lnTo>
                <a:close/>
              </a:path>
            </a:pathLst>
          </a:custGeom>
          <a:solidFill>
            <a:srgbClr val="EEEEEE"/>
          </a:solidFill>
        </p:spPr>
        <p:txBody>
          <a:bodyPr wrap="square" lIns="0" tIns="0" rIns="0" bIns="0" rtlCol="0"/>
          <a:lstStyle/>
          <a:p>
            <a:endParaRPr/>
          </a:p>
        </p:txBody>
      </p:sp>
      <p:sp>
        <p:nvSpPr>
          <p:cNvPr id="25" name="object 25"/>
          <p:cNvSpPr txBox="1"/>
          <p:nvPr/>
        </p:nvSpPr>
        <p:spPr>
          <a:xfrm>
            <a:off x="3097238" y="1636502"/>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所得税</a:t>
            </a:r>
            <a:endParaRPr sz="600">
              <a:latin typeface="Source Han Sans JP"/>
              <a:cs typeface="Source Han Sans JP"/>
            </a:endParaRPr>
          </a:p>
        </p:txBody>
      </p:sp>
      <p:sp>
        <p:nvSpPr>
          <p:cNvPr id="26" name="object 26"/>
          <p:cNvSpPr txBox="1"/>
          <p:nvPr/>
        </p:nvSpPr>
        <p:spPr>
          <a:xfrm>
            <a:off x="697100" y="3366657"/>
            <a:ext cx="5805170" cy="952500"/>
          </a:xfrm>
          <a:prstGeom prst="rect">
            <a:avLst/>
          </a:prstGeom>
        </p:spPr>
        <p:txBody>
          <a:bodyPr vert="horz" wrap="square" lIns="0" tIns="12700" rIns="0" bIns="0" rtlCol="0">
            <a:spAutoFit/>
          </a:bodyPr>
          <a:lstStyle/>
          <a:p>
            <a:pPr marL="12700">
              <a:lnSpc>
                <a:spcPct val="100000"/>
              </a:lnSpc>
              <a:spcBef>
                <a:spcPts val="100"/>
              </a:spcBef>
            </a:pPr>
            <a:r>
              <a:rPr sz="1000" b="1" spc="-5" dirty="0">
                <a:latin typeface="Source Han Sans JP"/>
                <a:cs typeface="Source Han Sans JP"/>
              </a:rPr>
              <a:t>年末調整で回収する「扶養控除等申告書」記⼊時の注意点</a:t>
            </a:r>
            <a:endParaRPr sz="1000">
              <a:latin typeface="Source Han Sans JP"/>
              <a:cs typeface="Source Han Sans JP"/>
            </a:endParaRPr>
          </a:p>
          <a:p>
            <a:pPr marL="12700" marR="5080">
              <a:lnSpc>
                <a:spcPct val="130000"/>
              </a:lnSpc>
              <a:spcBef>
                <a:spcPts val="635"/>
              </a:spcBef>
            </a:pPr>
            <a:r>
              <a:rPr sz="700" spc="-10" dirty="0">
                <a:latin typeface="Source Han Sans JP"/>
                <a:cs typeface="Source Han Sans JP"/>
              </a:rPr>
              <a:t>年末調整では従業員から「扶養控除等申告書」を回収しますが、従業員の扶養状況や⼈的控除の内容は毎年同じとは限らないため、記⼊間違いが</a:t>
            </a:r>
            <a:r>
              <a:rPr sz="700" spc="-35" dirty="0">
                <a:latin typeface="Source Han Sans JP"/>
                <a:cs typeface="Source Han Sans JP"/>
              </a:rPr>
              <a:t>あっても⼈事労務担当者が気づきにくい傾向にあります。そのうえ申告内容によって年調年税額が変わるので、扶養控除の対象にならない⼈を申告してしまうなどの間違いがあると、あとから不⾜額の追加徴収が発⽣してトラブルに発展するケースもあります。</a:t>
            </a:r>
            <a:r>
              <a:rPr sz="700" spc="500" dirty="0">
                <a:latin typeface="Source Han Sans JP"/>
                <a:cs typeface="Source Han Sans JP"/>
              </a:rPr>
              <a:t>             </a:t>
            </a:r>
            <a:r>
              <a:rPr sz="700" dirty="0">
                <a:latin typeface="Source Han Sans JP"/>
                <a:cs typeface="Source Han Sans JP"/>
              </a:rPr>
              <a:t>2023</a:t>
            </a:r>
            <a:r>
              <a:rPr sz="700" spc="-30" dirty="0">
                <a:latin typeface="Source Han Sans JP"/>
                <a:cs typeface="Source Han Sans JP"/>
              </a:rPr>
              <a:t>年からは⾮居住者親族に係る扶養控除の適⽤範囲が変更されたため、これまでよりも間違いが発⽣しやすくなっています。従業員に対して変</a:t>
            </a:r>
            <a:r>
              <a:rPr sz="700" spc="-10" dirty="0">
                <a:latin typeface="Source Han Sans JP"/>
                <a:cs typeface="Source Han Sans JP"/>
              </a:rPr>
              <a:t>更点の説明や記載⽅法の周知を⾏い、事前に記⼊間違いを防ぎましょう。</a:t>
            </a:r>
            <a:endParaRPr sz="700">
              <a:latin typeface="Source Han Sans JP"/>
              <a:cs typeface="Source Han Sans JP"/>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4160928966"/>
              </p:ext>
            </p:extLst>
          </p:nvPr>
        </p:nvGraphicFramePr>
        <p:xfrm>
          <a:off x="114300" y="112875"/>
          <a:ext cx="8895714" cy="4892039"/>
        </p:xfrm>
        <a:graphic>
          <a:graphicData uri="http://schemas.openxmlformats.org/drawingml/2006/table">
            <a:tbl>
              <a:tblPr firstRow="1" bandRow="1">
                <a:tableStyleId>{2D5ABB26-0587-4C30-8999-92F81FD0307C}</a:tableStyleId>
              </a:tblPr>
              <a:tblGrid>
                <a:gridCol w="266700">
                  <a:extLst>
                    <a:ext uri="{9D8B030D-6E8A-4147-A177-3AD203B41FA5}">
                      <a16:colId xmlns:a16="http://schemas.microsoft.com/office/drawing/2014/main" val="20000"/>
                    </a:ext>
                  </a:extLst>
                </a:gridCol>
                <a:gridCol w="2237105">
                  <a:extLst>
                    <a:ext uri="{9D8B030D-6E8A-4147-A177-3AD203B41FA5}">
                      <a16:colId xmlns:a16="http://schemas.microsoft.com/office/drawing/2014/main" val="20001"/>
                    </a:ext>
                  </a:extLst>
                </a:gridCol>
                <a:gridCol w="1666874">
                  <a:extLst>
                    <a:ext uri="{9D8B030D-6E8A-4147-A177-3AD203B41FA5}">
                      <a16:colId xmlns:a16="http://schemas.microsoft.com/office/drawing/2014/main" val="20002"/>
                    </a:ext>
                  </a:extLst>
                </a:gridCol>
                <a:gridCol w="2467610">
                  <a:extLst>
                    <a:ext uri="{9D8B030D-6E8A-4147-A177-3AD203B41FA5}">
                      <a16:colId xmlns:a16="http://schemas.microsoft.com/office/drawing/2014/main" val="20003"/>
                    </a:ext>
                  </a:extLst>
                </a:gridCol>
                <a:gridCol w="2257425">
                  <a:extLst>
                    <a:ext uri="{9D8B030D-6E8A-4147-A177-3AD203B41FA5}">
                      <a16:colId xmlns:a16="http://schemas.microsoft.com/office/drawing/2014/main" val="20004"/>
                    </a:ext>
                  </a:extLst>
                </a:gridCol>
              </a:tblGrid>
              <a:tr h="211454">
                <a:tc>
                  <a:txBody>
                    <a:bodyPr/>
                    <a:lstStyle/>
                    <a:p>
                      <a:pPr>
                        <a:lnSpc>
                          <a:spcPct val="100000"/>
                        </a:lnSpc>
                      </a:pPr>
                      <a:endParaRPr sz="500">
                        <a:latin typeface="HG丸ｺﾞｼｯｸM-PRO" panose="020F0600000000000000" pitchFamily="50" charset="-128"/>
                        <a:ea typeface="HG丸ｺﾞｼｯｸM-PRO" panose="020F0600000000000000" pitchFamily="50" charset="-128"/>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tcPr>
                </a:tc>
                <a:tc>
                  <a:txBody>
                    <a:bodyPr/>
                    <a:lstStyle/>
                    <a:p>
                      <a:pPr marL="740410">
                        <a:lnSpc>
                          <a:spcPct val="100000"/>
                        </a:lnSpc>
                        <a:spcBef>
                          <a:spcPts val="240"/>
                        </a:spcBef>
                      </a:pPr>
                      <a:r>
                        <a:rPr sz="800" b="1" spc="-5" dirty="0">
                          <a:solidFill>
                            <a:srgbClr val="FFFFFF"/>
                          </a:solidFill>
                          <a:latin typeface="HG丸ｺﾞｼｯｸM-PRO" panose="020F0600000000000000" pitchFamily="50" charset="-128"/>
                          <a:ea typeface="HG丸ｺﾞｼｯｸM-PRO" panose="020F0600000000000000" pitchFamily="50" charset="-128"/>
                          <a:cs typeface="Source Han Sans JP"/>
                        </a:rPr>
                        <a:t>納付が必要 </a:t>
                      </a:r>
                      <a:r>
                        <a:rPr sz="600" b="1" spc="-20" dirty="0">
                          <a:solidFill>
                            <a:srgbClr val="FFFFFF"/>
                          </a:solidFill>
                          <a:latin typeface="HG丸ｺﾞｼｯｸM-PRO" panose="020F0600000000000000" pitchFamily="50" charset="-128"/>
                          <a:ea typeface="HG丸ｺﾞｼｯｸM-PRO" panose="020F0600000000000000" pitchFamily="50" charset="-128"/>
                          <a:cs typeface="Source Han Sans JP"/>
                        </a:rPr>
                        <a:t>な業務</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3048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0054AB"/>
                    </a:solidFill>
                  </a:tcPr>
                </a:tc>
                <a:tc>
                  <a:txBody>
                    <a:bodyPr/>
                    <a:lstStyle/>
                    <a:p>
                      <a:pPr marL="455295">
                        <a:lnSpc>
                          <a:spcPct val="100000"/>
                        </a:lnSpc>
                        <a:spcBef>
                          <a:spcPts val="240"/>
                        </a:spcBef>
                      </a:pPr>
                      <a:r>
                        <a:rPr sz="800" b="1" spc="-5" dirty="0">
                          <a:solidFill>
                            <a:srgbClr val="FFFFFF"/>
                          </a:solidFill>
                          <a:latin typeface="HG丸ｺﾞｼｯｸM-PRO" panose="020F0600000000000000" pitchFamily="50" charset="-128"/>
                          <a:ea typeface="HG丸ｺﾞｼｯｸM-PRO" panose="020F0600000000000000" pitchFamily="50" charset="-128"/>
                          <a:cs typeface="Source Han Sans JP"/>
                        </a:rPr>
                        <a:t>提出が必要 </a:t>
                      </a:r>
                      <a:r>
                        <a:rPr sz="600" b="1" spc="-20" dirty="0">
                          <a:solidFill>
                            <a:srgbClr val="FFFFFF"/>
                          </a:solidFill>
                          <a:latin typeface="HG丸ｺﾞｼｯｸM-PRO" panose="020F0600000000000000" pitchFamily="50" charset="-128"/>
                          <a:ea typeface="HG丸ｺﾞｼｯｸM-PRO" panose="020F0600000000000000" pitchFamily="50" charset="-128"/>
                          <a:cs typeface="Source Han Sans JP"/>
                        </a:rPr>
                        <a:t>な業務</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3048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0054AB"/>
                    </a:solidFill>
                  </a:tcPr>
                </a:tc>
                <a:tc>
                  <a:txBody>
                    <a:bodyPr/>
                    <a:lstStyle/>
                    <a:p>
                      <a:pPr algn="ctr">
                        <a:lnSpc>
                          <a:spcPct val="100000"/>
                        </a:lnSpc>
                        <a:spcBef>
                          <a:spcPts val="240"/>
                        </a:spcBef>
                      </a:pPr>
                      <a:r>
                        <a:rPr sz="800" b="1" spc="-10" dirty="0">
                          <a:solidFill>
                            <a:srgbClr val="FFFFFF"/>
                          </a:solidFill>
                          <a:latin typeface="HG丸ｺﾞｼｯｸM-PRO" panose="020F0600000000000000" pitchFamily="50" charset="-128"/>
                          <a:ea typeface="HG丸ｺﾞｼｯｸM-PRO" panose="020F0600000000000000" pitchFamily="50" charset="-128"/>
                          <a:cs typeface="Source Han Sans JP"/>
                        </a:rPr>
                        <a:t>その他 </a:t>
                      </a:r>
                      <a:r>
                        <a:rPr sz="600" b="1" spc="-20" dirty="0">
                          <a:solidFill>
                            <a:srgbClr val="FFFFFF"/>
                          </a:solidFill>
                          <a:latin typeface="HG丸ｺﾞｼｯｸM-PRO" panose="020F0600000000000000" pitchFamily="50" charset="-128"/>
                          <a:ea typeface="HG丸ｺﾞｼｯｸM-PRO" panose="020F0600000000000000" pitchFamily="50" charset="-128"/>
                          <a:cs typeface="Source Han Sans JP"/>
                        </a:rPr>
                        <a:t>の業務</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3048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0054AB"/>
                    </a:solidFill>
                  </a:tcPr>
                </a:tc>
                <a:tc>
                  <a:txBody>
                    <a:bodyPr/>
                    <a:lstStyle/>
                    <a:p>
                      <a:pPr marL="527050">
                        <a:lnSpc>
                          <a:spcPct val="100000"/>
                        </a:lnSpc>
                        <a:spcBef>
                          <a:spcPts val="240"/>
                        </a:spcBef>
                      </a:pPr>
                      <a:r>
                        <a:rPr sz="600" b="1" spc="-5" dirty="0">
                          <a:solidFill>
                            <a:srgbClr val="FFFFFF"/>
                          </a:solidFill>
                          <a:latin typeface="HG丸ｺﾞｼｯｸM-PRO" panose="020F0600000000000000" pitchFamily="50" charset="-128"/>
                          <a:ea typeface="HG丸ｺﾞｼｯｸM-PRO" panose="020F0600000000000000" pitchFamily="50" charset="-128"/>
                          <a:cs typeface="Source Han Sans JP"/>
                        </a:rPr>
                        <a:t>年間を通して </a:t>
                      </a:r>
                      <a:r>
                        <a:rPr sz="800" b="1" spc="-10" dirty="0">
                          <a:solidFill>
                            <a:srgbClr val="FFFFFF"/>
                          </a:solidFill>
                          <a:latin typeface="HG丸ｺﾞｼｯｸM-PRO" panose="020F0600000000000000" pitchFamily="50" charset="-128"/>
                          <a:ea typeface="HG丸ｺﾞｼｯｸM-PRO" panose="020F0600000000000000" pitchFamily="50" charset="-128"/>
                          <a:cs typeface="Source Han Sans JP"/>
                        </a:rPr>
                        <a:t>随時発⽣ </a:t>
                      </a:r>
                      <a:r>
                        <a:rPr sz="600" b="1" spc="-15" dirty="0">
                          <a:solidFill>
                            <a:srgbClr val="FFFFFF"/>
                          </a:solidFill>
                          <a:latin typeface="HG丸ｺﾞｼｯｸM-PRO" panose="020F0600000000000000" pitchFamily="50" charset="-128"/>
                          <a:ea typeface="HG丸ｺﾞｼｯｸM-PRO" panose="020F0600000000000000" pitchFamily="50" charset="-128"/>
                          <a:cs typeface="Source Han Sans JP"/>
                        </a:rPr>
                        <a:t>する業務</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3048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0054AB"/>
                    </a:solidFill>
                  </a:tcPr>
                </a:tc>
                <a:extLst>
                  <a:ext uri="{0D108BD9-81ED-4DB2-BD59-A6C34878D82A}">
                    <a16:rowId xmlns:a16="http://schemas.microsoft.com/office/drawing/2014/main" val="10000"/>
                  </a:ext>
                </a:extLst>
              </a:tr>
              <a:tr h="467995">
                <a:tc>
                  <a:txBody>
                    <a:bodyPr/>
                    <a:lstStyle/>
                    <a:p>
                      <a:pPr>
                        <a:lnSpc>
                          <a:spcPct val="100000"/>
                        </a:lnSpc>
                        <a:spcBef>
                          <a:spcPts val="560"/>
                        </a:spcBef>
                      </a:pPr>
                      <a:endParaRPr sz="600">
                        <a:latin typeface="HG丸ｺﾞｼｯｸM-PRO" panose="020F0600000000000000" pitchFamily="50" charset="-128"/>
                        <a:ea typeface="HG丸ｺﾞｼｯｸM-PRO" panose="020F0600000000000000" pitchFamily="50" charset="-128"/>
                        <a:cs typeface="Times New Roman"/>
                      </a:endParaRPr>
                    </a:p>
                    <a:p>
                      <a:pPr algn="ctr">
                        <a:lnSpc>
                          <a:spcPct val="100000"/>
                        </a:lnSpc>
                      </a:pPr>
                      <a:r>
                        <a:rPr sz="800" b="1" spc="-10" dirty="0">
                          <a:solidFill>
                            <a:srgbClr val="0053A6"/>
                          </a:solidFill>
                          <a:latin typeface="HG丸ｺﾞｼｯｸM-PRO" panose="020F0600000000000000" pitchFamily="50" charset="-128"/>
                          <a:ea typeface="HG丸ｺﾞｼｯｸM-PRO" panose="020F0600000000000000" pitchFamily="50" charset="-128"/>
                          <a:cs typeface="Source Han Sans JP"/>
                        </a:rPr>
                        <a:t>1</a:t>
                      </a:r>
                      <a:r>
                        <a:rPr sz="600" b="1" spc="-50" dirty="0">
                          <a:solidFill>
                            <a:srgbClr val="0053A6"/>
                          </a:solidFill>
                          <a:latin typeface="HG丸ｺﾞｼｯｸM-PRO" panose="020F0600000000000000" pitchFamily="50" charset="-128"/>
                          <a:ea typeface="HG丸ｺﾞｼｯｸM-PRO" panose="020F0600000000000000" pitchFamily="50" charset="-128"/>
                          <a:cs typeface="Source Han Sans JP"/>
                        </a:rPr>
                        <a:t>⽉</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7112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4DEFF"/>
                    </a:solidFill>
                  </a:tcPr>
                </a:tc>
                <a:tc>
                  <a:txBody>
                    <a:bodyPr/>
                    <a:lstStyle/>
                    <a:p>
                      <a:pPr marL="113664" indent="-66040">
                        <a:lnSpc>
                          <a:spcPct val="100000"/>
                        </a:lnSpc>
                        <a:spcBef>
                          <a:spcPts val="580"/>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前⽉分の社会保険料、住⺠税特別徴収税額の納付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前⽉分の源泉所得税•復興特別所得税の納付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労働保険料の納付 延納の第</a:t>
                      </a:r>
                      <a:r>
                        <a:rPr sz="600" spc="-10" dirty="0">
                          <a:solidFill>
                            <a:srgbClr val="2D344B"/>
                          </a:solidFill>
                          <a:latin typeface="HG丸ｺﾞｼｯｸM-PRO" panose="020F0600000000000000" pitchFamily="50" charset="-128"/>
                          <a:ea typeface="HG丸ｺﾞｼｯｸM-PRO" panose="020F0600000000000000" pitchFamily="50" charset="-128"/>
                          <a:cs typeface="Source Han Sans JP"/>
                        </a:rPr>
                        <a:t>3</a:t>
                      </a:r>
                      <a:r>
                        <a:rPr sz="600" spc="70" dirty="0">
                          <a:solidFill>
                            <a:srgbClr val="2D344B"/>
                          </a:solidFill>
                          <a:latin typeface="HG丸ｺﾞｼｯｸM-PRO" panose="020F0600000000000000" pitchFamily="50" charset="-128"/>
                          <a:ea typeface="HG丸ｺﾞｼｯｸM-PRO" panose="020F0600000000000000" pitchFamily="50" charset="-128"/>
                          <a:cs typeface="Source Han Sans JP"/>
                        </a:rPr>
                        <a:t>期 </a:t>
                      </a:r>
                      <a:r>
                        <a:rPr sz="500" spc="-5" dirty="0">
                          <a:solidFill>
                            <a:srgbClr val="2D344B"/>
                          </a:solidFill>
                          <a:latin typeface="HG丸ｺﾞｼｯｸM-PRO" panose="020F0600000000000000" pitchFamily="50" charset="-128"/>
                          <a:ea typeface="HG丸ｺﾞｼｯｸM-PRO" panose="020F0600000000000000" pitchFamily="50" charset="-128"/>
                          <a:cs typeface="Source Han Sans JP"/>
                        </a:rPr>
                        <a:t>※現⾦納付•電⼦納付の場合</a:t>
                      </a:r>
                      <a:endParaRPr sz="500">
                        <a:latin typeface="HG丸ｺﾞｼｯｸM-PRO" panose="020F0600000000000000" pitchFamily="50" charset="-128"/>
                        <a:ea typeface="HG丸ｺﾞｼｯｸM-PRO" panose="020F0600000000000000" pitchFamily="50" charset="-128"/>
                        <a:cs typeface="Source Han Sans JP"/>
                      </a:endParaRPr>
                    </a:p>
                  </a:txBody>
                  <a:tcPr marL="0" marR="0" marT="7366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marL="113664" indent="-66040">
                        <a:lnSpc>
                          <a:spcPct val="100000"/>
                        </a:lnSpc>
                        <a:spcBef>
                          <a:spcPts val="580"/>
                        </a:spcBef>
                        <a:buClr>
                          <a:srgbClr val="0052B0"/>
                        </a:buClr>
                        <a:buFont typeface="Arial"/>
                        <a:buChar char="●"/>
                        <a:tabLst>
                          <a:tab pos="113664" algn="l"/>
                        </a:tabLst>
                      </a:pPr>
                      <a:r>
                        <a:rPr sz="600" spc="-10" dirty="0">
                          <a:solidFill>
                            <a:srgbClr val="2D344B"/>
                          </a:solidFill>
                          <a:latin typeface="HG丸ｺﾞｼｯｸM-PRO" panose="020F0600000000000000" pitchFamily="50" charset="-128"/>
                          <a:ea typeface="HG丸ｺﾞｼｯｸM-PRO" panose="020F0600000000000000" pitchFamily="50" charset="-128"/>
                          <a:cs typeface="Source Han Sans JP"/>
                        </a:rPr>
                        <a:t>法定調書の提出</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給与⽀払報告書の提出</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10" dirty="0">
                          <a:solidFill>
                            <a:srgbClr val="2D344B"/>
                          </a:solidFill>
                          <a:latin typeface="HG丸ｺﾞｼｯｸM-PRO" panose="020F0600000000000000" pitchFamily="50" charset="-128"/>
                          <a:ea typeface="HG丸ｺﾞｼｯｸM-PRO" panose="020F0600000000000000" pitchFamily="50" charset="-128"/>
                          <a:cs typeface="Source Han Sans JP"/>
                        </a:rPr>
                        <a:t>労働者死傷病報告書（10〜12⽉分）</a:t>
                      </a:r>
                      <a:r>
                        <a:rPr sz="600" spc="-25" dirty="0">
                          <a:solidFill>
                            <a:srgbClr val="2D344B"/>
                          </a:solidFill>
                          <a:latin typeface="HG丸ｺﾞｼｯｸM-PRO" panose="020F0600000000000000" pitchFamily="50" charset="-128"/>
                          <a:ea typeface="HG丸ｺﾞｼｯｸM-PRO" panose="020F0600000000000000" pitchFamily="50" charset="-128"/>
                          <a:cs typeface="Source Han Sans JP"/>
                        </a:rPr>
                        <a:t>の提出</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7366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marL="113664" indent="-66040">
                        <a:lnSpc>
                          <a:spcPct val="100000"/>
                        </a:lnSpc>
                        <a:spcBef>
                          <a:spcPts val="170"/>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従業員へ源泉徴収票の交付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dirty="0">
                          <a:solidFill>
                            <a:srgbClr val="2D344B"/>
                          </a:solidFill>
                          <a:latin typeface="HG丸ｺﾞｼｯｸM-PRO" panose="020F0600000000000000" pitchFamily="50" charset="-128"/>
                          <a:ea typeface="HG丸ｺﾞｼｯｸM-PRO" panose="020F0600000000000000" pitchFamily="50" charset="-128"/>
                          <a:cs typeface="Source Han Sans JP"/>
                        </a:rPr>
                        <a:t>新年分の給与所得者の扶養控除等（異動）</a:t>
                      </a: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申告書を従業員から回収</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新年の賃⾦台帳•労働者名簿•年次有給休暇管理簿の作成</a:t>
                      </a:r>
                      <a:endParaRPr sz="600">
                        <a:latin typeface="HG丸ｺﾞｼｯｸM-PRO" panose="020F0600000000000000" pitchFamily="50" charset="-128"/>
                        <a:ea typeface="HG丸ｺﾞｼｯｸM-PRO" panose="020F0600000000000000" pitchFamily="50" charset="-128"/>
                        <a:cs typeface="Source Han Sans JP"/>
                      </a:endParaRPr>
                    </a:p>
                    <a:p>
                      <a:pPr marL="123189">
                        <a:lnSpc>
                          <a:spcPct val="100000"/>
                        </a:lnSpc>
                        <a:spcBef>
                          <a:spcPts val="204"/>
                        </a:spcBef>
                      </a:pPr>
                      <a:r>
                        <a:rPr sz="500" dirty="0">
                          <a:solidFill>
                            <a:srgbClr val="2D344B"/>
                          </a:solidFill>
                          <a:latin typeface="HG丸ｺﾞｼｯｸM-PRO" panose="020F0600000000000000" pitchFamily="50" charset="-128"/>
                          <a:ea typeface="HG丸ｺﾞｼｯｸM-PRO" panose="020F0600000000000000" pitchFamily="50" charset="-128"/>
                          <a:cs typeface="Source Han Sans JP"/>
                        </a:rPr>
                        <a:t>※会計年度が1</a:t>
                      </a:r>
                      <a:r>
                        <a:rPr sz="500" spc="-10" dirty="0">
                          <a:solidFill>
                            <a:srgbClr val="2D344B"/>
                          </a:solidFill>
                          <a:latin typeface="HG丸ｺﾞｼｯｸM-PRO" panose="020F0600000000000000" pitchFamily="50" charset="-128"/>
                          <a:ea typeface="HG丸ｺﾞｼｯｸM-PRO" panose="020F0600000000000000" pitchFamily="50" charset="-128"/>
                          <a:cs typeface="Source Han Sans JP"/>
                        </a:rPr>
                        <a:t>⽉始まりの場合</a:t>
                      </a:r>
                      <a:endParaRPr sz="500">
                        <a:latin typeface="HG丸ｺﾞｼｯｸM-PRO" panose="020F0600000000000000" pitchFamily="50" charset="-128"/>
                        <a:ea typeface="HG丸ｺﾞｼｯｸM-PRO" panose="020F0600000000000000" pitchFamily="50" charset="-128"/>
                        <a:cs typeface="Source Han Sans JP"/>
                      </a:endParaRPr>
                    </a:p>
                  </a:txBody>
                  <a:tcPr marL="0" marR="0" marT="2159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rowSpan="12">
                  <a:txBody>
                    <a:bodyPr/>
                    <a:lstStyle/>
                    <a:p>
                      <a:pPr>
                        <a:lnSpc>
                          <a:spcPct val="100000"/>
                        </a:lnSpc>
                        <a:spcBef>
                          <a:spcPts val="550"/>
                        </a:spcBef>
                      </a:pPr>
                      <a:endParaRPr sz="600">
                        <a:latin typeface="HG丸ｺﾞｼｯｸM-PRO" panose="020F0600000000000000" pitchFamily="50" charset="-128"/>
                        <a:ea typeface="HG丸ｺﾞｼｯｸM-PRO" panose="020F0600000000000000" pitchFamily="50" charset="-128"/>
                        <a:cs typeface="Times New Roman"/>
                      </a:endParaRPr>
                    </a:p>
                    <a:p>
                      <a:pPr marL="104775">
                        <a:lnSpc>
                          <a:spcPct val="100000"/>
                        </a:lnSpc>
                      </a:pPr>
                      <a:r>
                        <a:rPr sz="800" b="1" spc="-10" dirty="0">
                          <a:solidFill>
                            <a:srgbClr val="0053A6"/>
                          </a:solidFill>
                          <a:latin typeface="HG丸ｺﾞｼｯｸM-PRO" panose="020F0600000000000000" pitchFamily="50" charset="-128"/>
                          <a:ea typeface="HG丸ｺﾞｼｯｸM-PRO" panose="020F0600000000000000" pitchFamily="50" charset="-128"/>
                          <a:cs typeface="Source Han Sans JP"/>
                        </a:rPr>
                        <a:t>⼊社 </a:t>
                      </a:r>
                      <a:r>
                        <a:rPr sz="600" b="1" spc="-15" dirty="0">
                          <a:solidFill>
                            <a:srgbClr val="0053A6"/>
                          </a:solidFill>
                          <a:latin typeface="HG丸ｺﾞｼｯｸM-PRO" panose="020F0600000000000000" pitchFamily="50" charset="-128"/>
                          <a:ea typeface="HG丸ｺﾞｼｯｸM-PRO" panose="020F0600000000000000" pitchFamily="50" charset="-128"/>
                          <a:cs typeface="Source Han Sans JP"/>
                        </a:rPr>
                        <a:t>の⼿続き</a:t>
                      </a:r>
                      <a:endParaRPr sz="600">
                        <a:latin typeface="HG丸ｺﾞｼｯｸM-PRO" panose="020F0600000000000000" pitchFamily="50" charset="-128"/>
                        <a:ea typeface="HG丸ｺﾞｼｯｸM-PRO" panose="020F0600000000000000" pitchFamily="50" charset="-128"/>
                        <a:cs typeface="Source Han Sans JP"/>
                      </a:endParaRPr>
                    </a:p>
                    <a:p>
                      <a:pPr marL="170815" indent="-66040">
                        <a:lnSpc>
                          <a:spcPct val="100000"/>
                        </a:lnSpc>
                        <a:spcBef>
                          <a:spcPts val="325"/>
                        </a:spcBef>
                        <a:buClr>
                          <a:srgbClr val="0052B0"/>
                        </a:buClr>
                        <a:buFont typeface="Arial"/>
                        <a:buChar char="●"/>
                        <a:tabLst>
                          <a:tab pos="170815"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雇⽤保険被保険者資格取得届の提出</a:t>
                      </a:r>
                      <a:endParaRPr sz="600">
                        <a:latin typeface="HG丸ｺﾞｼｯｸM-PRO" panose="020F0600000000000000" pitchFamily="50" charset="-128"/>
                        <a:ea typeface="HG丸ｺﾞｼｯｸM-PRO" panose="020F0600000000000000" pitchFamily="50" charset="-128"/>
                        <a:cs typeface="Source Han Sans JP"/>
                      </a:endParaRPr>
                    </a:p>
                    <a:p>
                      <a:pPr marL="170815" indent="-66040">
                        <a:lnSpc>
                          <a:spcPct val="100000"/>
                        </a:lnSpc>
                        <a:spcBef>
                          <a:spcPts val="180"/>
                        </a:spcBef>
                        <a:buClr>
                          <a:srgbClr val="0052B0"/>
                        </a:buClr>
                        <a:buFont typeface="Arial"/>
                        <a:buChar char="●"/>
                        <a:tabLst>
                          <a:tab pos="170815"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健康保険•厚⽣年⾦保険 被保険者資格取得届の提出</a:t>
                      </a:r>
                      <a:endParaRPr sz="600">
                        <a:latin typeface="HG丸ｺﾞｼｯｸM-PRO" panose="020F0600000000000000" pitchFamily="50" charset="-128"/>
                        <a:ea typeface="HG丸ｺﾞｼｯｸM-PRO" panose="020F0600000000000000" pitchFamily="50" charset="-128"/>
                        <a:cs typeface="Source Han Sans JP"/>
                      </a:endParaRPr>
                    </a:p>
                    <a:p>
                      <a:pPr marL="170815" indent="-66040">
                        <a:lnSpc>
                          <a:spcPct val="100000"/>
                        </a:lnSpc>
                        <a:spcBef>
                          <a:spcPts val="180"/>
                        </a:spcBef>
                        <a:buClr>
                          <a:srgbClr val="0052B0"/>
                        </a:buClr>
                        <a:buFont typeface="Arial"/>
                        <a:buChar char="●"/>
                        <a:tabLst>
                          <a:tab pos="170815" algn="l"/>
                        </a:tabLst>
                      </a:pPr>
                      <a:r>
                        <a:rPr sz="600" dirty="0">
                          <a:solidFill>
                            <a:srgbClr val="2D344B"/>
                          </a:solidFill>
                          <a:latin typeface="HG丸ｺﾞｼｯｸM-PRO" panose="020F0600000000000000" pitchFamily="50" charset="-128"/>
                          <a:ea typeface="HG丸ｺﾞｼｯｸM-PRO" panose="020F0600000000000000" pitchFamily="50" charset="-128"/>
                          <a:cs typeface="Source Han Sans JP"/>
                        </a:rPr>
                        <a:t>給与所得者の扶養控除等（異動）</a:t>
                      </a: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申告書を従業員から回収</a:t>
                      </a:r>
                      <a:endParaRPr sz="600">
                        <a:latin typeface="HG丸ｺﾞｼｯｸM-PRO" panose="020F0600000000000000" pitchFamily="50" charset="-128"/>
                        <a:ea typeface="HG丸ｺﾞｼｯｸM-PRO" panose="020F0600000000000000" pitchFamily="50" charset="-128"/>
                        <a:cs typeface="Source Han Sans JP"/>
                      </a:endParaRPr>
                    </a:p>
                    <a:p>
                      <a:pPr marL="170815" indent="-66040">
                        <a:lnSpc>
                          <a:spcPct val="100000"/>
                        </a:lnSpc>
                        <a:spcBef>
                          <a:spcPts val="180"/>
                        </a:spcBef>
                        <a:buClr>
                          <a:srgbClr val="0052B0"/>
                        </a:buClr>
                        <a:buFont typeface="Arial"/>
                        <a:buChar char="●"/>
                        <a:tabLst>
                          <a:tab pos="170815"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雇⼊れ時の健康診断の実施</a:t>
                      </a:r>
                      <a:endParaRPr sz="600">
                        <a:latin typeface="HG丸ｺﾞｼｯｸM-PRO" panose="020F0600000000000000" pitchFamily="50" charset="-128"/>
                        <a:ea typeface="HG丸ｺﾞｼｯｸM-PRO" panose="020F0600000000000000" pitchFamily="50" charset="-128"/>
                        <a:cs typeface="Source Han Sans JP"/>
                      </a:endParaRPr>
                    </a:p>
                    <a:p>
                      <a:pPr marL="170815" indent="-66040">
                        <a:lnSpc>
                          <a:spcPct val="100000"/>
                        </a:lnSpc>
                        <a:spcBef>
                          <a:spcPts val="180"/>
                        </a:spcBef>
                        <a:buClr>
                          <a:srgbClr val="0052B0"/>
                        </a:buClr>
                        <a:buFont typeface="Arial"/>
                        <a:buChar char="●"/>
                        <a:tabLst>
                          <a:tab pos="170815"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賃⾦台帳•労働者名簿•年次有給休暇管理簿の作成</a:t>
                      </a:r>
                      <a:endParaRPr sz="600">
                        <a:latin typeface="HG丸ｺﾞｼｯｸM-PRO" panose="020F0600000000000000" pitchFamily="50" charset="-128"/>
                        <a:ea typeface="HG丸ｺﾞｼｯｸM-PRO" panose="020F0600000000000000" pitchFamily="50" charset="-128"/>
                        <a:cs typeface="Source Han Sans JP"/>
                      </a:endParaRPr>
                    </a:p>
                    <a:p>
                      <a:pPr>
                        <a:lnSpc>
                          <a:spcPct val="100000"/>
                        </a:lnSpc>
                        <a:spcBef>
                          <a:spcPts val="380"/>
                        </a:spcBef>
                        <a:buClr>
                          <a:srgbClr val="0052B0"/>
                        </a:buClr>
                        <a:buFont typeface="Arial"/>
                        <a:buChar char="●"/>
                      </a:pPr>
                      <a:endParaRPr sz="600">
                        <a:latin typeface="HG丸ｺﾞｼｯｸM-PRO" panose="020F0600000000000000" pitchFamily="50" charset="-128"/>
                        <a:ea typeface="HG丸ｺﾞｼｯｸM-PRO" panose="020F0600000000000000" pitchFamily="50" charset="-128"/>
                        <a:cs typeface="Times New Roman"/>
                      </a:endParaRPr>
                    </a:p>
                    <a:p>
                      <a:pPr marL="104775">
                        <a:lnSpc>
                          <a:spcPct val="100000"/>
                        </a:lnSpc>
                      </a:pPr>
                      <a:r>
                        <a:rPr sz="800" b="1" spc="-10" dirty="0">
                          <a:solidFill>
                            <a:srgbClr val="0053A6"/>
                          </a:solidFill>
                          <a:latin typeface="HG丸ｺﾞｼｯｸM-PRO" panose="020F0600000000000000" pitchFamily="50" charset="-128"/>
                          <a:ea typeface="HG丸ｺﾞｼｯｸM-PRO" panose="020F0600000000000000" pitchFamily="50" charset="-128"/>
                          <a:cs typeface="Source Han Sans JP"/>
                        </a:rPr>
                        <a:t>退職 </a:t>
                      </a:r>
                      <a:r>
                        <a:rPr sz="600" b="1" spc="-15" dirty="0">
                          <a:solidFill>
                            <a:srgbClr val="0053A6"/>
                          </a:solidFill>
                          <a:latin typeface="HG丸ｺﾞｼｯｸM-PRO" panose="020F0600000000000000" pitchFamily="50" charset="-128"/>
                          <a:ea typeface="HG丸ｺﾞｼｯｸM-PRO" panose="020F0600000000000000" pitchFamily="50" charset="-128"/>
                          <a:cs typeface="Source Han Sans JP"/>
                        </a:rPr>
                        <a:t>の⼿続き</a:t>
                      </a:r>
                      <a:endParaRPr sz="600">
                        <a:latin typeface="HG丸ｺﾞｼｯｸM-PRO" panose="020F0600000000000000" pitchFamily="50" charset="-128"/>
                        <a:ea typeface="HG丸ｺﾞｼｯｸM-PRO" panose="020F0600000000000000" pitchFamily="50" charset="-128"/>
                        <a:cs typeface="Source Han Sans JP"/>
                      </a:endParaRPr>
                    </a:p>
                    <a:p>
                      <a:pPr marL="170815" indent="-66040">
                        <a:lnSpc>
                          <a:spcPct val="100000"/>
                        </a:lnSpc>
                        <a:spcBef>
                          <a:spcPts val="325"/>
                        </a:spcBef>
                        <a:buClr>
                          <a:srgbClr val="0052B0"/>
                        </a:buClr>
                        <a:buFont typeface="Arial"/>
                        <a:buChar char="●"/>
                        <a:tabLst>
                          <a:tab pos="170815"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雇⽤保険被保険者資格喪失届の提出</a:t>
                      </a:r>
                      <a:endParaRPr sz="600">
                        <a:latin typeface="HG丸ｺﾞｼｯｸM-PRO" panose="020F0600000000000000" pitchFamily="50" charset="-128"/>
                        <a:ea typeface="HG丸ｺﾞｼｯｸM-PRO" panose="020F0600000000000000" pitchFamily="50" charset="-128"/>
                        <a:cs typeface="Source Han Sans JP"/>
                      </a:endParaRPr>
                    </a:p>
                    <a:p>
                      <a:pPr marL="170815" indent="-66040">
                        <a:lnSpc>
                          <a:spcPct val="100000"/>
                        </a:lnSpc>
                        <a:spcBef>
                          <a:spcPts val="180"/>
                        </a:spcBef>
                        <a:buClr>
                          <a:srgbClr val="0052B0"/>
                        </a:buClr>
                        <a:buFont typeface="Arial"/>
                        <a:buChar char="●"/>
                        <a:tabLst>
                          <a:tab pos="170815"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雇⽤保険被保険者離職証明書の提出</a:t>
                      </a:r>
                      <a:endParaRPr sz="600">
                        <a:latin typeface="HG丸ｺﾞｼｯｸM-PRO" panose="020F0600000000000000" pitchFamily="50" charset="-128"/>
                        <a:ea typeface="HG丸ｺﾞｼｯｸM-PRO" panose="020F0600000000000000" pitchFamily="50" charset="-128"/>
                        <a:cs typeface="Source Han Sans JP"/>
                      </a:endParaRPr>
                    </a:p>
                    <a:p>
                      <a:pPr marL="170815" indent="-66040">
                        <a:lnSpc>
                          <a:spcPct val="100000"/>
                        </a:lnSpc>
                        <a:spcBef>
                          <a:spcPts val="180"/>
                        </a:spcBef>
                        <a:buClr>
                          <a:srgbClr val="0052B0"/>
                        </a:buClr>
                        <a:buFont typeface="Arial"/>
                        <a:buChar char="●"/>
                        <a:tabLst>
                          <a:tab pos="170815"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健康保険•厚⽣年⾦保険 被保険者資格喪失届の提出</a:t>
                      </a:r>
                      <a:endParaRPr sz="600">
                        <a:latin typeface="HG丸ｺﾞｼｯｸM-PRO" panose="020F0600000000000000" pitchFamily="50" charset="-128"/>
                        <a:ea typeface="HG丸ｺﾞｼｯｸM-PRO" panose="020F0600000000000000" pitchFamily="50" charset="-128"/>
                        <a:cs typeface="Source Han Sans JP"/>
                      </a:endParaRPr>
                    </a:p>
                    <a:p>
                      <a:pPr marL="170815" indent="-66040">
                        <a:lnSpc>
                          <a:spcPct val="100000"/>
                        </a:lnSpc>
                        <a:spcBef>
                          <a:spcPts val="180"/>
                        </a:spcBef>
                        <a:buClr>
                          <a:srgbClr val="0052B0"/>
                        </a:buClr>
                        <a:buFont typeface="Arial"/>
                        <a:buChar char="●"/>
                        <a:tabLst>
                          <a:tab pos="170815"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退職所得申告書を従業員から回収</a:t>
                      </a:r>
                      <a:endParaRPr sz="600">
                        <a:latin typeface="HG丸ｺﾞｼｯｸM-PRO" panose="020F0600000000000000" pitchFamily="50" charset="-128"/>
                        <a:ea typeface="HG丸ｺﾞｼｯｸM-PRO" panose="020F0600000000000000" pitchFamily="50" charset="-128"/>
                        <a:cs typeface="Source Han Sans JP"/>
                      </a:endParaRPr>
                    </a:p>
                    <a:p>
                      <a:pPr marL="170815" indent="-66040">
                        <a:lnSpc>
                          <a:spcPct val="100000"/>
                        </a:lnSpc>
                        <a:spcBef>
                          <a:spcPts val="180"/>
                        </a:spcBef>
                        <a:buClr>
                          <a:srgbClr val="0052B0"/>
                        </a:buClr>
                        <a:buFont typeface="Arial"/>
                        <a:buChar char="●"/>
                        <a:tabLst>
                          <a:tab pos="170815"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退職所得の源泉徴収票を提出</a:t>
                      </a:r>
                      <a:endParaRPr sz="600">
                        <a:latin typeface="HG丸ｺﾞｼｯｸM-PRO" panose="020F0600000000000000" pitchFamily="50" charset="-128"/>
                        <a:ea typeface="HG丸ｺﾞｼｯｸM-PRO" panose="020F0600000000000000" pitchFamily="50" charset="-128"/>
                        <a:cs typeface="Source Han Sans JP"/>
                      </a:endParaRPr>
                    </a:p>
                    <a:p>
                      <a:pPr marL="170815" marR="934719" indent="-66040">
                        <a:lnSpc>
                          <a:spcPct val="125000"/>
                        </a:lnSpc>
                        <a:buClr>
                          <a:srgbClr val="0052B0"/>
                        </a:buClr>
                        <a:buFont typeface="Arial"/>
                        <a:buChar char="●"/>
                        <a:tabLst>
                          <a:tab pos="180975"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給与⽀払報告書•特別徴収に係る	給与所得者異動届出書の提出</a:t>
                      </a:r>
                      <a:endParaRPr sz="600">
                        <a:latin typeface="HG丸ｺﾞｼｯｸM-PRO" panose="020F0600000000000000" pitchFamily="50" charset="-128"/>
                        <a:ea typeface="HG丸ｺﾞｼｯｸM-PRO" panose="020F0600000000000000" pitchFamily="50" charset="-128"/>
                        <a:cs typeface="Source Han Sans JP"/>
                      </a:endParaRPr>
                    </a:p>
                    <a:p>
                      <a:pPr>
                        <a:lnSpc>
                          <a:spcPct val="100000"/>
                        </a:lnSpc>
                        <a:spcBef>
                          <a:spcPts val="380"/>
                        </a:spcBef>
                        <a:buClr>
                          <a:srgbClr val="0052B0"/>
                        </a:buClr>
                        <a:buFont typeface="Arial"/>
                        <a:buChar char="●"/>
                      </a:pPr>
                      <a:endParaRPr sz="600">
                        <a:latin typeface="HG丸ｺﾞｼｯｸM-PRO" panose="020F0600000000000000" pitchFamily="50" charset="-128"/>
                        <a:ea typeface="HG丸ｺﾞｼｯｸM-PRO" panose="020F0600000000000000" pitchFamily="50" charset="-128"/>
                        <a:cs typeface="Times New Roman"/>
                      </a:endParaRPr>
                    </a:p>
                    <a:p>
                      <a:pPr marL="104775">
                        <a:lnSpc>
                          <a:spcPct val="100000"/>
                        </a:lnSpc>
                      </a:pPr>
                      <a:r>
                        <a:rPr sz="800" b="1" spc="-20" dirty="0">
                          <a:solidFill>
                            <a:srgbClr val="0053A6"/>
                          </a:solidFill>
                          <a:latin typeface="HG丸ｺﾞｼｯｸM-PRO" panose="020F0600000000000000" pitchFamily="50" charset="-128"/>
                          <a:ea typeface="HG丸ｺﾞｼｯｸM-PRO" panose="020F0600000000000000" pitchFamily="50" charset="-128"/>
                          <a:cs typeface="Source Han Sans JP"/>
                        </a:rPr>
                        <a:t>その他</a:t>
                      </a:r>
                      <a:endParaRPr sz="800">
                        <a:latin typeface="HG丸ｺﾞｼｯｸM-PRO" panose="020F0600000000000000" pitchFamily="50" charset="-128"/>
                        <a:ea typeface="HG丸ｺﾞｼｯｸM-PRO" panose="020F0600000000000000" pitchFamily="50" charset="-128"/>
                        <a:cs typeface="Source Han Sans JP"/>
                      </a:endParaRPr>
                    </a:p>
                    <a:p>
                      <a:pPr marL="170815" indent="-66040">
                        <a:lnSpc>
                          <a:spcPct val="100000"/>
                        </a:lnSpc>
                        <a:spcBef>
                          <a:spcPts val="325"/>
                        </a:spcBef>
                        <a:buClr>
                          <a:srgbClr val="0052B0"/>
                        </a:buClr>
                        <a:buFont typeface="Arial"/>
                        <a:buChar char="●"/>
                        <a:tabLst>
                          <a:tab pos="170815" algn="l"/>
                        </a:tabLst>
                      </a:pPr>
                      <a:r>
                        <a:rPr sz="600" dirty="0">
                          <a:solidFill>
                            <a:srgbClr val="2D344B"/>
                          </a:solidFill>
                          <a:latin typeface="HG丸ｺﾞｼｯｸM-PRO" panose="020F0600000000000000" pitchFamily="50" charset="-128"/>
                          <a:ea typeface="HG丸ｺﾞｼｯｸM-PRO" panose="020F0600000000000000" pitchFamily="50" charset="-128"/>
                          <a:cs typeface="Source Han Sans JP"/>
                        </a:rPr>
                        <a:t>36</a:t>
                      </a:r>
                      <a:r>
                        <a:rPr sz="600" spc="-10" dirty="0">
                          <a:solidFill>
                            <a:srgbClr val="2D344B"/>
                          </a:solidFill>
                          <a:latin typeface="HG丸ｺﾞｼｯｸM-PRO" panose="020F0600000000000000" pitchFamily="50" charset="-128"/>
                          <a:ea typeface="HG丸ｺﾞｼｯｸM-PRO" panose="020F0600000000000000" pitchFamily="50" charset="-128"/>
                          <a:cs typeface="Source Han Sans JP"/>
                        </a:rPr>
                        <a:t>協定の更新•届出</a:t>
                      </a:r>
                      <a:endParaRPr sz="600">
                        <a:latin typeface="HG丸ｺﾞｼｯｸM-PRO" panose="020F0600000000000000" pitchFamily="50" charset="-128"/>
                        <a:ea typeface="HG丸ｺﾞｼｯｸM-PRO" panose="020F0600000000000000" pitchFamily="50" charset="-128"/>
                        <a:cs typeface="Source Han Sans JP"/>
                      </a:endParaRPr>
                    </a:p>
                    <a:p>
                      <a:pPr marL="170815" indent="-66040">
                        <a:lnSpc>
                          <a:spcPct val="100000"/>
                        </a:lnSpc>
                        <a:spcBef>
                          <a:spcPts val="180"/>
                        </a:spcBef>
                        <a:buClr>
                          <a:srgbClr val="0052B0"/>
                        </a:buClr>
                        <a:buFont typeface="Arial"/>
                        <a:buChar char="●"/>
                        <a:tabLst>
                          <a:tab pos="170815" algn="l"/>
                        </a:tabLst>
                      </a:pPr>
                      <a:r>
                        <a:rPr sz="600" spc="-10" dirty="0">
                          <a:solidFill>
                            <a:srgbClr val="2D344B"/>
                          </a:solidFill>
                          <a:latin typeface="HG丸ｺﾞｼｯｸM-PRO" panose="020F0600000000000000" pitchFamily="50" charset="-128"/>
                          <a:ea typeface="HG丸ｺﾞｼｯｸM-PRO" panose="020F0600000000000000" pitchFamily="50" charset="-128"/>
                          <a:cs typeface="Source Han Sans JP"/>
                        </a:rPr>
                        <a:t>賞与⽀払届の提出</a:t>
                      </a:r>
                      <a:endParaRPr sz="600">
                        <a:latin typeface="HG丸ｺﾞｼｯｸM-PRO" panose="020F0600000000000000" pitchFamily="50" charset="-128"/>
                        <a:ea typeface="HG丸ｺﾞｼｯｸM-PRO" panose="020F0600000000000000" pitchFamily="50" charset="-128"/>
                        <a:cs typeface="Source Han Sans JP"/>
                      </a:endParaRPr>
                    </a:p>
                    <a:p>
                      <a:pPr marL="170815" indent="-66040">
                        <a:lnSpc>
                          <a:spcPct val="100000"/>
                        </a:lnSpc>
                        <a:spcBef>
                          <a:spcPts val="180"/>
                        </a:spcBef>
                        <a:buClr>
                          <a:srgbClr val="0052B0"/>
                        </a:buClr>
                        <a:buFont typeface="Arial"/>
                        <a:buChar char="●"/>
                        <a:tabLst>
                          <a:tab pos="170815" algn="l"/>
                        </a:tabLst>
                      </a:pPr>
                      <a:r>
                        <a:rPr sz="600" spc="-10" dirty="0">
                          <a:solidFill>
                            <a:srgbClr val="2D344B"/>
                          </a:solidFill>
                          <a:latin typeface="HG丸ｺﾞｼｯｸM-PRO" panose="020F0600000000000000" pitchFamily="50" charset="-128"/>
                          <a:ea typeface="HG丸ｺﾞｼｯｸM-PRO" panose="020F0600000000000000" pitchFamily="50" charset="-128"/>
                          <a:cs typeface="Source Han Sans JP"/>
                        </a:rPr>
                        <a:t>⽉額変更届の提出</a:t>
                      </a:r>
                      <a:endParaRPr sz="600">
                        <a:latin typeface="HG丸ｺﾞｼｯｸM-PRO" panose="020F0600000000000000" pitchFamily="50" charset="-128"/>
                        <a:ea typeface="HG丸ｺﾞｼｯｸM-PRO" panose="020F0600000000000000" pitchFamily="50" charset="-128"/>
                        <a:cs typeface="Source Han Sans JP"/>
                      </a:endParaRPr>
                    </a:p>
                    <a:p>
                      <a:pPr marL="170815" indent="-66040">
                        <a:lnSpc>
                          <a:spcPct val="100000"/>
                        </a:lnSpc>
                        <a:spcBef>
                          <a:spcPts val="180"/>
                        </a:spcBef>
                        <a:buClr>
                          <a:srgbClr val="0052B0"/>
                        </a:buClr>
                        <a:buFont typeface="Arial"/>
                        <a:buChar char="●"/>
                        <a:tabLst>
                          <a:tab pos="170815"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定期健康診断の実施•報告書の提出</a:t>
                      </a:r>
                      <a:endParaRPr sz="600">
                        <a:latin typeface="HG丸ｺﾞｼｯｸM-PRO" panose="020F0600000000000000" pitchFamily="50" charset="-128"/>
                        <a:ea typeface="HG丸ｺﾞｼｯｸM-PRO" panose="020F0600000000000000" pitchFamily="50" charset="-128"/>
                        <a:cs typeface="Source Han Sans JP"/>
                      </a:endParaRPr>
                    </a:p>
                    <a:p>
                      <a:pPr marL="170815" indent="-66040">
                        <a:lnSpc>
                          <a:spcPct val="100000"/>
                        </a:lnSpc>
                        <a:spcBef>
                          <a:spcPts val="180"/>
                        </a:spcBef>
                        <a:buClr>
                          <a:srgbClr val="0052B0"/>
                        </a:buClr>
                        <a:buFont typeface="Arial"/>
                        <a:buChar char="●"/>
                        <a:tabLst>
                          <a:tab pos="170815"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ストレスチェックの実施•報告書の提出</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F3FF"/>
                    </a:solidFill>
                  </a:tcPr>
                </a:tc>
                <a:extLst>
                  <a:ext uri="{0D108BD9-81ED-4DB2-BD59-A6C34878D82A}">
                    <a16:rowId xmlns:a16="http://schemas.microsoft.com/office/drawing/2014/main" val="10001"/>
                  </a:ext>
                </a:extLst>
              </a:tr>
              <a:tr h="398780">
                <a:tc>
                  <a:txBody>
                    <a:bodyPr/>
                    <a:lstStyle/>
                    <a:p>
                      <a:pPr>
                        <a:lnSpc>
                          <a:spcPct val="100000"/>
                        </a:lnSpc>
                        <a:spcBef>
                          <a:spcPts val="285"/>
                        </a:spcBef>
                      </a:pPr>
                      <a:endParaRPr sz="600">
                        <a:latin typeface="HG丸ｺﾞｼｯｸM-PRO" panose="020F0600000000000000" pitchFamily="50" charset="-128"/>
                        <a:ea typeface="HG丸ｺﾞｼｯｸM-PRO" panose="020F0600000000000000" pitchFamily="50" charset="-128"/>
                        <a:cs typeface="Times New Roman"/>
                      </a:endParaRPr>
                    </a:p>
                    <a:p>
                      <a:pPr algn="ctr">
                        <a:lnSpc>
                          <a:spcPct val="100000"/>
                        </a:lnSpc>
                      </a:pPr>
                      <a:r>
                        <a:rPr sz="800" b="1" spc="-10" dirty="0">
                          <a:solidFill>
                            <a:srgbClr val="0053A6"/>
                          </a:solidFill>
                          <a:latin typeface="HG丸ｺﾞｼｯｸM-PRO" panose="020F0600000000000000" pitchFamily="50" charset="-128"/>
                          <a:ea typeface="HG丸ｺﾞｼｯｸM-PRO" panose="020F0600000000000000" pitchFamily="50" charset="-128"/>
                          <a:cs typeface="Source Han Sans JP"/>
                        </a:rPr>
                        <a:t>2</a:t>
                      </a:r>
                      <a:r>
                        <a:rPr sz="600" b="1" spc="-50" dirty="0">
                          <a:solidFill>
                            <a:srgbClr val="0053A6"/>
                          </a:solidFill>
                          <a:latin typeface="HG丸ｺﾞｼｯｸM-PRO" panose="020F0600000000000000" pitchFamily="50" charset="-128"/>
                          <a:ea typeface="HG丸ｺﾞｼｯｸM-PRO" panose="020F0600000000000000" pitchFamily="50" charset="-128"/>
                          <a:cs typeface="Source Han Sans JP"/>
                        </a:rPr>
                        <a:t>⽉</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3619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4DEFF"/>
                    </a:solidFill>
                  </a:tcPr>
                </a:tc>
                <a:tc>
                  <a:txBody>
                    <a:bodyPr/>
                    <a:lstStyle/>
                    <a:p>
                      <a:pPr marL="113664" indent="-66040">
                        <a:lnSpc>
                          <a:spcPct val="100000"/>
                        </a:lnSpc>
                        <a:spcBef>
                          <a:spcPts val="310"/>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前⽉分の社会保険料、住⺠税特別徴収税額の納付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前⽉分の源泉所得税•復興特別所得税の納付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10" dirty="0">
                          <a:solidFill>
                            <a:srgbClr val="2D344B"/>
                          </a:solidFill>
                          <a:latin typeface="HG丸ｺﾞｼｯｸM-PRO" panose="020F0600000000000000" pitchFamily="50" charset="-128"/>
                          <a:ea typeface="HG丸ｺﾞｼｯｸM-PRO" panose="020F0600000000000000" pitchFamily="50" charset="-128"/>
                          <a:cs typeface="Source Han Sans JP"/>
                        </a:rPr>
                        <a:t>労働保険料の納付 延納の第3</a:t>
                      </a:r>
                      <a:r>
                        <a:rPr sz="600" dirty="0">
                          <a:solidFill>
                            <a:srgbClr val="2D344B"/>
                          </a:solidFill>
                          <a:latin typeface="HG丸ｺﾞｼｯｸM-PRO" panose="020F0600000000000000" pitchFamily="50" charset="-128"/>
                          <a:ea typeface="HG丸ｺﾞｼｯｸM-PRO" panose="020F0600000000000000" pitchFamily="50" charset="-128"/>
                          <a:cs typeface="Source Han Sans JP"/>
                        </a:rPr>
                        <a:t>期 </a:t>
                      </a:r>
                      <a:r>
                        <a:rPr sz="500" spc="-10" dirty="0">
                          <a:solidFill>
                            <a:srgbClr val="2D344B"/>
                          </a:solidFill>
                          <a:latin typeface="HG丸ｺﾞｼｯｸM-PRO" panose="020F0600000000000000" pitchFamily="50" charset="-128"/>
                          <a:ea typeface="HG丸ｺﾞｼｯｸM-PRO" panose="020F0600000000000000" pitchFamily="50" charset="-128"/>
                          <a:cs typeface="Source Han Sans JP"/>
                        </a:rPr>
                        <a:t>※⼝座振替の場合</a:t>
                      </a:r>
                      <a:endParaRPr sz="500">
                        <a:latin typeface="HG丸ｺﾞｼｯｸM-PRO" panose="020F0600000000000000" pitchFamily="50" charset="-128"/>
                        <a:ea typeface="HG丸ｺﾞｼｯｸM-PRO" panose="020F0600000000000000" pitchFamily="50" charset="-128"/>
                        <a:cs typeface="Source Han Sans JP"/>
                      </a:endParaRPr>
                    </a:p>
                  </a:txBody>
                  <a:tcPr marL="0" marR="0" marT="3937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spcBef>
                          <a:spcPts val="445"/>
                        </a:spcBef>
                      </a:pPr>
                      <a:endParaRPr sz="600">
                        <a:latin typeface="HG丸ｺﾞｼｯｸM-PRO" panose="020F0600000000000000" pitchFamily="50" charset="-128"/>
                        <a:ea typeface="HG丸ｺﾞｼｯｸM-PRO" panose="020F0600000000000000" pitchFamily="50" charset="-128"/>
                        <a:cs typeface="Times New Roman"/>
                      </a:endParaRPr>
                    </a:p>
                    <a:p>
                      <a:pPr marL="113664" indent="-66040">
                        <a:lnSpc>
                          <a:spcPct val="100000"/>
                        </a:lnSpc>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じん肺健康管理実施状況報告書の提出</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565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pPr>
                      <a:endParaRPr sz="500">
                        <a:latin typeface="HG丸ｺﾞｼｯｸM-PRO" panose="020F0600000000000000" pitchFamily="50" charset="-128"/>
                        <a:ea typeface="HG丸ｺﾞｼｯｸM-PRO" panose="020F0600000000000000" pitchFamily="50" charset="-128"/>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vMerge="1">
                  <a:txBody>
                    <a:bodyPr/>
                    <a:lstStyle/>
                    <a:p>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F3FF"/>
                    </a:solidFill>
                  </a:tcPr>
                </a:tc>
                <a:extLst>
                  <a:ext uri="{0D108BD9-81ED-4DB2-BD59-A6C34878D82A}">
                    <a16:rowId xmlns:a16="http://schemas.microsoft.com/office/drawing/2014/main" val="10002"/>
                  </a:ext>
                </a:extLst>
              </a:tr>
              <a:tr h="307340">
                <a:tc>
                  <a:txBody>
                    <a:bodyPr/>
                    <a:lstStyle/>
                    <a:p>
                      <a:pPr algn="ctr">
                        <a:lnSpc>
                          <a:spcPct val="100000"/>
                        </a:lnSpc>
                        <a:spcBef>
                          <a:spcPts val="615"/>
                        </a:spcBef>
                      </a:pPr>
                      <a:r>
                        <a:rPr sz="800" b="1" spc="-10" dirty="0">
                          <a:solidFill>
                            <a:srgbClr val="0053A6"/>
                          </a:solidFill>
                          <a:latin typeface="HG丸ｺﾞｼｯｸM-PRO" panose="020F0600000000000000" pitchFamily="50" charset="-128"/>
                          <a:ea typeface="HG丸ｺﾞｼｯｸM-PRO" panose="020F0600000000000000" pitchFamily="50" charset="-128"/>
                          <a:cs typeface="Source Han Sans JP"/>
                        </a:rPr>
                        <a:t>3</a:t>
                      </a:r>
                      <a:r>
                        <a:rPr sz="600" b="1" spc="-50" dirty="0">
                          <a:solidFill>
                            <a:srgbClr val="0053A6"/>
                          </a:solidFill>
                          <a:latin typeface="HG丸ｺﾞｼｯｸM-PRO" panose="020F0600000000000000" pitchFamily="50" charset="-128"/>
                          <a:ea typeface="HG丸ｺﾞｼｯｸM-PRO" panose="020F0600000000000000" pitchFamily="50" charset="-128"/>
                          <a:cs typeface="Source Han Sans JP"/>
                        </a:rPr>
                        <a:t>⽉</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7810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4DEFF"/>
                    </a:solidFill>
                  </a:tcPr>
                </a:tc>
                <a:tc>
                  <a:txBody>
                    <a:bodyPr/>
                    <a:lstStyle/>
                    <a:p>
                      <a:pPr marL="113664" indent="-66040">
                        <a:lnSpc>
                          <a:spcPct val="100000"/>
                        </a:lnSpc>
                        <a:spcBef>
                          <a:spcPts val="360"/>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前⽉分の社会保険料、住⺠税特別徴収税額の納付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前⽉分の源泉所得税•復興特別所得税の納付</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pPr>
                      <a:endParaRPr sz="500">
                        <a:latin typeface="HG丸ｺﾞｼｯｸM-PRO" panose="020F0600000000000000" pitchFamily="50" charset="-128"/>
                        <a:ea typeface="HG丸ｺﾞｼｯｸM-PRO" panose="020F0600000000000000" pitchFamily="50" charset="-128"/>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pPr>
                      <a:endParaRPr sz="500">
                        <a:latin typeface="HG丸ｺﾞｼｯｸM-PRO" panose="020F0600000000000000" pitchFamily="50" charset="-128"/>
                        <a:ea typeface="HG丸ｺﾞｼｯｸM-PRO" panose="020F0600000000000000" pitchFamily="50" charset="-128"/>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vMerge="1">
                  <a:txBody>
                    <a:bodyPr/>
                    <a:lstStyle/>
                    <a:p>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F3FF"/>
                    </a:solidFill>
                  </a:tcPr>
                </a:tc>
                <a:extLst>
                  <a:ext uri="{0D108BD9-81ED-4DB2-BD59-A6C34878D82A}">
                    <a16:rowId xmlns:a16="http://schemas.microsoft.com/office/drawing/2014/main" val="10003"/>
                  </a:ext>
                </a:extLst>
              </a:tr>
              <a:tr h="398780">
                <a:tc>
                  <a:txBody>
                    <a:bodyPr/>
                    <a:lstStyle/>
                    <a:p>
                      <a:pPr>
                        <a:lnSpc>
                          <a:spcPct val="100000"/>
                        </a:lnSpc>
                        <a:spcBef>
                          <a:spcPts val="285"/>
                        </a:spcBef>
                      </a:pPr>
                      <a:endParaRPr sz="600">
                        <a:latin typeface="HG丸ｺﾞｼｯｸM-PRO" panose="020F0600000000000000" pitchFamily="50" charset="-128"/>
                        <a:ea typeface="HG丸ｺﾞｼｯｸM-PRO" panose="020F0600000000000000" pitchFamily="50" charset="-128"/>
                        <a:cs typeface="Times New Roman"/>
                      </a:endParaRPr>
                    </a:p>
                    <a:p>
                      <a:pPr algn="ctr">
                        <a:lnSpc>
                          <a:spcPct val="100000"/>
                        </a:lnSpc>
                      </a:pPr>
                      <a:r>
                        <a:rPr sz="800" b="1" spc="-10" dirty="0">
                          <a:solidFill>
                            <a:srgbClr val="0053A6"/>
                          </a:solidFill>
                          <a:latin typeface="HG丸ｺﾞｼｯｸM-PRO" panose="020F0600000000000000" pitchFamily="50" charset="-128"/>
                          <a:ea typeface="HG丸ｺﾞｼｯｸM-PRO" panose="020F0600000000000000" pitchFamily="50" charset="-128"/>
                          <a:cs typeface="Source Han Sans JP"/>
                        </a:rPr>
                        <a:t>4</a:t>
                      </a:r>
                      <a:r>
                        <a:rPr sz="600" b="1" spc="-50" dirty="0">
                          <a:solidFill>
                            <a:srgbClr val="0053A6"/>
                          </a:solidFill>
                          <a:latin typeface="HG丸ｺﾞｼｯｸM-PRO" panose="020F0600000000000000" pitchFamily="50" charset="-128"/>
                          <a:ea typeface="HG丸ｺﾞｼｯｸM-PRO" panose="020F0600000000000000" pitchFamily="50" charset="-128"/>
                          <a:cs typeface="Source Han Sans JP"/>
                        </a:rPr>
                        <a:t>⽉</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3619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4DEFF"/>
                    </a:solidFill>
                  </a:tcPr>
                </a:tc>
                <a:tc>
                  <a:txBody>
                    <a:bodyPr/>
                    <a:lstStyle/>
                    <a:p>
                      <a:pPr>
                        <a:lnSpc>
                          <a:spcPct val="100000"/>
                        </a:lnSpc>
                        <a:spcBef>
                          <a:spcPts val="30"/>
                        </a:spcBef>
                      </a:pPr>
                      <a:endParaRPr sz="600">
                        <a:latin typeface="HG丸ｺﾞｼｯｸM-PRO" panose="020F0600000000000000" pitchFamily="50" charset="-128"/>
                        <a:ea typeface="HG丸ｺﾞｼｯｸM-PRO" panose="020F0600000000000000" pitchFamily="50" charset="-128"/>
                        <a:cs typeface="Times New Roman"/>
                      </a:endParaRPr>
                    </a:p>
                    <a:p>
                      <a:pPr marL="113664" indent="-66040">
                        <a:lnSpc>
                          <a:spcPct val="100000"/>
                        </a:lnSpc>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前⽉分の社会保険料、住⺠税特別徴収税額の納付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前⽉分の源泉所得税•復興特別所得税の納付</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381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spcBef>
                          <a:spcPts val="445"/>
                        </a:spcBef>
                      </a:pPr>
                      <a:endParaRPr sz="600">
                        <a:latin typeface="HG丸ｺﾞｼｯｸM-PRO" panose="020F0600000000000000" pitchFamily="50" charset="-128"/>
                        <a:ea typeface="HG丸ｺﾞｼｯｸM-PRO" panose="020F0600000000000000" pitchFamily="50" charset="-128"/>
                        <a:cs typeface="Times New Roman"/>
                      </a:endParaRPr>
                    </a:p>
                    <a:p>
                      <a:pPr marL="113664" indent="-66040">
                        <a:lnSpc>
                          <a:spcPct val="100000"/>
                        </a:lnSpc>
                        <a:buClr>
                          <a:srgbClr val="0052B0"/>
                        </a:buClr>
                        <a:buFont typeface="Arial"/>
                        <a:buChar char="●"/>
                        <a:tabLst>
                          <a:tab pos="113664" algn="l"/>
                        </a:tabLst>
                      </a:pPr>
                      <a:r>
                        <a:rPr sz="600" spc="-10" dirty="0">
                          <a:solidFill>
                            <a:srgbClr val="2D344B"/>
                          </a:solidFill>
                          <a:latin typeface="HG丸ｺﾞｼｯｸM-PRO" panose="020F0600000000000000" pitchFamily="50" charset="-128"/>
                          <a:ea typeface="HG丸ｺﾞｼｯｸM-PRO" panose="020F0600000000000000" pitchFamily="50" charset="-128"/>
                          <a:cs typeface="Source Han Sans JP"/>
                        </a:rPr>
                        <a:t>労働者死傷病報告書（1〜3⽉分）</a:t>
                      </a:r>
                      <a:r>
                        <a:rPr sz="600" spc="-25" dirty="0">
                          <a:solidFill>
                            <a:srgbClr val="2D344B"/>
                          </a:solidFill>
                          <a:latin typeface="HG丸ｺﾞｼｯｸM-PRO" panose="020F0600000000000000" pitchFamily="50" charset="-128"/>
                          <a:ea typeface="HG丸ｺﾞｼｯｸM-PRO" panose="020F0600000000000000" pitchFamily="50" charset="-128"/>
                          <a:cs typeface="Source Han Sans JP"/>
                        </a:rPr>
                        <a:t>を提出</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565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marL="113664" indent="-66040">
                        <a:lnSpc>
                          <a:spcPct val="100000"/>
                        </a:lnSpc>
                        <a:spcBef>
                          <a:spcPts val="310"/>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健康保険料率•介護保険料率•雇⽤保険料率の変更確認</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新年度の賃⾦台帳•労働者名簿•年次有給休暇管理簿の作成</a:t>
                      </a:r>
                      <a:endParaRPr sz="600">
                        <a:latin typeface="HG丸ｺﾞｼｯｸM-PRO" panose="020F0600000000000000" pitchFamily="50" charset="-128"/>
                        <a:ea typeface="HG丸ｺﾞｼｯｸM-PRO" panose="020F0600000000000000" pitchFamily="50" charset="-128"/>
                        <a:cs typeface="Source Han Sans JP"/>
                      </a:endParaRPr>
                    </a:p>
                    <a:p>
                      <a:pPr marL="140335">
                        <a:lnSpc>
                          <a:spcPct val="100000"/>
                        </a:lnSpc>
                        <a:spcBef>
                          <a:spcPts val="204"/>
                        </a:spcBef>
                      </a:pPr>
                      <a:r>
                        <a:rPr sz="500" dirty="0">
                          <a:solidFill>
                            <a:srgbClr val="2D344B"/>
                          </a:solidFill>
                          <a:latin typeface="HG丸ｺﾞｼｯｸM-PRO" panose="020F0600000000000000" pitchFamily="50" charset="-128"/>
                          <a:ea typeface="HG丸ｺﾞｼｯｸM-PRO" panose="020F0600000000000000" pitchFamily="50" charset="-128"/>
                          <a:cs typeface="Source Han Sans JP"/>
                        </a:rPr>
                        <a:t>※会計年度が4</a:t>
                      </a:r>
                      <a:r>
                        <a:rPr sz="500" spc="-10" dirty="0">
                          <a:solidFill>
                            <a:srgbClr val="2D344B"/>
                          </a:solidFill>
                          <a:latin typeface="HG丸ｺﾞｼｯｸM-PRO" panose="020F0600000000000000" pitchFamily="50" charset="-128"/>
                          <a:ea typeface="HG丸ｺﾞｼｯｸM-PRO" panose="020F0600000000000000" pitchFamily="50" charset="-128"/>
                          <a:cs typeface="Source Han Sans JP"/>
                        </a:rPr>
                        <a:t>⽉始まりの場合</a:t>
                      </a:r>
                      <a:endParaRPr sz="500">
                        <a:latin typeface="HG丸ｺﾞｼｯｸM-PRO" panose="020F0600000000000000" pitchFamily="50" charset="-128"/>
                        <a:ea typeface="HG丸ｺﾞｼｯｸM-PRO" panose="020F0600000000000000" pitchFamily="50" charset="-128"/>
                        <a:cs typeface="Source Han Sans JP"/>
                      </a:endParaRPr>
                    </a:p>
                  </a:txBody>
                  <a:tcPr marL="0" marR="0" marT="3937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vMerge="1">
                  <a:txBody>
                    <a:bodyPr/>
                    <a:lstStyle/>
                    <a:p>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F3FF"/>
                    </a:solidFill>
                  </a:tcPr>
                </a:tc>
                <a:extLst>
                  <a:ext uri="{0D108BD9-81ED-4DB2-BD59-A6C34878D82A}">
                    <a16:rowId xmlns:a16="http://schemas.microsoft.com/office/drawing/2014/main" val="10004"/>
                  </a:ext>
                </a:extLst>
              </a:tr>
              <a:tr h="467995">
                <a:tc>
                  <a:txBody>
                    <a:bodyPr/>
                    <a:lstStyle/>
                    <a:p>
                      <a:pPr>
                        <a:lnSpc>
                          <a:spcPct val="100000"/>
                        </a:lnSpc>
                        <a:spcBef>
                          <a:spcPts val="560"/>
                        </a:spcBef>
                      </a:pPr>
                      <a:endParaRPr sz="600">
                        <a:latin typeface="HG丸ｺﾞｼｯｸM-PRO" panose="020F0600000000000000" pitchFamily="50" charset="-128"/>
                        <a:ea typeface="HG丸ｺﾞｼｯｸM-PRO" panose="020F0600000000000000" pitchFamily="50" charset="-128"/>
                        <a:cs typeface="Times New Roman"/>
                      </a:endParaRPr>
                    </a:p>
                    <a:p>
                      <a:pPr algn="ctr">
                        <a:lnSpc>
                          <a:spcPct val="100000"/>
                        </a:lnSpc>
                      </a:pPr>
                      <a:r>
                        <a:rPr sz="800" b="1" spc="-10" dirty="0">
                          <a:solidFill>
                            <a:srgbClr val="0053A6"/>
                          </a:solidFill>
                          <a:latin typeface="HG丸ｺﾞｼｯｸM-PRO" panose="020F0600000000000000" pitchFamily="50" charset="-128"/>
                          <a:ea typeface="HG丸ｺﾞｼｯｸM-PRO" panose="020F0600000000000000" pitchFamily="50" charset="-128"/>
                          <a:cs typeface="Source Han Sans JP"/>
                        </a:rPr>
                        <a:t>5</a:t>
                      </a:r>
                      <a:r>
                        <a:rPr sz="600" b="1" spc="-50" dirty="0">
                          <a:solidFill>
                            <a:srgbClr val="0053A6"/>
                          </a:solidFill>
                          <a:latin typeface="HG丸ｺﾞｼｯｸM-PRO" panose="020F0600000000000000" pitchFamily="50" charset="-128"/>
                          <a:ea typeface="HG丸ｺﾞｼｯｸM-PRO" panose="020F0600000000000000" pitchFamily="50" charset="-128"/>
                          <a:cs typeface="Source Han Sans JP"/>
                        </a:rPr>
                        <a:t>⽉</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7112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4DEFF"/>
                    </a:solidFill>
                  </a:tcPr>
                </a:tc>
                <a:tc>
                  <a:txBody>
                    <a:bodyPr/>
                    <a:lstStyle/>
                    <a:p>
                      <a:pPr marL="113664" indent="-66040">
                        <a:lnSpc>
                          <a:spcPct val="100000"/>
                        </a:lnSpc>
                        <a:spcBef>
                          <a:spcPts val="170"/>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前⽉分の社会保険料、住⺠税特別徴収税額の納付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前⽉分の源泉所得税•復興特別所得税の納付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⾃動⾞税、軽⾃動⾞税の納付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障害者雇⽤納付⾦の納付</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2159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marL="113664" indent="-66040">
                        <a:lnSpc>
                          <a:spcPct val="100000"/>
                        </a:lnSpc>
                        <a:spcBef>
                          <a:spcPts val="170"/>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障害者雇⽤納付⾦の申告</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障害者雇⽤調整⾦の申請</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在宅就業障害者特例調整⾦の申請</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10" dirty="0">
                          <a:solidFill>
                            <a:srgbClr val="2D344B"/>
                          </a:solidFill>
                          <a:latin typeface="HG丸ｺﾞｼｯｸM-PRO" panose="020F0600000000000000" pitchFamily="50" charset="-128"/>
                          <a:ea typeface="HG丸ｺﾞｼｯｸM-PRO" panose="020F0600000000000000" pitchFamily="50" charset="-128"/>
                          <a:cs typeface="Source Han Sans JP"/>
                        </a:rPr>
                        <a:t>特例給付⾦の申請</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2159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pPr>
                      <a:endParaRPr sz="500">
                        <a:latin typeface="HG丸ｺﾞｼｯｸM-PRO" panose="020F0600000000000000" pitchFamily="50" charset="-128"/>
                        <a:ea typeface="HG丸ｺﾞｼｯｸM-PRO" panose="020F0600000000000000" pitchFamily="50" charset="-128"/>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vMerge="1">
                  <a:txBody>
                    <a:bodyPr/>
                    <a:lstStyle/>
                    <a:p>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F3FF"/>
                    </a:solidFill>
                  </a:tcPr>
                </a:tc>
                <a:extLst>
                  <a:ext uri="{0D108BD9-81ED-4DB2-BD59-A6C34878D82A}">
                    <a16:rowId xmlns:a16="http://schemas.microsoft.com/office/drawing/2014/main" val="10005"/>
                  </a:ext>
                </a:extLst>
              </a:tr>
              <a:tr h="360680">
                <a:tc>
                  <a:txBody>
                    <a:bodyPr/>
                    <a:lstStyle/>
                    <a:p>
                      <a:pPr>
                        <a:lnSpc>
                          <a:spcPct val="100000"/>
                        </a:lnSpc>
                        <a:spcBef>
                          <a:spcPts val="135"/>
                        </a:spcBef>
                      </a:pPr>
                      <a:endParaRPr sz="600">
                        <a:latin typeface="HG丸ｺﾞｼｯｸM-PRO" panose="020F0600000000000000" pitchFamily="50" charset="-128"/>
                        <a:ea typeface="HG丸ｺﾞｼｯｸM-PRO" panose="020F0600000000000000" pitchFamily="50" charset="-128"/>
                        <a:cs typeface="Times New Roman"/>
                      </a:endParaRPr>
                    </a:p>
                    <a:p>
                      <a:pPr algn="ctr">
                        <a:lnSpc>
                          <a:spcPct val="100000"/>
                        </a:lnSpc>
                      </a:pPr>
                      <a:r>
                        <a:rPr sz="800" b="1" spc="-10" dirty="0">
                          <a:solidFill>
                            <a:srgbClr val="0053A6"/>
                          </a:solidFill>
                          <a:latin typeface="HG丸ｺﾞｼｯｸM-PRO" panose="020F0600000000000000" pitchFamily="50" charset="-128"/>
                          <a:ea typeface="HG丸ｺﾞｼｯｸM-PRO" panose="020F0600000000000000" pitchFamily="50" charset="-128"/>
                          <a:cs typeface="Source Han Sans JP"/>
                        </a:rPr>
                        <a:t>6</a:t>
                      </a:r>
                      <a:r>
                        <a:rPr sz="600" b="1" spc="-50" dirty="0">
                          <a:solidFill>
                            <a:srgbClr val="0053A6"/>
                          </a:solidFill>
                          <a:latin typeface="HG丸ｺﾞｼｯｸM-PRO" panose="020F0600000000000000" pitchFamily="50" charset="-128"/>
                          <a:ea typeface="HG丸ｺﾞｼｯｸM-PRO" panose="020F0600000000000000" pitchFamily="50" charset="-128"/>
                          <a:cs typeface="Source Han Sans JP"/>
                        </a:rPr>
                        <a:t>⽉</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1714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4DEFF"/>
                    </a:solidFill>
                  </a:tcPr>
                </a:tc>
                <a:tc>
                  <a:txBody>
                    <a:bodyPr/>
                    <a:lstStyle/>
                    <a:p>
                      <a:pPr marL="113664" indent="-66040">
                        <a:lnSpc>
                          <a:spcPct val="100000"/>
                        </a:lnSpc>
                        <a:spcBef>
                          <a:spcPts val="570"/>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前⽉分の社会保険料、住⺠税特別徴収税額の納付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前⽉分の源泉所得税•復興特別所得税の納付</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7239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marL="113664" indent="-66040">
                        <a:lnSpc>
                          <a:spcPct val="100000"/>
                        </a:lnSpc>
                        <a:spcBef>
                          <a:spcPts val="160"/>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年度更新申告書の提出</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算定基礎届の提出準備</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⾼年齢者及び障害者雇⽤状況報告書の提出</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2032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spcBef>
                          <a:spcPts val="295"/>
                        </a:spcBef>
                      </a:pPr>
                      <a:endParaRPr sz="600">
                        <a:latin typeface="HG丸ｺﾞｼｯｸM-PRO" panose="020F0600000000000000" pitchFamily="50" charset="-128"/>
                        <a:ea typeface="HG丸ｺﾞｼｯｸM-PRO" panose="020F0600000000000000" pitchFamily="50" charset="-128"/>
                        <a:cs typeface="Times New Roman"/>
                      </a:endParaRPr>
                    </a:p>
                    <a:p>
                      <a:pPr marL="113664" indent="-66040">
                        <a:lnSpc>
                          <a:spcPct val="100000"/>
                        </a:lnSpc>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新年度•個⼈住⺠税の特別徴収開始</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3746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vMerge="1">
                  <a:txBody>
                    <a:bodyPr/>
                    <a:lstStyle/>
                    <a:p>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F3FF"/>
                    </a:solidFill>
                  </a:tcPr>
                </a:tc>
                <a:extLst>
                  <a:ext uri="{0D108BD9-81ED-4DB2-BD59-A6C34878D82A}">
                    <a16:rowId xmlns:a16="http://schemas.microsoft.com/office/drawing/2014/main" val="10006"/>
                  </a:ext>
                </a:extLst>
              </a:tr>
              <a:tr h="467995">
                <a:tc>
                  <a:txBody>
                    <a:bodyPr/>
                    <a:lstStyle/>
                    <a:p>
                      <a:pPr>
                        <a:lnSpc>
                          <a:spcPct val="100000"/>
                        </a:lnSpc>
                        <a:spcBef>
                          <a:spcPts val="560"/>
                        </a:spcBef>
                      </a:pPr>
                      <a:endParaRPr sz="600">
                        <a:latin typeface="HG丸ｺﾞｼｯｸM-PRO" panose="020F0600000000000000" pitchFamily="50" charset="-128"/>
                        <a:ea typeface="HG丸ｺﾞｼｯｸM-PRO" panose="020F0600000000000000" pitchFamily="50" charset="-128"/>
                        <a:cs typeface="Times New Roman"/>
                      </a:endParaRPr>
                    </a:p>
                    <a:p>
                      <a:pPr algn="ctr">
                        <a:lnSpc>
                          <a:spcPct val="100000"/>
                        </a:lnSpc>
                      </a:pPr>
                      <a:r>
                        <a:rPr sz="800" b="1" spc="-10" dirty="0">
                          <a:solidFill>
                            <a:srgbClr val="0053A6"/>
                          </a:solidFill>
                          <a:latin typeface="HG丸ｺﾞｼｯｸM-PRO" panose="020F0600000000000000" pitchFamily="50" charset="-128"/>
                          <a:ea typeface="HG丸ｺﾞｼｯｸM-PRO" panose="020F0600000000000000" pitchFamily="50" charset="-128"/>
                          <a:cs typeface="Source Han Sans JP"/>
                        </a:rPr>
                        <a:t>7</a:t>
                      </a:r>
                      <a:r>
                        <a:rPr sz="600" b="1" spc="-50" dirty="0">
                          <a:solidFill>
                            <a:srgbClr val="0053A6"/>
                          </a:solidFill>
                          <a:latin typeface="HG丸ｺﾞｼｯｸM-PRO" panose="020F0600000000000000" pitchFamily="50" charset="-128"/>
                          <a:ea typeface="HG丸ｺﾞｼｯｸM-PRO" panose="020F0600000000000000" pitchFamily="50" charset="-128"/>
                          <a:cs typeface="Source Han Sans JP"/>
                        </a:rPr>
                        <a:t>⽉</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7112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4DEFF"/>
                    </a:solidFill>
                  </a:tcPr>
                </a:tc>
                <a:tc>
                  <a:txBody>
                    <a:bodyPr/>
                    <a:lstStyle/>
                    <a:p>
                      <a:pPr marL="113664" indent="-66040">
                        <a:lnSpc>
                          <a:spcPct val="100000"/>
                        </a:lnSpc>
                        <a:spcBef>
                          <a:spcPts val="170"/>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前⽉分の社会保険料、住⺠税特別徴収税額の納付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前⽉分の源泉所得税•復興特別所得税の納付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10" dirty="0">
                          <a:solidFill>
                            <a:srgbClr val="2D344B"/>
                          </a:solidFill>
                          <a:latin typeface="HG丸ｺﾞｼｯｸM-PRO" panose="020F0600000000000000" pitchFamily="50" charset="-128"/>
                          <a:ea typeface="HG丸ｺﾞｼｯｸM-PRO" panose="020F0600000000000000" pitchFamily="50" charset="-128"/>
                          <a:cs typeface="Source Han Sans JP"/>
                        </a:rPr>
                        <a:t>労働保険料の納付 全期または延納の第1</a:t>
                      </a:r>
                      <a:r>
                        <a:rPr sz="600" spc="-50" dirty="0">
                          <a:solidFill>
                            <a:srgbClr val="2D344B"/>
                          </a:solidFill>
                          <a:latin typeface="HG丸ｺﾞｼｯｸM-PRO" panose="020F0600000000000000" pitchFamily="50" charset="-128"/>
                          <a:ea typeface="HG丸ｺﾞｼｯｸM-PRO" panose="020F0600000000000000" pitchFamily="50" charset="-128"/>
                          <a:cs typeface="Source Han Sans JP"/>
                        </a:rPr>
                        <a:t>期</a:t>
                      </a:r>
                      <a:endParaRPr sz="600">
                        <a:latin typeface="HG丸ｺﾞｼｯｸM-PRO" panose="020F0600000000000000" pitchFamily="50" charset="-128"/>
                        <a:ea typeface="HG丸ｺﾞｼｯｸM-PRO" panose="020F0600000000000000" pitchFamily="50" charset="-128"/>
                        <a:cs typeface="Source Han Sans JP"/>
                      </a:endParaRPr>
                    </a:p>
                    <a:p>
                      <a:pPr marL="123189">
                        <a:lnSpc>
                          <a:spcPct val="100000"/>
                        </a:lnSpc>
                        <a:spcBef>
                          <a:spcPts val="204"/>
                        </a:spcBef>
                      </a:pPr>
                      <a:r>
                        <a:rPr sz="500" spc="-5" dirty="0">
                          <a:solidFill>
                            <a:srgbClr val="2D344B"/>
                          </a:solidFill>
                          <a:latin typeface="HG丸ｺﾞｼｯｸM-PRO" panose="020F0600000000000000" pitchFamily="50" charset="-128"/>
                          <a:ea typeface="HG丸ｺﾞｼｯｸM-PRO" panose="020F0600000000000000" pitchFamily="50" charset="-128"/>
                          <a:cs typeface="Source Han Sans JP"/>
                        </a:rPr>
                        <a:t>※現⾦納付、電⼦納付の場合</a:t>
                      </a:r>
                      <a:endParaRPr sz="500">
                        <a:latin typeface="HG丸ｺﾞｼｯｸM-PRO" panose="020F0600000000000000" pitchFamily="50" charset="-128"/>
                        <a:ea typeface="HG丸ｺﾞｼｯｸM-PRO" panose="020F0600000000000000" pitchFamily="50" charset="-128"/>
                        <a:cs typeface="Source Han Sans JP"/>
                      </a:endParaRPr>
                    </a:p>
                  </a:txBody>
                  <a:tcPr marL="0" marR="0" marT="2159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marL="113664" indent="-66040">
                        <a:lnSpc>
                          <a:spcPct val="100000"/>
                        </a:lnSpc>
                        <a:spcBef>
                          <a:spcPts val="170"/>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年度更新申告書の提出</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10" dirty="0">
                          <a:solidFill>
                            <a:srgbClr val="2D344B"/>
                          </a:solidFill>
                          <a:latin typeface="HG丸ｺﾞｼｯｸM-PRO" panose="020F0600000000000000" pitchFamily="50" charset="-128"/>
                          <a:ea typeface="HG丸ｺﾞｼｯｸM-PRO" panose="020F0600000000000000" pitchFamily="50" charset="-128"/>
                          <a:cs typeface="Source Han Sans JP"/>
                        </a:rPr>
                        <a:t>算定基礎届の提出</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10" dirty="0">
                          <a:solidFill>
                            <a:srgbClr val="2D344B"/>
                          </a:solidFill>
                          <a:latin typeface="HG丸ｺﾞｼｯｸM-PRO" panose="020F0600000000000000" pitchFamily="50" charset="-128"/>
                          <a:ea typeface="HG丸ｺﾞｼｯｸM-PRO" panose="020F0600000000000000" pitchFamily="50" charset="-128"/>
                          <a:cs typeface="Source Han Sans JP"/>
                        </a:rPr>
                        <a:t>労働者死傷病報告書（4〜6⽉分）</a:t>
                      </a:r>
                      <a:r>
                        <a:rPr sz="600" spc="-25" dirty="0">
                          <a:solidFill>
                            <a:srgbClr val="2D344B"/>
                          </a:solidFill>
                          <a:latin typeface="HG丸ｺﾞｼｯｸM-PRO" panose="020F0600000000000000" pitchFamily="50" charset="-128"/>
                          <a:ea typeface="HG丸ｺﾞｼｯｸM-PRO" panose="020F0600000000000000" pitchFamily="50" charset="-128"/>
                          <a:cs typeface="Source Han Sans JP"/>
                        </a:rPr>
                        <a:t>の提出</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⾼年齢者及び障害者雇⽤状況報告書の提出</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2159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pPr>
                      <a:endParaRPr sz="500">
                        <a:latin typeface="HG丸ｺﾞｼｯｸM-PRO" panose="020F0600000000000000" pitchFamily="50" charset="-128"/>
                        <a:ea typeface="HG丸ｺﾞｼｯｸM-PRO" panose="020F0600000000000000" pitchFamily="50" charset="-128"/>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vMerge="1">
                  <a:txBody>
                    <a:bodyPr/>
                    <a:lstStyle/>
                    <a:p>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F3FF"/>
                    </a:solidFill>
                  </a:tcPr>
                </a:tc>
                <a:extLst>
                  <a:ext uri="{0D108BD9-81ED-4DB2-BD59-A6C34878D82A}">
                    <a16:rowId xmlns:a16="http://schemas.microsoft.com/office/drawing/2014/main" val="10007"/>
                  </a:ext>
                </a:extLst>
              </a:tr>
              <a:tr h="307340">
                <a:tc>
                  <a:txBody>
                    <a:bodyPr/>
                    <a:lstStyle/>
                    <a:p>
                      <a:pPr algn="ctr">
                        <a:lnSpc>
                          <a:spcPct val="100000"/>
                        </a:lnSpc>
                        <a:spcBef>
                          <a:spcPts val="615"/>
                        </a:spcBef>
                      </a:pPr>
                      <a:r>
                        <a:rPr sz="800" b="1" spc="-10" dirty="0">
                          <a:solidFill>
                            <a:srgbClr val="0053A6"/>
                          </a:solidFill>
                          <a:latin typeface="HG丸ｺﾞｼｯｸM-PRO" panose="020F0600000000000000" pitchFamily="50" charset="-128"/>
                          <a:ea typeface="HG丸ｺﾞｼｯｸM-PRO" panose="020F0600000000000000" pitchFamily="50" charset="-128"/>
                          <a:cs typeface="Source Han Sans JP"/>
                        </a:rPr>
                        <a:t>8</a:t>
                      </a:r>
                      <a:r>
                        <a:rPr sz="600" b="1" spc="-50" dirty="0">
                          <a:solidFill>
                            <a:srgbClr val="0053A6"/>
                          </a:solidFill>
                          <a:latin typeface="HG丸ｺﾞｼｯｸM-PRO" panose="020F0600000000000000" pitchFamily="50" charset="-128"/>
                          <a:ea typeface="HG丸ｺﾞｼｯｸM-PRO" panose="020F0600000000000000" pitchFamily="50" charset="-128"/>
                          <a:cs typeface="Source Han Sans JP"/>
                        </a:rPr>
                        <a:t>⽉</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7810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4DEFF"/>
                    </a:solidFill>
                  </a:tcPr>
                </a:tc>
                <a:tc>
                  <a:txBody>
                    <a:bodyPr/>
                    <a:lstStyle/>
                    <a:p>
                      <a:pPr marL="113664" indent="-66040">
                        <a:lnSpc>
                          <a:spcPct val="100000"/>
                        </a:lnSpc>
                        <a:spcBef>
                          <a:spcPts val="360"/>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前⽉分の社会保険料、住⺠税特別徴収税額の納付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前⽉分の源泉所得税•復興特別所得税の納付</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pPr>
                      <a:endParaRPr sz="500">
                        <a:latin typeface="HG丸ｺﾞｼｯｸM-PRO" panose="020F0600000000000000" pitchFamily="50" charset="-128"/>
                        <a:ea typeface="HG丸ｺﾞｼｯｸM-PRO" panose="020F0600000000000000" pitchFamily="50" charset="-128"/>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pPr>
                      <a:endParaRPr sz="500">
                        <a:latin typeface="HG丸ｺﾞｼｯｸM-PRO" panose="020F0600000000000000" pitchFamily="50" charset="-128"/>
                        <a:ea typeface="HG丸ｺﾞｼｯｸM-PRO" panose="020F0600000000000000" pitchFamily="50" charset="-128"/>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vMerge="1">
                  <a:txBody>
                    <a:bodyPr/>
                    <a:lstStyle/>
                    <a:p>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F3FF"/>
                    </a:solidFill>
                  </a:tcPr>
                </a:tc>
                <a:extLst>
                  <a:ext uri="{0D108BD9-81ED-4DB2-BD59-A6C34878D82A}">
                    <a16:rowId xmlns:a16="http://schemas.microsoft.com/office/drawing/2014/main" val="10008"/>
                  </a:ext>
                </a:extLst>
              </a:tr>
              <a:tr h="398780">
                <a:tc>
                  <a:txBody>
                    <a:bodyPr/>
                    <a:lstStyle/>
                    <a:p>
                      <a:pPr>
                        <a:lnSpc>
                          <a:spcPct val="100000"/>
                        </a:lnSpc>
                        <a:spcBef>
                          <a:spcPts val="285"/>
                        </a:spcBef>
                      </a:pPr>
                      <a:endParaRPr sz="600">
                        <a:latin typeface="HG丸ｺﾞｼｯｸM-PRO" panose="020F0600000000000000" pitchFamily="50" charset="-128"/>
                        <a:ea typeface="HG丸ｺﾞｼｯｸM-PRO" panose="020F0600000000000000" pitchFamily="50" charset="-128"/>
                        <a:cs typeface="Times New Roman"/>
                      </a:endParaRPr>
                    </a:p>
                    <a:p>
                      <a:pPr algn="ctr">
                        <a:lnSpc>
                          <a:spcPct val="100000"/>
                        </a:lnSpc>
                      </a:pPr>
                      <a:r>
                        <a:rPr sz="800" b="1" spc="-10" dirty="0">
                          <a:solidFill>
                            <a:srgbClr val="0053A6"/>
                          </a:solidFill>
                          <a:latin typeface="HG丸ｺﾞｼｯｸM-PRO" panose="020F0600000000000000" pitchFamily="50" charset="-128"/>
                          <a:ea typeface="HG丸ｺﾞｼｯｸM-PRO" panose="020F0600000000000000" pitchFamily="50" charset="-128"/>
                          <a:cs typeface="Source Han Sans JP"/>
                        </a:rPr>
                        <a:t>9</a:t>
                      </a:r>
                      <a:r>
                        <a:rPr sz="600" b="1" spc="-50" dirty="0">
                          <a:solidFill>
                            <a:srgbClr val="0053A6"/>
                          </a:solidFill>
                          <a:latin typeface="HG丸ｺﾞｼｯｸM-PRO" panose="020F0600000000000000" pitchFamily="50" charset="-128"/>
                          <a:ea typeface="HG丸ｺﾞｼｯｸM-PRO" panose="020F0600000000000000" pitchFamily="50" charset="-128"/>
                          <a:cs typeface="Source Han Sans JP"/>
                        </a:rPr>
                        <a:t>⽉</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3619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4DEFF"/>
                    </a:solidFill>
                  </a:tcPr>
                </a:tc>
                <a:tc>
                  <a:txBody>
                    <a:bodyPr/>
                    <a:lstStyle/>
                    <a:p>
                      <a:pPr marL="113664" indent="-66040">
                        <a:lnSpc>
                          <a:spcPct val="100000"/>
                        </a:lnSpc>
                        <a:spcBef>
                          <a:spcPts val="310"/>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前⽉分の社会保険料、住⺠税特別徴収税額の納付</a:t>
                      </a:r>
                      <a:endParaRPr sz="600" dirty="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前⽉分の源泉所得税•復興特別所得税の納付</a:t>
                      </a:r>
                      <a:endParaRPr sz="600" dirty="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10" dirty="0">
                          <a:solidFill>
                            <a:srgbClr val="2D344B"/>
                          </a:solidFill>
                          <a:latin typeface="HG丸ｺﾞｼｯｸM-PRO" panose="020F0600000000000000" pitchFamily="50" charset="-128"/>
                          <a:ea typeface="HG丸ｺﾞｼｯｸM-PRO" panose="020F0600000000000000" pitchFamily="50" charset="-128"/>
                          <a:cs typeface="Source Han Sans JP"/>
                        </a:rPr>
                        <a:t>労働保険料の納付 全期または延納の第1</a:t>
                      </a:r>
                      <a:r>
                        <a:rPr sz="600" spc="120" dirty="0">
                          <a:solidFill>
                            <a:srgbClr val="2D344B"/>
                          </a:solidFill>
                          <a:latin typeface="HG丸ｺﾞｼｯｸM-PRO" panose="020F0600000000000000" pitchFamily="50" charset="-128"/>
                          <a:ea typeface="HG丸ｺﾞｼｯｸM-PRO" panose="020F0600000000000000" pitchFamily="50" charset="-128"/>
                          <a:cs typeface="Source Han Sans JP"/>
                        </a:rPr>
                        <a:t>期  </a:t>
                      </a:r>
                      <a:r>
                        <a:rPr sz="500" spc="-10" dirty="0">
                          <a:solidFill>
                            <a:srgbClr val="2D344B"/>
                          </a:solidFill>
                          <a:latin typeface="HG丸ｺﾞｼｯｸM-PRO" panose="020F0600000000000000" pitchFamily="50" charset="-128"/>
                          <a:ea typeface="HG丸ｺﾞｼｯｸM-PRO" panose="020F0600000000000000" pitchFamily="50" charset="-128"/>
                          <a:cs typeface="Source Han Sans JP"/>
                        </a:rPr>
                        <a:t>※⼝座振替の場合</a:t>
                      </a:r>
                      <a:endParaRPr sz="500" dirty="0">
                        <a:latin typeface="HG丸ｺﾞｼｯｸM-PRO" panose="020F0600000000000000" pitchFamily="50" charset="-128"/>
                        <a:ea typeface="HG丸ｺﾞｼｯｸM-PRO" panose="020F0600000000000000" pitchFamily="50" charset="-128"/>
                        <a:cs typeface="Source Han Sans JP"/>
                      </a:endParaRPr>
                    </a:p>
                  </a:txBody>
                  <a:tcPr marL="0" marR="0" marT="3937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pPr>
                      <a:endParaRPr sz="500">
                        <a:latin typeface="HG丸ｺﾞｼｯｸM-PRO" panose="020F0600000000000000" pitchFamily="50" charset="-128"/>
                        <a:ea typeface="HG丸ｺﾞｼｯｸM-PRO" panose="020F0600000000000000" pitchFamily="50" charset="-128"/>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spcBef>
                          <a:spcPts val="445"/>
                        </a:spcBef>
                      </a:pPr>
                      <a:endParaRPr sz="600">
                        <a:latin typeface="HG丸ｺﾞｼｯｸM-PRO" panose="020F0600000000000000" pitchFamily="50" charset="-128"/>
                        <a:ea typeface="HG丸ｺﾞｼｯｸM-PRO" panose="020F0600000000000000" pitchFamily="50" charset="-128"/>
                        <a:cs typeface="Times New Roman"/>
                      </a:endParaRPr>
                    </a:p>
                    <a:p>
                      <a:pPr marL="113664" indent="-66040">
                        <a:lnSpc>
                          <a:spcPct val="100000"/>
                        </a:lnSpc>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新標準報酬⽉額の確認と従業員への通知</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565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vMerge="1">
                  <a:txBody>
                    <a:bodyPr/>
                    <a:lstStyle/>
                    <a:p>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F3FF"/>
                    </a:solidFill>
                  </a:tcPr>
                </a:tc>
                <a:extLst>
                  <a:ext uri="{0D108BD9-81ED-4DB2-BD59-A6C34878D82A}">
                    <a16:rowId xmlns:a16="http://schemas.microsoft.com/office/drawing/2014/main" val="10009"/>
                  </a:ext>
                </a:extLst>
              </a:tr>
              <a:tr h="398780">
                <a:tc>
                  <a:txBody>
                    <a:bodyPr/>
                    <a:lstStyle/>
                    <a:p>
                      <a:pPr>
                        <a:lnSpc>
                          <a:spcPct val="100000"/>
                        </a:lnSpc>
                        <a:spcBef>
                          <a:spcPts val="55"/>
                        </a:spcBef>
                      </a:pPr>
                      <a:endParaRPr sz="800">
                        <a:latin typeface="HG丸ｺﾞｼｯｸM-PRO" panose="020F0600000000000000" pitchFamily="50" charset="-128"/>
                        <a:ea typeface="HG丸ｺﾞｼｯｸM-PRO" panose="020F0600000000000000" pitchFamily="50" charset="-128"/>
                        <a:cs typeface="Times New Roman"/>
                      </a:endParaRPr>
                    </a:p>
                    <a:p>
                      <a:pPr algn="ctr">
                        <a:lnSpc>
                          <a:spcPct val="100000"/>
                        </a:lnSpc>
                      </a:pPr>
                      <a:r>
                        <a:rPr sz="800" b="1" spc="-10" dirty="0">
                          <a:solidFill>
                            <a:srgbClr val="0053A6"/>
                          </a:solidFill>
                          <a:latin typeface="HG丸ｺﾞｼｯｸM-PRO" panose="020F0600000000000000" pitchFamily="50" charset="-128"/>
                          <a:ea typeface="HG丸ｺﾞｼｯｸM-PRO" panose="020F0600000000000000" pitchFamily="50" charset="-128"/>
                          <a:cs typeface="Source Han Sans JP"/>
                        </a:rPr>
                        <a:t>10</a:t>
                      </a:r>
                      <a:r>
                        <a:rPr sz="600" b="1" spc="-50" dirty="0">
                          <a:solidFill>
                            <a:srgbClr val="0053A6"/>
                          </a:solidFill>
                          <a:latin typeface="HG丸ｺﾞｼｯｸM-PRO" panose="020F0600000000000000" pitchFamily="50" charset="-128"/>
                          <a:ea typeface="HG丸ｺﾞｼｯｸM-PRO" panose="020F0600000000000000" pitchFamily="50" charset="-128"/>
                          <a:cs typeface="Source Han Sans JP"/>
                        </a:rPr>
                        <a:t>⽉</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698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4DEFF"/>
                    </a:solidFill>
                  </a:tcPr>
                </a:tc>
                <a:tc>
                  <a:txBody>
                    <a:bodyPr/>
                    <a:lstStyle/>
                    <a:p>
                      <a:pPr marL="113664" indent="-66040">
                        <a:lnSpc>
                          <a:spcPct val="100000"/>
                        </a:lnSpc>
                        <a:spcBef>
                          <a:spcPts val="310"/>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前⽉分の社会保険料、住⺠税特別徴収税額の納付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前⽉分の源泉所得税•復興特別所得税の納付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労働保険料の納付 延納の第</a:t>
                      </a:r>
                      <a:r>
                        <a:rPr sz="600" spc="-10" dirty="0">
                          <a:solidFill>
                            <a:srgbClr val="2D344B"/>
                          </a:solidFill>
                          <a:latin typeface="HG丸ｺﾞｼｯｸM-PRO" panose="020F0600000000000000" pitchFamily="50" charset="-128"/>
                          <a:ea typeface="HG丸ｺﾞｼｯｸM-PRO" panose="020F0600000000000000" pitchFamily="50" charset="-128"/>
                          <a:cs typeface="Source Han Sans JP"/>
                        </a:rPr>
                        <a:t>2</a:t>
                      </a:r>
                      <a:r>
                        <a:rPr sz="600" spc="70" dirty="0">
                          <a:solidFill>
                            <a:srgbClr val="2D344B"/>
                          </a:solidFill>
                          <a:latin typeface="HG丸ｺﾞｼｯｸM-PRO" panose="020F0600000000000000" pitchFamily="50" charset="-128"/>
                          <a:ea typeface="HG丸ｺﾞｼｯｸM-PRO" panose="020F0600000000000000" pitchFamily="50" charset="-128"/>
                          <a:cs typeface="Source Han Sans JP"/>
                        </a:rPr>
                        <a:t>期 </a:t>
                      </a:r>
                      <a:r>
                        <a:rPr sz="500" spc="-5" dirty="0">
                          <a:solidFill>
                            <a:srgbClr val="2D344B"/>
                          </a:solidFill>
                          <a:latin typeface="HG丸ｺﾞｼｯｸM-PRO" panose="020F0600000000000000" pitchFamily="50" charset="-128"/>
                          <a:ea typeface="HG丸ｺﾞｼｯｸM-PRO" panose="020F0600000000000000" pitchFamily="50" charset="-128"/>
                          <a:cs typeface="Source Han Sans JP"/>
                        </a:rPr>
                        <a:t>※現⾦納付•電⼦納付の場合</a:t>
                      </a:r>
                      <a:endParaRPr sz="500">
                        <a:latin typeface="HG丸ｺﾞｼｯｸM-PRO" panose="020F0600000000000000" pitchFamily="50" charset="-128"/>
                        <a:ea typeface="HG丸ｺﾞｼｯｸM-PRO" panose="020F0600000000000000" pitchFamily="50" charset="-128"/>
                        <a:cs typeface="Source Han Sans JP"/>
                      </a:endParaRPr>
                    </a:p>
                  </a:txBody>
                  <a:tcPr marL="0" marR="0" marT="3937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spcBef>
                          <a:spcPts val="445"/>
                        </a:spcBef>
                      </a:pPr>
                      <a:endParaRPr sz="600">
                        <a:latin typeface="HG丸ｺﾞｼｯｸM-PRO" panose="020F0600000000000000" pitchFamily="50" charset="-128"/>
                        <a:ea typeface="HG丸ｺﾞｼｯｸM-PRO" panose="020F0600000000000000" pitchFamily="50" charset="-128"/>
                        <a:cs typeface="Times New Roman"/>
                      </a:endParaRPr>
                    </a:p>
                    <a:p>
                      <a:pPr marL="113664" indent="-66040">
                        <a:lnSpc>
                          <a:spcPct val="100000"/>
                        </a:lnSpc>
                        <a:buClr>
                          <a:srgbClr val="0052B0"/>
                        </a:buClr>
                        <a:buFont typeface="Arial"/>
                        <a:buChar char="●"/>
                        <a:tabLst>
                          <a:tab pos="113664" algn="l"/>
                        </a:tabLst>
                      </a:pPr>
                      <a:r>
                        <a:rPr sz="600" spc="-10" dirty="0">
                          <a:solidFill>
                            <a:srgbClr val="2D344B"/>
                          </a:solidFill>
                          <a:latin typeface="HG丸ｺﾞｼｯｸM-PRO" panose="020F0600000000000000" pitchFamily="50" charset="-128"/>
                          <a:ea typeface="HG丸ｺﾞｼｯｸM-PRO" panose="020F0600000000000000" pitchFamily="50" charset="-128"/>
                          <a:cs typeface="Source Han Sans JP"/>
                        </a:rPr>
                        <a:t>労働者死傷病報告書（7〜9⽉分）</a:t>
                      </a:r>
                      <a:r>
                        <a:rPr sz="600" spc="-25" dirty="0">
                          <a:solidFill>
                            <a:srgbClr val="2D344B"/>
                          </a:solidFill>
                          <a:latin typeface="HG丸ｺﾞｼｯｸM-PRO" panose="020F0600000000000000" pitchFamily="50" charset="-128"/>
                          <a:ea typeface="HG丸ｺﾞｼｯｸM-PRO" panose="020F0600000000000000" pitchFamily="50" charset="-128"/>
                          <a:cs typeface="Source Han Sans JP"/>
                        </a:rPr>
                        <a:t>の提出</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565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pPr>
                      <a:endParaRPr sz="500">
                        <a:latin typeface="HG丸ｺﾞｼｯｸM-PRO" panose="020F0600000000000000" pitchFamily="50" charset="-128"/>
                        <a:ea typeface="HG丸ｺﾞｼｯｸM-PRO" panose="020F0600000000000000" pitchFamily="50" charset="-128"/>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vMerge="1">
                  <a:txBody>
                    <a:bodyPr/>
                    <a:lstStyle/>
                    <a:p>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F3FF"/>
                    </a:solidFill>
                  </a:tcPr>
                </a:tc>
                <a:extLst>
                  <a:ext uri="{0D108BD9-81ED-4DB2-BD59-A6C34878D82A}">
                    <a16:rowId xmlns:a16="http://schemas.microsoft.com/office/drawing/2014/main" val="10010"/>
                  </a:ext>
                </a:extLst>
              </a:tr>
              <a:tr h="398780">
                <a:tc>
                  <a:txBody>
                    <a:bodyPr/>
                    <a:lstStyle/>
                    <a:p>
                      <a:pPr>
                        <a:lnSpc>
                          <a:spcPct val="100000"/>
                        </a:lnSpc>
                        <a:spcBef>
                          <a:spcPts val="55"/>
                        </a:spcBef>
                      </a:pPr>
                      <a:endParaRPr sz="800">
                        <a:latin typeface="HG丸ｺﾞｼｯｸM-PRO" panose="020F0600000000000000" pitchFamily="50" charset="-128"/>
                        <a:ea typeface="HG丸ｺﾞｼｯｸM-PRO" panose="020F0600000000000000" pitchFamily="50" charset="-128"/>
                        <a:cs typeface="Times New Roman"/>
                      </a:endParaRPr>
                    </a:p>
                    <a:p>
                      <a:pPr algn="ctr">
                        <a:lnSpc>
                          <a:spcPct val="100000"/>
                        </a:lnSpc>
                      </a:pPr>
                      <a:r>
                        <a:rPr sz="800" b="1" spc="-10" dirty="0">
                          <a:solidFill>
                            <a:srgbClr val="0053A6"/>
                          </a:solidFill>
                          <a:latin typeface="HG丸ｺﾞｼｯｸM-PRO" panose="020F0600000000000000" pitchFamily="50" charset="-128"/>
                          <a:ea typeface="HG丸ｺﾞｼｯｸM-PRO" panose="020F0600000000000000" pitchFamily="50" charset="-128"/>
                          <a:cs typeface="Source Han Sans JP"/>
                        </a:rPr>
                        <a:t>11</a:t>
                      </a:r>
                      <a:r>
                        <a:rPr sz="600" b="1" spc="-50" dirty="0">
                          <a:solidFill>
                            <a:srgbClr val="0053A6"/>
                          </a:solidFill>
                          <a:latin typeface="HG丸ｺﾞｼｯｸM-PRO" panose="020F0600000000000000" pitchFamily="50" charset="-128"/>
                          <a:ea typeface="HG丸ｺﾞｼｯｸM-PRO" panose="020F0600000000000000" pitchFamily="50" charset="-128"/>
                          <a:cs typeface="Source Han Sans JP"/>
                        </a:rPr>
                        <a:t>⽉</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698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4DEFF"/>
                    </a:solidFill>
                  </a:tcPr>
                </a:tc>
                <a:tc>
                  <a:txBody>
                    <a:bodyPr/>
                    <a:lstStyle/>
                    <a:p>
                      <a:pPr marL="113664" indent="-66040">
                        <a:lnSpc>
                          <a:spcPct val="100000"/>
                        </a:lnSpc>
                        <a:spcBef>
                          <a:spcPts val="310"/>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前⽉分の社会保険料、住⺠税特別徴収税額の納付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前⽉分の源泉所得税•復興特別所得税の納付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10" dirty="0">
                          <a:solidFill>
                            <a:srgbClr val="2D344B"/>
                          </a:solidFill>
                          <a:latin typeface="HG丸ｺﾞｼｯｸM-PRO" panose="020F0600000000000000" pitchFamily="50" charset="-128"/>
                          <a:ea typeface="HG丸ｺﾞｼｯｸM-PRO" panose="020F0600000000000000" pitchFamily="50" charset="-128"/>
                          <a:cs typeface="Source Han Sans JP"/>
                        </a:rPr>
                        <a:t>労働保険料の納付 延納の第2</a:t>
                      </a:r>
                      <a:r>
                        <a:rPr sz="600" spc="100" dirty="0">
                          <a:solidFill>
                            <a:srgbClr val="2D344B"/>
                          </a:solidFill>
                          <a:latin typeface="HG丸ｺﾞｼｯｸM-PRO" panose="020F0600000000000000" pitchFamily="50" charset="-128"/>
                          <a:ea typeface="HG丸ｺﾞｼｯｸM-PRO" panose="020F0600000000000000" pitchFamily="50" charset="-128"/>
                          <a:cs typeface="Source Han Sans JP"/>
                        </a:rPr>
                        <a:t>期</a:t>
                      </a:r>
                      <a:r>
                        <a:rPr sz="500" spc="-10" dirty="0">
                          <a:solidFill>
                            <a:srgbClr val="2D344B"/>
                          </a:solidFill>
                          <a:latin typeface="HG丸ｺﾞｼｯｸM-PRO" panose="020F0600000000000000" pitchFamily="50" charset="-128"/>
                          <a:ea typeface="HG丸ｺﾞｼｯｸM-PRO" panose="020F0600000000000000" pitchFamily="50" charset="-128"/>
                          <a:cs typeface="Source Han Sans JP"/>
                        </a:rPr>
                        <a:t>※⼝座振替の場合</a:t>
                      </a:r>
                      <a:endParaRPr sz="500">
                        <a:latin typeface="HG丸ｺﾞｼｯｸM-PRO" panose="020F0600000000000000" pitchFamily="50" charset="-128"/>
                        <a:ea typeface="HG丸ｺﾞｼｯｸM-PRO" panose="020F0600000000000000" pitchFamily="50" charset="-128"/>
                        <a:cs typeface="Source Han Sans JP"/>
                      </a:endParaRPr>
                    </a:p>
                  </a:txBody>
                  <a:tcPr marL="0" marR="0" marT="3937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spcBef>
                          <a:spcPts val="445"/>
                        </a:spcBef>
                      </a:pPr>
                      <a:endParaRPr sz="600">
                        <a:latin typeface="HG丸ｺﾞｼｯｸM-PRO" panose="020F0600000000000000" pitchFamily="50" charset="-128"/>
                        <a:ea typeface="HG丸ｺﾞｼｯｸM-PRO" panose="020F0600000000000000" pitchFamily="50" charset="-128"/>
                        <a:cs typeface="Times New Roman"/>
                      </a:endParaRPr>
                    </a:p>
                    <a:p>
                      <a:pPr marL="113664" indent="-66040">
                        <a:lnSpc>
                          <a:spcPct val="100000"/>
                        </a:lnSpc>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被扶養者状況リストの確認と提出</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565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spcBef>
                          <a:spcPts val="445"/>
                        </a:spcBef>
                      </a:pPr>
                      <a:endParaRPr sz="600" dirty="0">
                        <a:latin typeface="HG丸ｺﾞｼｯｸM-PRO" panose="020F0600000000000000" pitchFamily="50" charset="-128"/>
                        <a:ea typeface="HG丸ｺﾞｼｯｸM-PRO" panose="020F0600000000000000" pitchFamily="50" charset="-128"/>
                        <a:cs typeface="Times New Roman"/>
                      </a:endParaRPr>
                    </a:p>
                    <a:p>
                      <a:pPr marL="113664" indent="-66040">
                        <a:lnSpc>
                          <a:spcPct val="100000"/>
                        </a:lnSpc>
                        <a:buClr>
                          <a:srgbClr val="0052B0"/>
                        </a:buClr>
                        <a:buFont typeface="Arial"/>
                        <a:buChar char="●"/>
                        <a:tabLst>
                          <a:tab pos="113664" algn="l"/>
                        </a:tabLst>
                      </a:pPr>
                      <a:r>
                        <a:rPr sz="600" dirty="0">
                          <a:solidFill>
                            <a:srgbClr val="2D344B"/>
                          </a:solidFill>
                          <a:latin typeface="HG丸ｺﾞｼｯｸM-PRO" panose="020F0600000000000000" pitchFamily="50" charset="-128"/>
                          <a:ea typeface="HG丸ｺﾞｼｯｸM-PRO" panose="020F0600000000000000" pitchFamily="50" charset="-128"/>
                          <a:cs typeface="Source Han Sans JP"/>
                        </a:rPr>
                        <a:t>年末調整の⼿続き（書類の配布•回収</a:t>
                      </a:r>
                      <a:r>
                        <a:rPr sz="600" spc="-50" dirty="0">
                          <a:solidFill>
                            <a:srgbClr val="2D344B"/>
                          </a:solidFill>
                          <a:latin typeface="HG丸ｺﾞｼｯｸM-PRO" panose="020F0600000000000000" pitchFamily="50" charset="-128"/>
                          <a:ea typeface="HG丸ｺﾞｼｯｸM-PRO" panose="020F0600000000000000" pitchFamily="50" charset="-128"/>
                          <a:cs typeface="Source Han Sans JP"/>
                        </a:rPr>
                        <a:t>）</a:t>
                      </a:r>
                      <a:endParaRPr sz="600" dirty="0">
                        <a:latin typeface="HG丸ｺﾞｼｯｸM-PRO" panose="020F0600000000000000" pitchFamily="50" charset="-128"/>
                        <a:ea typeface="HG丸ｺﾞｼｯｸM-PRO" panose="020F0600000000000000" pitchFamily="50" charset="-128"/>
                        <a:cs typeface="Source Han Sans JP"/>
                      </a:endParaRPr>
                    </a:p>
                  </a:txBody>
                  <a:tcPr marL="0" marR="0" marT="565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vMerge="1">
                  <a:txBody>
                    <a:bodyPr/>
                    <a:lstStyle/>
                    <a:p>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F3FF"/>
                    </a:solidFill>
                  </a:tcPr>
                </a:tc>
                <a:extLst>
                  <a:ext uri="{0D108BD9-81ED-4DB2-BD59-A6C34878D82A}">
                    <a16:rowId xmlns:a16="http://schemas.microsoft.com/office/drawing/2014/main" val="10011"/>
                  </a:ext>
                </a:extLst>
              </a:tr>
              <a:tr h="307340">
                <a:tc>
                  <a:txBody>
                    <a:bodyPr/>
                    <a:lstStyle/>
                    <a:p>
                      <a:pPr algn="ctr">
                        <a:lnSpc>
                          <a:spcPct val="100000"/>
                        </a:lnSpc>
                        <a:spcBef>
                          <a:spcPts val="615"/>
                        </a:spcBef>
                      </a:pPr>
                      <a:r>
                        <a:rPr sz="800" b="1" spc="-10" dirty="0">
                          <a:solidFill>
                            <a:srgbClr val="0053A6"/>
                          </a:solidFill>
                          <a:latin typeface="HG丸ｺﾞｼｯｸM-PRO" panose="020F0600000000000000" pitchFamily="50" charset="-128"/>
                          <a:ea typeface="HG丸ｺﾞｼｯｸM-PRO" panose="020F0600000000000000" pitchFamily="50" charset="-128"/>
                          <a:cs typeface="Source Han Sans JP"/>
                        </a:rPr>
                        <a:t>12</a:t>
                      </a:r>
                      <a:r>
                        <a:rPr sz="600" b="1" spc="-50" dirty="0">
                          <a:solidFill>
                            <a:srgbClr val="0053A6"/>
                          </a:solidFill>
                          <a:latin typeface="HG丸ｺﾞｼｯｸM-PRO" panose="020F0600000000000000" pitchFamily="50" charset="-128"/>
                          <a:ea typeface="HG丸ｺﾞｼｯｸM-PRO" panose="020F0600000000000000" pitchFamily="50" charset="-128"/>
                          <a:cs typeface="Source Han Sans JP"/>
                        </a:rPr>
                        <a:t>⽉</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T="7810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D4DEFF"/>
                    </a:solidFill>
                  </a:tcPr>
                </a:tc>
                <a:tc>
                  <a:txBody>
                    <a:bodyPr/>
                    <a:lstStyle/>
                    <a:p>
                      <a:pPr marL="113664" indent="-66040">
                        <a:lnSpc>
                          <a:spcPct val="100000"/>
                        </a:lnSpc>
                        <a:spcBef>
                          <a:spcPts val="360"/>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前⽉分の社会保険料、住⺠税特別徴収税額の納付</a:t>
                      </a:r>
                      <a:endParaRPr sz="600">
                        <a:latin typeface="HG丸ｺﾞｼｯｸM-PRO" panose="020F0600000000000000" pitchFamily="50" charset="-128"/>
                        <a:ea typeface="HG丸ｺﾞｼｯｸM-PRO" panose="020F0600000000000000" pitchFamily="50" charset="-128"/>
                        <a:cs typeface="Source Han Sans JP"/>
                      </a:endParaRPr>
                    </a:p>
                    <a:p>
                      <a:pPr marL="113664" indent="-66040">
                        <a:lnSpc>
                          <a:spcPct val="100000"/>
                        </a:lnSpc>
                        <a:spcBef>
                          <a:spcPts val="105"/>
                        </a:spcBef>
                        <a:buClr>
                          <a:srgbClr val="0052B0"/>
                        </a:buClr>
                        <a:buFont typeface="Arial"/>
                        <a:buChar char="●"/>
                        <a:tabLst>
                          <a:tab pos="113664" algn="l"/>
                        </a:tabLst>
                      </a:pPr>
                      <a:r>
                        <a:rPr sz="600" spc="-5" dirty="0">
                          <a:solidFill>
                            <a:srgbClr val="2D344B"/>
                          </a:solidFill>
                          <a:latin typeface="HG丸ｺﾞｼｯｸM-PRO" panose="020F0600000000000000" pitchFamily="50" charset="-128"/>
                          <a:ea typeface="HG丸ｺﾞｼｯｸM-PRO" panose="020F0600000000000000" pitchFamily="50" charset="-128"/>
                          <a:cs typeface="Source Han Sans JP"/>
                        </a:rPr>
                        <a:t>前⽉分の源泉所得税•復興特別所得税の納付</a:t>
                      </a:r>
                      <a:endParaRPr sz="600">
                        <a:latin typeface="HG丸ｺﾞｼｯｸM-PRO" panose="020F0600000000000000" pitchFamily="50" charset="-128"/>
                        <a:ea typeface="HG丸ｺﾞｼｯｸM-PRO" panose="020F0600000000000000" pitchFamily="50" charset="-128"/>
                        <a:cs typeface="Source Han Sans JP"/>
                      </a:endParaRPr>
                    </a:p>
                  </a:txBody>
                  <a:tcPr marL="0" marR="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pPr>
                      <a:endParaRPr sz="500">
                        <a:latin typeface="HG丸ｺﾞｼｯｸM-PRO" panose="020F0600000000000000" pitchFamily="50" charset="-128"/>
                        <a:ea typeface="HG丸ｺﾞｼｯｸM-PRO" panose="020F0600000000000000" pitchFamily="50" charset="-128"/>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a:txBody>
                    <a:bodyPr/>
                    <a:lstStyle/>
                    <a:p>
                      <a:pPr>
                        <a:lnSpc>
                          <a:spcPct val="100000"/>
                        </a:lnSpc>
                        <a:spcBef>
                          <a:spcPts val="85"/>
                        </a:spcBef>
                      </a:pPr>
                      <a:endParaRPr sz="600" dirty="0">
                        <a:latin typeface="HG丸ｺﾞｼｯｸM-PRO" panose="020F0600000000000000" pitchFamily="50" charset="-128"/>
                        <a:ea typeface="HG丸ｺﾞｼｯｸM-PRO" panose="020F0600000000000000" pitchFamily="50" charset="-128"/>
                        <a:cs typeface="Times New Roman"/>
                      </a:endParaRPr>
                    </a:p>
                    <a:p>
                      <a:pPr marL="113664" indent="-66040">
                        <a:lnSpc>
                          <a:spcPct val="100000"/>
                        </a:lnSpc>
                        <a:buClr>
                          <a:srgbClr val="0052B0"/>
                        </a:buClr>
                        <a:buFont typeface="Arial"/>
                        <a:buChar char="●"/>
                        <a:tabLst>
                          <a:tab pos="113664" algn="l"/>
                        </a:tabLst>
                      </a:pPr>
                      <a:r>
                        <a:rPr sz="600" dirty="0">
                          <a:solidFill>
                            <a:srgbClr val="2D344B"/>
                          </a:solidFill>
                          <a:latin typeface="HG丸ｺﾞｼｯｸM-PRO" panose="020F0600000000000000" pitchFamily="50" charset="-128"/>
                          <a:ea typeface="HG丸ｺﾞｼｯｸM-PRO" panose="020F0600000000000000" pitchFamily="50" charset="-128"/>
                          <a:cs typeface="Source Han Sans JP"/>
                        </a:rPr>
                        <a:t>年末調整の⼿続き（年末調整の計算、提出書類の準備</a:t>
                      </a:r>
                      <a:r>
                        <a:rPr sz="600" spc="-50" dirty="0">
                          <a:solidFill>
                            <a:srgbClr val="2D344B"/>
                          </a:solidFill>
                          <a:latin typeface="HG丸ｺﾞｼｯｸM-PRO" panose="020F0600000000000000" pitchFamily="50" charset="-128"/>
                          <a:ea typeface="HG丸ｺﾞｼｯｸM-PRO" panose="020F0600000000000000" pitchFamily="50" charset="-128"/>
                          <a:cs typeface="Source Han Sans JP"/>
                        </a:rPr>
                        <a:t>）</a:t>
                      </a:r>
                      <a:endParaRPr sz="600" dirty="0">
                        <a:latin typeface="HG丸ｺﾞｼｯｸM-PRO" panose="020F0600000000000000" pitchFamily="50" charset="-128"/>
                        <a:ea typeface="HG丸ｺﾞｼｯｸM-PRO" panose="020F0600000000000000" pitchFamily="50" charset="-128"/>
                        <a:cs typeface="Source Han Sans JP"/>
                      </a:endParaRPr>
                    </a:p>
                  </a:txBody>
                  <a:tcPr marL="0" marR="0" marT="1079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F9F9FC"/>
                    </a:solidFill>
                  </a:tcPr>
                </a:tc>
                <a:tc vMerge="1">
                  <a:txBody>
                    <a:bodyPr/>
                    <a:lstStyle/>
                    <a:p>
                      <a:endParaRPr/>
                    </a:p>
                  </a:txBody>
                  <a:tcPr marL="0" marR="0" marT="698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EF3FF"/>
                    </a:solidFill>
                  </a:tcPr>
                </a:tc>
                <a:extLst>
                  <a:ext uri="{0D108BD9-81ED-4DB2-BD59-A6C34878D82A}">
                    <a16:rowId xmlns:a16="http://schemas.microsoft.com/office/drawing/2014/main" val="10012"/>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620175" y="3253327"/>
            <a:ext cx="482600" cy="197490"/>
          </a:xfrm>
          <a:prstGeom prst="rect">
            <a:avLst/>
          </a:prstGeom>
        </p:spPr>
        <p:txBody>
          <a:bodyPr vert="horz" wrap="square" lIns="0" tIns="12700" rIns="0" bIns="0" rtlCol="0">
            <a:spAutoFit/>
          </a:bodyPr>
          <a:lstStyle/>
          <a:p>
            <a:pPr marL="12700">
              <a:lnSpc>
                <a:spcPct val="100000"/>
              </a:lnSpc>
              <a:spcBef>
                <a:spcPts val="100"/>
              </a:spcBef>
            </a:pPr>
            <a:r>
              <a:rPr sz="1200" b="1" spc="-20" dirty="0">
                <a:solidFill>
                  <a:srgbClr val="0051A8"/>
                </a:solidFill>
                <a:latin typeface="HG丸ｺﾞｼｯｸM-PRO" panose="020F0600000000000000" pitchFamily="50" charset="-128"/>
                <a:ea typeface="HG丸ｺﾞｼｯｸM-PRO" panose="020F0600000000000000" pitchFamily="50" charset="-128"/>
                <a:cs typeface="Source Han Sans JP"/>
              </a:rPr>
              <a:t>その他</a:t>
            </a:r>
            <a:endParaRPr sz="1200">
              <a:latin typeface="HG丸ｺﾞｼｯｸM-PRO" panose="020F0600000000000000" pitchFamily="50" charset="-128"/>
              <a:ea typeface="HG丸ｺﾞｼｯｸM-PRO" panose="020F0600000000000000" pitchFamily="50" charset="-128"/>
              <a:cs typeface="Source Han Sans JP"/>
            </a:endParaRPr>
          </a:p>
        </p:txBody>
      </p:sp>
      <p:sp>
        <p:nvSpPr>
          <p:cNvPr id="4" name="object 4"/>
          <p:cNvSpPr/>
          <p:nvPr/>
        </p:nvSpPr>
        <p:spPr>
          <a:xfrm>
            <a:off x="546747" y="3584181"/>
            <a:ext cx="458470" cy="158115"/>
          </a:xfrm>
          <a:custGeom>
            <a:avLst/>
            <a:gdLst/>
            <a:ahLst/>
            <a:cxnLst/>
            <a:rect l="l" t="t" r="r" b="b"/>
            <a:pathLst>
              <a:path w="458469" h="158114">
                <a:moveTo>
                  <a:pt x="458101" y="78892"/>
                </a:moveTo>
                <a:lnTo>
                  <a:pt x="444842" y="35128"/>
                </a:lnTo>
                <a:lnTo>
                  <a:pt x="409384" y="6007"/>
                </a:lnTo>
                <a:lnTo>
                  <a:pt x="379196" y="0"/>
                </a:lnTo>
                <a:lnTo>
                  <a:pt x="78892" y="0"/>
                </a:lnTo>
                <a:lnTo>
                  <a:pt x="48183" y="6197"/>
                </a:lnTo>
                <a:lnTo>
                  <a:pt x="23101" y="23101"/>
                </a:lnTo>
                <a:lnTo>
                  <a:pt x="6197" y="48183"/>
                </a:lnTo>
                <a:lnTo>
                  <a:pt x="0" y="78892"/>
                </a:lnTo>
                <a:lnTo>
                  <a:pt x="6197" y="109613"/>
                </a:lnTo>
                <a:lnTo>
                  <a:pt x="23101" y="134683"/>
                </a:lnTo>
                <a:lnTo>
                  <a:pt x="48183" y="151599"/>
                </a:lnTo>
                <a:lnTo>
                  <a:pt x="78892" y="157797"/>
                </a:lnTo>
                <a:lnTo>
                  <a:pt x="379196" y="157797"/>
                </a:lnTo>
                <a:lnTo>
                  <a:pt x="409905" y="151599"/>
                </a:lnTo>
                <a:lnTo>
                  <a:pt x="434987" y="134683"/>
                </a:lnTo>
                <a:lnTo>
                  <a:pt x="451891" y="109613"/>
                </a:lnTo>
                <a:lnTo>
                  <a:pt x="458101" y="78892"/>
                </a:lnTo>
                <a:close/>
              </a:path>
            </a:pathLst>
          </a:custGeom>
          <a:solidFill>
            <a:srgbClr val="EEEEEE"/>
          </a:solidFill>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5" name="object 5"/>
          <p:cNvSpPr txBox="1"/>
          <p:nvPr/>
        </p:nvSpPr>
        <p:spPr>
          <a:xfrm>
            <a:off x="610702" y="3601124"/>
            <a:ext cx="330200" cy="105157"/>
          </a:xfrm>
          <a:prstGeom prst="rect">
            <a:avLst/>
          </a:prstGeom>
        </p:spPr>
        <p:txBody>
          <a:bodyPr vert="horz" wrap="square" lIns="0" tIns="12700" rIns="0" bIns="0" rtlCol="0">
            <a:spAutoFit/>
          </a:bodyPr>
          <a:lstStyle/>
          <a:p>
            <a:pPr marL="12700">
              <a:lnSpc>
                <a:spcPct val="100000"/>
              </a:lnSpc>
              <a:spcBef>
                <a:spcPts val="100"/>
              </a:spcBef>
            </a:pPr>
            <a:r>
              <a:rPr sz="600" b="1" spc="-15" dirty="0">
                <a:latin typeface="HG丸ｺﾞｼｯｸM-PRO" panose="020F0600000000000000" pitchFamily="50" charset="-128"/>
                <a:ea typeface="HG丸ｺﾞｼｯｸM-PRO" panose="020F0600000000000000" pitchFamily="50" charset="-128"/>
                <a:cs typeface="Source Han Sans JP"/>
              </a:rPr>
              <a:t>労使協定</a:t>
            </a:r>
            <a:endParaRPr sz="600" dirty="0">
              <a:latin typeface="HG丸ｺﾞｼｯｸM-PRO" panose="020F0600000000000000" pitchFamily="50" charset="-128"/>
              <a:ea typeface="HG丸ｺﾞｼｯｸM-PRO" panose="020F0600000000000000" pitchFamily="50" charset="-128"/>
              <a:cs typeface="Source Han Sans JP"/>
            </a:endParaRPr>
          </a:p>
        </p:txBody>
      </p:sp>
      <p:sp>
        <p:nvSpPr>
          <p:cNvPr id="6" name="object 6"/>
          <p:cNvSpPr/>
          <p:nvPr/>
        </p:nvSpPr>
        <p:spPr>
          <a:xfrm>
            <a:off x="546747" y="3823208"/>
            <a:ext cx="458470" cy="158115"/>
          </a:xfrm>
          <a:custGeom>
            <a:avLst/>
            <a:gdLst/>
            <a:ahLst/>
            <a:cxnLst/>
            <a:rect l="l" t="t" r="r" b="b"/>
            <a:pathLst>
              <a:path w="458469" h="158114">
                <a:moveTo>
                  <a:pt x="458101" y="78892"/>
                </a:moveTo>
                <a:lnTo>
                  <a:pt x="444842" y="35128"/>
                </a:lnTo>
                <a:lnTo>
                  <a:pt x="409384" y="6007"/>
                </a:lnTo>
                <a:lnTo>
                  <a:pt x="379196" y="0"/>
                </a:lnTo>
                <a:lnTo>
                  <a:pt x="78892" y="0"/>
                </a:lnTo>
                <a:lnTo>
                  <a:pt x="48183" y="6197"/>
                </a:lnTo>
                <a:lnTo>
                  <a:pt x="23101" y="23101"/>
                </a:lnTo>
                <a:lnTo>
                  <a:pt x="6197" y="48183"/>
                </a:lnTo>
                <a:lnTo>
                  <a:pt x="0" y="78892"/>
                </a:lnTo>
                <a:lnTo>
                  <a:pt x="6197" y="109613"/>
                </a:lnTo>
                <a:lnTo>
                  <a:pt x="23101" y="134683"/>
                </a:lnTo>
                <a:lnTo>
                  <a:pt x="48183" y="151599"/>
                </a:lnTo>
                <a:lnTo>
                  <a:pt x="78892" y="157797"/>
                </a:lnTo>
                <a:lnTo>
                  <a:pt x="379196" y="157797"/>
                </a:lnTo>
                <a:lnTo>
                  <a:pt x="409905" y="151599"/>
                </a:lnTo>
                <a:lnTo>
                  <a:pt x="434987" y="134683"/>
                </a:lnTo>
                <a:lnTo>
                  <a:pt x="451891" y="109613"/>
                </a:lnTo>
                <a:lnTo>
                  <a:pt x="458101" y="78892"/>
                </a:lnTo>
                <a:close/>
              </a:path>
            </a:pathLst>
          </a:custGeom>
          <a:solidFill>
            <a:srgbClr val="EEEEEE"/>
          </a:solidFill>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7" name="object 7"/>
          <p:cNvSpPr txBox="1"/>
          <p:nvPr/>
        </p:nvSpPr>
        <p:spPr>
          <a:xfrm>
            <a:off x="610702" y="3840152"/>
            <a:ext cx="330200" cy="105157"/>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HG丸ｺﾞｼｯｸM-PRO" panose="020F0600000000000000" pitchFamily="50" charset="-128"/>
                <a:ea typeface="HG丸ｺﾞｼｯｸM-PRO" panose="020F0600000000000000" pitchFamily="50" charset="-128"/>
                <a:cs typeface="Source Han Sans JP"/>
              </a:rPr>
              <a:t>社会保険</a:t>
            </a:r>
            <a:endParaRPr sz="600">
              <a:latin typeface="HG丸ｺﾞｼｯｸM-PRO" panose="020F0600000000000000" pitchFamily="50" charset="-128"/>
              <a:ea typeface="HG丸ｺﾞｼｯｸM-PRO" panose="020F0600000000000000" pitchFamily="50" charset="-128"/>
              <a:cs typeface="Source Han Sans JP"/>
            </a:endParaRPr>
          </a:p>
        </p:txBody>
      </p:sp>
      <p:sp>
        <p:nvSpPr>
          <p:cNvPr id="8" name="object 8"/>
          <p:cNvSpPr/>
          <p:nvPr/>
        </p:nvSpPr>
        <p:spPr>
          <a:xfrm>
            <a:off x="546747" y="4060812"/>
            <a:ext cx="458470" cy="158115"/>
          </a:xfrm>
          <a:custGeom>
            <a:avLst/>
            <a:gdLst/>
            <a:ahLst/>
            <a:cxnLst/>
            <a:rect l="l" t="t" r="r" b="b"/>
            <a:pathLst>
              <a:path w="458469" h="158114">
                <a:moveTo>
                  <a:pt x="458101" y="78892"/>
                </a:moveTo>
                <a:lnTo>
                  <a:pt x="444842" y="35115"/>
                </a:lnTo>
                <a:lnTo>
                  <a:pt x="409384" y="5994"/>
                </a:lnTo>
                <a:lnTo>
                  <a:pt x="379196" y="0"/>
                </a:lnTo>
                <a:lnTo>
                  <a:pt x="78892" y="0"/>
                </a:lnTo>
                <a:lnTo>
                  <a:pt x="48183" y="6197"/>
                </a:lnTo>
                <a:lnTo>
                  <a:pt x="23101" y="23101"/>
                </a:lnTo>
                <a:lnTo>
                  <a:pt x="6197" y="48183"/>
                </a:lnTo>
                <a:lnTo>
                  <a:pt x="0" y="78892"/>
                </a:lnTo>
                <a:lnTo>
                  <a:pt x="6197" y="109601"/>
                </a:lnTo>
                <a:lnTo>
                  <a:pt x="23101" y="134683"/>
                </a:lnTo>
                <a:lnTo>
                  <a:pt x="48183" y="151599"/>
                </a:lnTo>
                <a:lnTo>
                  <a:pt x="78892" y="157797"/>
                </a:lnTo>
                <a:lnTo>
                  <a:pt x="379196" y="157797"/>
                </a:lnTo>
                <a:lnTo>
                  <a:pt x="409905" y="151599"/>
                </a:lnTo>
                <a:lnTo>
                  <a:pt x="434987" y="134683"/>
                </a:lnTo>
                <a:lnTo>
                  <a:pt x="451891" y="109601"/>
                </a:lnTo>
                <a:lnTo>
                  <a:pt x="458101" y="78892"/>
                </a:lnTo>
                <a:close/>
              </a:path>
            </a:pathLst>
          </a:custGeom>
          <a:solidFill>
            <a:srgbClr val="EEEEEE"/>
          </a:solidFill>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9" name="object 9"/>
          <p:cNvSpPr txBox="1"/>
          <p:nvPr/>
        </p:nvSpPr>
        <p:spPr>
          <a:xfrm>
            <a:off x="610702" y="4077752"/>
            <a:ext cx="330200" cy="105157"/>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HG丸ｺﾞｼｯｸM-PRO" panose="020F0600000000000000" pitchFamily="50" charset="-128"/>
                <a:ea typeface="HG丸ｺﾞｼｯｸM-PRO" panose="020F0600000000000000" pitchFamily="50" charset="-128"/>
                <a:cs typeface="Source Han Sans JP"/>
              </a:rPr>
              <a:t>社会保険</a:t>
            </a:r>
            <a:endParaRPr sz="600">
              <a:latin typeface="HG丸ｺﾞｼｯｸM-PRO" panose="020F0600000000000000" pitchFamily="50" charset="-128"/>
              <a:ea typeface="HG丸ｺﾞｼｯｸM-PRO" panose="020F0600000000000000" pitchFamily="50" charset="-128"/>
              <a:cs typeface="Source Han Sans JP"/>
            </a:endParaRPr>
          </a:p>
        </p:txBody>
      </p:sp>
      <p:sp>
        <p:nvSpPr>
          <p:cNvPr id="10" name="object 10"/>
          <p:cNvSpPr/>
          <p:nvPr/>
        </p:nvSpPr>
        <p:spPr>
          <a:xfrm>
            <a:off x="546747" y="4298403"/>
            <a:ext cx="458470" cy="158115"/>
          </a:xfrm>
          <a:custGeom>
            <a:avLst/>
            <a:gdLst/>
            <a:ahLst/>
            <a:cxnLst/>
            <a:rect l="l" t="t" r="r" b="b"/>
            <a:pathLst>
              <a:path w="458469" h="158114">
                <a:moveTo>
                  <a:pt x="458101" y="78905"/>
                </a:moveTo>
                <a:lnTo>
                  <a:pt x="444842" y="35128"/>
                </a:lnTo>
                <a:lnTo>
                  <a:pt x="409384" y="6007"/>
                </a:lnTo>
                <a:lnTo>
                  <a:pt x="379196" y="0"/>
                </a:lnTo>
                <a:lnTo>
                  <a:pt x="78892" y="0"/>
                </a:lnTo>
                <a:lnTo>
                  <a:pt x="48183" y="6197"/>
                </a:lnTo>
                <a:lnTo>
                  <a:pt x="23101" y="23114"/>
                </a:lnTo>
                <a:lnTo>
                  <a:pt x="6197" y="48196"/>
                </a:lnTo>
                <a:lnTo>
                  <a:pt x="0" y="78905"/>
                </a:lnTo>
                <a:lnTo>
                  <a:pt x="6197" y="109613"/>
                </a:lnTo>
                <a:lnTo>
                  <a:pt x="23101" y="134696"/>
                </a:lnTo>
                <a:lnTo>
                  <a:pt x="48183" y="151599"/>
                </a:lnTo>
                <a:lnTo>
                  <a:pt x="78892" y="157797"/>
                </a:lnTo>
                <a:lnTo>
                  <a:pt x="379196" y="157797"/>
                </a:lnTo>
                <a:lnTo>
                  <a:pt x="409905" y="151599"/>
                </a:lnTo>
                <a:lnTo>
                  <a:pt x="434987" y="134696"/>
                </a:lnTo>
                <a:lnTo>
                  <a:pt x="451891" y="109613"/>
                </a:lnTo>
                <a:lnTo>
                  <a:pt x="458101" y="78905"/>
                </a:lnTo>
                <a:close/>
              </a:path>
            </a:pathLst>
          </a:custGeom>
          <a:solidFill>
            <a:srgbClr val="EEEEEE"/>
          </a:solidFill>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11" name="object 11"/>
          <p:cNvSpPr txBox="1"/>
          <p:nvPr/>
        </p:nvSpPr>
        <p:spPr>
          <a:xfrm>
            <a:off x="610702" y="4315352"/>
            <a:ext cx="330200" cy="105157"/>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HG丸ｺﾞｼｯｸM-PRO" panose="020F0600000000000000" pitchFamily="50" charset="-128"/>
                <a:ea typeface="HG丸ｺﾞｼｯｸM-PRO" panose="020F0600000000000000" pitchFamily="50" charset="-128"/>
                <a:cs typeface="Source Han Sans JP"/>
              </a:rPr>
              <a:t>安全衛⽣</a:t>
            </a:r>
            <a:endParaRPr sz="600">
              <a:latin typeface="HG丸ｺﾞｼｯｸM-PRO" panose="020F0600000000000000" pitchFamily="50" charset="-128"/>
              <a:ea typeface="HG丸ｺﾞｼｯｸM-PRO" panose="020F0600000000000000" pitchFamily="50" charset="-128"/>
              <a:cs typeface="Source Han Sans JP"/>
            </a:endParaRPr>
          </a:p>
        </p:txBody>
      </p:sp>
      <p:sp>
        <p:nvSpPr>
          <p:cNvPr id="12" name="object 12"/>
          <p:cNvSpPr/>
          <p:nvPr/>
        </p:nvSpPr>
        <p:spPr>
          <a:xfrm>
            <a:off x="546750" y="3504846"/>
            <a:ext cx="8044815" cy="0"/>
          </a:xfrm>
          <a:custGeom>
            <a:avLst/>
            <a:gdLst/>
            <a:ahLst/>
            <a:cxnLst/>
            <a:rect l="l" t="t" r="r" b="b"/>
            <a:pathLst>
              <a:path w="8044815">
                <a:moveTo>
                  <a:pt x="0" y="0"/>
                </a:moveTo>
                <a:lnTo>
                  <a:pt x="8044199" y="0"/>
                </a:lnTo>
              </a:path>
            </a:pathLst>
          </a:custGeom>
          <a:ln w="9524">
            <a:solidFill>
              <a:srgbClr val="9E9E9E"/>
            </a:solidFill>
            <a:prstDash val="lgDash"/>
          </a:ln>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13" name="object 13"/>
          <p:cNvSpPr txBox="1"/>
          <p:nvPr/>
        </p:nvSpPr>
        <p:spPr>
          <a:xfrm>
            <a:off x="620175" y="946302"/>
            <a:ext cx="858519" cy="197490"/>
          </a:xfrm>
          <a:prstGeom prst="rect">
            <a:avLst/>
          </a:prstGeom>
        </p:spPr>
        <p:txBody>
          <a:bodyPr vert="horz" wrap="square" lIns="0" tIns="12700" rIns="0" bIns="0" rtlCol="0">
            <a:spAutoFit/>
          </a:bodyPr>
          <a:lstStyle/>
          <a:p>
            <a:pPr marL="12700">
              <a:lnSpc>
                <a:spcPct val="100000"/>
              </a:lnSpc>
              <a:spcBef>
                <a:spcPts val="100"/>
              </a:spcBef>
            </a:pPr>
            <a:r>
              <a:rPr sz="1200" b="1" spc="75" dirty="0">
                <a:solidFill>
                  <a:srgbClr val="0051A8"/>
                </a:solidFill>
                <a:latin typeface="HG丸ｺﾞｼｯｸM-PRO" panose="020F0600000000000000" pitchFamily="50" charset="-128"/>
                <a:ea typeface="HG丸ｺﾞｼｯｸM-PRO" panose="020F0600000000000000" pitchFamily="50" charset="-128"/>
                <a:cs typeface="Source Han Sans JP"/>
              </a:rPr>
              <a:t>⼊社</a:t>
            </a:r>
            <a:r>
              <a:rPr sz="1000" b="1" spc="-15" dirty="0">
                <a:solidFill>
                  <a:srgbClr val="0051A8"/>
                </a:solidFill>
                <a:latin typeface="HG丸ｺﾞｼｯｸM-PRO" panose="020F0600000000000000" pitchFamily="50" charset="-128"/>
                <a:ea typeface="HG丸ｺﾞｼｯｸM-PRO" panose="020F0600000000000000" pitchFamily="50" charset="-128"/>
                <a:cs typeface="Source Han Sans JP"/>
              </a:rPr>
              <a:t>の⼿続き</a:t>
            </a:r>
            <a:endParaRPr sz="1000" dirty="0">
              <a:latin typeface="HG丸ｺﾞｼｯｸM-PRO" panose="020F0600000000000000" pitchFamily="50" charset="-128"/>
              <a:ea typeface="HG丸ｺﾞｼｯｸM-PRO" panose="020F0600000000000000" pitchFamily="50" charset="-128"/>
              <a:cs typeface="Source Han Sans JP"/>
            </a:endParaRPr>
          </a:p>
        </p:txBody>
      </p:sp>
      <p:sp>
        <p:nvSpPr>
          <p:cNvPr id="14" name="object 14"/>
          <p:cNvSpPr txBox="1"/>
          <p:nvPr/>
        </p:nvSpPr>
        <p:spPr>
          <a:xfrm>
            <a:off x="1059075" y="1238243"/>
            <a:ext cx="2997200" cy="1803699"/>
          </a:xfrm>
          <a:prstGeom prst="rect">
            <a:avLst/>
          </a:prstGeom>
        </p:spPr>
        <p:txBody>
          <a:bodyPr vert="horz" wrap="square" lIns="0" tIns="43815" rIns="0" bIns="0" rtlCol="0">
            <a:spAutoFit/>
          </a:bodyPr>
          <a:lstStyle/>
          <a:p>
            <a:pPr marL="12700">
              <a:lnSpc>
                <a:spcPct val="100000"/>
              </a:lnSpc>
              <a:spcBef>
                <a:spcPts val="345"/>
              </a:spcBef>
            </a:pPr>
            <a:r>
              <a:rPr sz="900" b="1" spc="-5" dirty="0">
                <a:solidFill>
                  <a:srgbClr val="2D344B"/>
                </a:solidFill>
                <a:latin typeface="HG丸ｺﾞｼｯｸM-PRO" panose="020F0600000000000000" pitchFamily="50" charset="-128"/>
                <a:ea typeface="HG丸ｺﾞｼｯｸM-PRO" panose="020F0600000000000000" pitchFamily="50" charset="-128"/>
                <a:cs typeface="Source Han Sans JP"/>
              </a:rPr>
              <a:t>雇⽤保険被保険者資格取得届の提出</a:t>
            </a:r>
            <a:endParaRPr sz="9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220"/>
              </a:spcBef>
            </a:pPr>
            <a:r>
              <a:rPr sz="800" spc="-10" dirty="0">
                <a:solidFill>
                  <a:srgbClr val="2D344B"/>
                </a:solidFill>
                <a:latin typeface="HG丸ｺﾞｼｯｸM-PRO" panose="020F0600000000000000" pitchFamily="50" charset="-128"/>
                <a:ea typeface="HG丸ｺﾞｼｯｸM-PRO" panose="020F0600000000000000" pitchFamily="50" charset="-128"/>
                <a:cs typeface="Source Han Sans JP"/>
              </a:rPr>
              <a:t>（公共職業安定所、資格取得⽇の属する⽉の翌⽉10⽇まで</a:t>
            </a:r>
            <a:r>
              <a:rPr sz="800" spc="-50" dirty="0">
                <a:solidFill>
                  <a:srgbClr val="2D344B"/>
                </a:solidFill>
                <a:latin typeface="HG丸ｺﾞｼｯｸM-PRO" panose="020F0600000000000000" pitchFamily="50" charset="-128"/>
                <a:ea typeface="HG丸ｺﾞｼｯｸM-PRO" panose="020F0600000000000000" pitchFamily="50" charset="-128"/>
                <a:cs typeface="Source Han Sans JP"/>
              </a:rPr>
              <a:t>）</a:t>
            </a:r>
            <a:endParaRPr sz="8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790"/>
              </a:spcBef>
            </a:pPr>
            <a:r>
              <a:rPr sz="900" b="1" spc="-5" dirty="0">
                <a:solidFill>
                  <a:srgbClr val="2D344B"/>
                </a:solidFill>
                <a:latin typeface="HG丸ｺﾞｼｯｸM-PRO" panose="020F0600000000000000" pitchFamily="50" charset="-128"/>
                <a:ea typeface="HG丸ｺﾞｼｯｸM-PRO" panose="020F0600000000000000" pitchFamily="50" charset="-128"/>
                <a:cs typeface="Source Han Sans JP"/>
              </a:rPr>
              <a:t>健康保険‧厚⽣年⾦保険 被保険者資格取得届の提出</a:t>
            </a:r>
            <a:endParaRPr sz="9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220"/>
              </a:spcBef>
            </a:pPr>
            <a:r>
              <a:rPr sz="800" spc="-10" dirty="0">
                <a:solidFill>
                  <a:srgbClr val="2D344B"/>
                </a:solidFill>
                <a:latin typeface="HG丸ｺﾞｼｯｸM-PRO" panose="020F0600000000000000" pitchFamily="50" charset="-128"/>
                <a:ea typeface="HG丸ｺﾞｼｯｸM-PRO" panose="020F0600000000000000" pitchFamily="50" charset="-128"/>
                <a:cs typeface="Source Han Sans JP"/>
              </a:rPr>
              <a:t>（年⾦事務所、⼊社から5⽇以内</a:t>
            </a:r>
            <a:r>
              <a:rPr sz="800" spc="-50" dirty="0">
                <a:solidFill>
                  <a:srgbClr val="2D344B"/>
                </a:solidFill>
                <a:latin typeface="HG丸ｺﾞｼｯｸM-PRO" panose="020F0600000000000000" pitchFamily="50" charset="-128"/>
                <a:ea typeface="HG丸ｺﾞｼｯｸM-PRO" panose="020F0600000000000000" pitchFamily="50" charset="-128"/>
                <a:cs typeface="Source Han Sans JP"/>
              </a:rPr>
              <a:t>）</a:t>
            </a:r>
            <a:endParaRPr sz="8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785"/>
              </a:spcBef>
            </a:pPr>
            <a:r>
              <a:rPr sz="900" b="1" dirty="0">
                <a:solidFill>
                  <a:srgbClr val="2D344B"/>
                </a:solidFill>
                <a:latin typeface="HG丸ｺﾞｼｯｸM-PRO" panose="020F0600000000000000" pitchFamily="50" charset="-128"/>
                <a:ea typeface="HG丸ｺﾞｼｯｸM-PRO" panose="020F0600000000000000" pitchFamily="50" charset="-128"/>
                <a:cs typeface="Source Han Sans JP"/>
              </a:rPr>
              <a:t>給与所得者の扶養控除等（異動）</a:t>
            </a:r>
            <a:r>
              <a:rPr sz="900" b="1" spc="-5" dirty="0">
                <a:solidFill>
                  <a:srgbClr val="2D344B"/>
                </a:solidFill>
                <a:latin typeface="HG丸ｺﾞｼｯｸM-PRO" panose="020F0600000000000000" pitchFamily="50" charset="-128"/>
                <a:ea typeface="HG丸ｺﾞｼｯｸM-PRO" panose="020F0600000000000000" pitchFamily="50" charset="-128"/>
                <a:cs typeface="Source Han Sans JP"/>
              </a:rPr>
              <a:t>申告書を従業員から回収</a:t>
            </a:r>
            <a:endParaRPr sz="9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220"/>
              </a:spcBef>
            </a:pPr>
            <a:r>
              <a:rPr sz="800" dirty="0">
                <a:solidFill>
                  <a:srgbClr val="2D344B"/>
                </a:solidFill>
                <a:latin typeface="HG丸ｺﾞｼｯｸM-PRO" panose="020F0600000000000000" pitchFamily="50" charset="-128"/>
                <a:ea typeface="HG丸ｺﾞｼｯｸM-PRO" panose="020F0600000000000000" pitchFamily="50" charset="-128"/>
                <a:cs typeface="Source Han Sans JP"/>
              </a:rPr>
              <a:t>（最初の給与⽀給⽇の前⽇まで</a:t>
            </a:r>
            <a:r>
              <a:rPr sz="800" spc="-50" dirty="0">
                <a:solidFill>
                  <a:srgbClr val="2D344B"/>
                </a:solidFill>
                <a:latin typeface="HG丸ｺﾞｼｯｸM-PRO" panose="020F0600000000000000" pitchFamily="50" charset="-128"/>
                <a:ea typeface="HG丸ｺﾞｼｯｸM-PRO" panose="020F0600000000000000" pitchFamily="50" charset="-128"/>
                <a:cs typeface="Source Han Sans JP"/>
              </a:rPr>
              <a:t>）</a:t>
            </a:r>
            <a:endParaRPr sz="8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790"/>
              </a:spcBef>
            </a:pPr>
            <a:r>
              <a:rPr sz="900" b="1" spc="-5" dirty="0">
                <a:solidFill>
                  <a:srgbClr val="2D344B"/>
                </a:solidFill>
                <a:latin typeface="HG丸ｺﾞｼｯｸM-PRO" panose="020F0600000000000000" pitchFamily="50" charset="-128"/>
                <a:ea typeface="HG丸ｺﾞｼｯｸM-PRO" panose="020F0600000000000000" pitchFamily="50" charset="-128"/>
                <a:cs typeface="Source Han Sans JP"/>
              </a:rPr>
              <a:t>雇⼊れ時の健康診断の実施</a:t>
            </a:r>
            <a:endParaRPr sz="9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220"/>
              </a:spcBef>
            </a:pPr>
            <a:r>
              <a:rPr sz="800" spc="-10" dirty="0">
                <a:solidFill>
                  <a:srgbClr val="2D344B"/>
                </a:solidFill>
                <a:latin typeface="HG丸ｺﾞｼｯｸM-PRO" panose="020F0600000000000000" pitchFamily="50" charset="-128"/>
                <a:ea typeface="HG丸ｺﾞｼｯｸM-PRO" panose="020F0600000000000000" pitchFamily="50" charset="-128"/>
                <a:cs typeface="Source Han Sans JP"/>
              </a:rPr>
              <a:t>（雇⼊れの前後3か⽉以内を⽬安に実施</a:t>
            </a:r>
            <a:r>
              <a:rPr sz="800" spc="-50" dirty="0">
                <a:solidFill>
                  <a:srgbClr val="2D344B"/>
                </a:solidFill>
                <a:latin typeface="HG丸ｺﾞｼｯｸM-PRO" panose="020F0600000000000000" pitchFamily="50" charset="-128"/>
                <a:ea typeface="HG丸ｺﾞｼｯｸM-PRO" panose="020F0600000000000000" pitchFamily="50" charset="-128"/>
                <a:cs typeface="Source Han Sans JP"/>
              </a:rPr>
              <a:t>）</a:t>
            </a:r>
            <a:endParaRPr sz="8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790"/>
              </a:spcBef>
            </a:pPr>
            <a:r>
              <a:rPr sz="900" b="1" spc="-5" dirty="0">
                <a:solidFill>
                  <a:srgbClr val="2D344B"/>
                </a:solidFill>
                <a:latin typeface="HG丸ｺﾞｼｯｸM-PRO" panose="020F0600000000000000" pitchFamily="50" charset="-128"/>
                <a:ea typeface="HG丸ｺﾞｼｯｸM-PRO" panose="020F0600000000000000" pitchFamily="50" charset="-128"/>
                <a:cs typeface="Source Han Sans JP"/>
              </a:rPr>
              <a:t>賃⾦台帳‧労働者名簿‧年次有給休暇管理簿の作成</a:t>
            </a:r>
            <a:endParaRPr sz="900" dirty="0">
              <a:latin typeface="HG丸ｺﾞｼｯｸM-PRO" panose="020F0600000000000000" pitchFamily="50" charset="-128"/>
              <a:ea typeface="HG丸ｺﾞｼｯｸM-PRO" panose="020F0600000000000000" pitchFamily="50" charset="-128"/>
              <a:cs typeface="Source Han Sans JP"/>
            </a:endParaRPr>
          </a:p>
        </p:txBody>
      </p:sp>
      <p:sp>
        <p:nvSpPr>
          <p:cNvPr id="15" name="object 15"/>
          <p:cNvSpPr/>
          <p:nvPr/>
        </p:nvSpPr>
        <p:spPr>
          <a:xfrm>
            <a:off x="546747" y="1278292"/>
            <a:ext cx="458470" cy="158115"/>
          </a:xfrm>
          <a:custGeom>
            <a:avLst/>
            <a:gdLst/>
            <a:ahLst/>
            <a:cxnLst/>
            <a:rect l="l" t="t" r="r" b="b"/>
            <a:pathLst>
              <a:path w="458469" h="158115">
                <a:moveTo>
                  <a:pt x="458101" y="78905"/>
                </a:moveTo>
                <a:lnTo>
                  <a:pt x="444842" y="35128"/>
                </a:lnTo>
                <a:lnTo>
                  <a:pt x="409384" y="6007"/>
                </a:lnTo>
                <a:lnTo>
                  <a:pt x="379196" y="0"/>
                </a:lnTo>
                <a:lnTo>
                  <a:pt x="78892" y="0"/>
                </a:lnTo>
                <a:lnTo>
                  <a:pt x="48183" y="6197"/>
                </a:lnTo>
                <a:lnTo>
                  <a:pt x="23101" y="23114"/>
                </a:lnTo>
                <a:lnTo>
                  <a:pt x="6197" y="48196"/>
                </a:lnTo>
                <a:lnTo>
                  <a:pt x="0" y="78905"/>
                </a:lnTo>
                <a:lnTo>
                  <a:pt x="6197" y="109613"/>
                </a:lnTo>
                <a:lnTo>
                  <a:pt x="23101" y="134696"/>
                </a:lnTo>
                <a:lnTo>
                  <a:pt x="48183" y="151599"/>
                </a:lnTo>
                <a:lnTo>
                  <a:pt x="78892" y="157797"/>
                </a:lnTo>
                <a:lnTo>
                  <a:pt x="379196" y="157797"/>
                </a:lnTo>
                <a:lnTo>
                  <a:pt x="409905" y="151599"/>
                </a:lnTo>
                <a:lnTo>
                  <a:pt x="434987" y="134696"/>
                </a:lnTo>
                <a:lnTo>
                  <a:pt x="451891" y="109613"/>
                </a:lnTo>
                <a:lnTo>
                  <a:pt x="458101" y="78905"/>
                </a:lnTo>
                <a:close/>
              </a:path>
            </a:pathLst>
          </a:custGeom>
          <a:solidFill>
            <a:srgbClr val="EEEEEE"/>
          </a:solidFill>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16" name="object 16"/>
          <p:cNvSpPr txBox="1"/>
          <p:nvPr/>
        </p:nvSpPr>
        <p:spPr>
          <a:xfrm>
            <a:off x="610702" y="1295242"/>
            <a:ext cx="330200" cy="105157"/>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HG丸ｺﾞｼｯｸM-PRO" panose="020F0600000000000000" pitchFamily="50" charset="-128"/>
                <a:ea typeface="HG丸ｺﾞｼｯｸM-PRO" panose="020F0600000000000000" pitchFamily="50" charset="-128"/>
                <a:cs typeface="Source Han Sans JP"/>
              </a:rPr>
              <a:t>労働保険</a:t>
            </a:r>
            <a:endParaRPr sz="600">
              <a:latin typeface="HG丸ｺﾞｼｯｸM-PRO" panose="020F0600000000000000" pitchFamily="50" charset="-128"/>
              <a:ea typeface="HG丸ｺﾞｼｯｸM-PRO" panose="020F0600000000000000" pitchFamily="50" charset="-128"/>
              <a:cs typeface="Source Han Sans JP"/>
            </a:endParaRPr>
          </a:p>
        </p:txBody>
      </p:sp>
      <p:sp>
        <p:nvSpPr>
          <p:cNvPr id="17" name="object 17"/>
          <p:cNvSpPr/>
          <p:nvPr/>
        </p:nvSpPr>
        <p:spPr>
          <a:xfrm>
            <a:off x="546747" y="1665261"/>
            <a:ext cx="458470" cy="158115"/>
          </a:xfrm>
          <a:custGeom>
            <a:avLst/>
            <a:gdLst/>
            <a:ahLst/>
            <a:cxnLst/>
            <a:rect l="l" t="t" r="r" b="b"/>
            <a:pathLst>
              <a:path w="458469" h="158114">
                <a:moveTo>
                  <a:pt x="458101" y="78892"/>
                </a:moveTo>
                <a:lnTo>
                  <a:pt x="444842" y="35128"/>
                </a:lnTo>
                <a:lnTo>
                  <a:pt x="409384" y="6007"/>
                </a:lnTo>
                <a:lnTo>
                  <a:pt x="379196" y="0"/>
                </a:lnTo>
                <a:lnTo>
                  <a:pt x="78892" y="0"/>
                </a:lnTo>
                <a:lnTo>
                  <a:pt x="48183" y="6197"/>
                </a:lnTo>
                <a:lnTo>
                  <a:pt x="23101" y="23101"/>
                </a:lnTo>
                <a:lnTo>
                  <a:pt x="6197" y="48183"/>
                </a:lnTo>
                <a:lnTo>
                  <a:pt x="0" y="78892"/>
                </a:lnTo>
                <a:lnTo>
                  <a:pt x="6197" y="109601"/>
                </a:lnTo>
                <a:lnTo>
                  <a:pt x="23101" y="134683"/>
                </a:lnTo>
                <a:lnTo>
                  <a:pt x="48183" y="151599"/>
                </a:lnTo>
                <a:lnTo>
                  <a:pt x="78892" y="157797"/>
                </a:lnTo>
                <a:lnTo>
                  <a:pt x="379196" y="157797"/>
                </a:lnTo>
                <a:lnTo>
                  <a:pt x="409905" y="151599"/>
                </a:lnTo>
                <a:lnTo>
                  <a:pt x="434987" y="134683"/>
                </a:lnTo>
                <a:lnTo>
                  <a:pt x="451891" y="109601"/>
                </a:lnTo>
                <a:lnTo>
                  <a:pt x="458101" y="78892"/>
                </a:lnTo>
                <a:close/>
              </a:path>
            </a:pathLst>
          </a:custGeom>
          <a:solidFill>
            <a:srgbClr val="EEEEEE"/>
          </a:solidFill>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18" name="object 18"/>
          <p:cNvSpPr txBox="1"/>
          <p:nvPr/>
        </p:nvSpPr>
        <p:spPr>
          <a:xfrm>
            <a:off x="610702" y="1682203"/>
            <a:ext cx="330200" cy="105157"/>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HG丸ｺﾞｼｯｸM-PRO" panose="020F0600000000000000" pitchFamily="50" charset="-128"/>
                <a:ea typeface="HG丸ｺﾞｼｯｸM-PRO" panose="020F0600000000000000" pitchFamily="50" charset="-128"/>
                <a:cs typeface="Source Han Sans JP"/>
              </a:rPr>
              <a:t>社会保険</a:t>
            </a:r>
            <a:endParaRPr sz="600">
              <a:latin typeface="HG丸ｺﾞｼｯｸM-PRO" panose="020F0600000000000000" pitchFamily="50" charset="-128"/>
              <a:ea typeface="HG丸ｺﾞｼｯｸM-PRO" panose="020F0600000000000000" pitchFamily="50" charset="-128"/>
              <a:cs typeface="Source Han Sans JP"/>
            </a:endParaRPr>
          </a:p>
        </p:txBody>
      </p:sp>
      <p:sp>
        <p:nvSpPr>
          <p:cNvPr id="19" name="object 19"/>
          <p:cNvSpPr/>
          <p:nvPr/>
        </p:nvSpPr>
        <p:spPr>
          <a:xfrm>
            <a:off x="546747" y="2439174"/>
            <a:ext cx="458470" cy="158115"/>
          </a:xfrm>
          <a:custGeom>
            <a:avLst/>
            <a:gdLst/>
            <a:ahLst/>
            <a:cxnLst/>
            <a:rect l="l" t="t" r="r" b="b"/>
            <a:pathLst>
              <a:path w="458469" h="158114">
                <a:moveTo>
                  <a:pt x="458101" y="78905"/>
                </a:moveTo>
                <a:lnTo>
                  <a:pt x="444842" y="35128"/>
                </a:lnTo>
                <a:lnTo>
                  <a:pt x="409384" y="6007"/>
                </a:lnTo>
                <a:lnTo>
                  <a:pt x="379196" y="0"/>
                </a:lnTo>
                <a:lnTo>
                  <a:pt x="78892" y="0"/>
                </a:lnTo>
                <a:lnTo>
                  <a:pt x="48183" y="6210"/>
                </a:lnTo>
                <a:lnTo>
                  <a:pt x="23101" y="23114"/>
                </a:lnTo>
                <a:lnTo>
                  <a:pt x="6197" y="48196"/>
                </a:lnTo>
                <a:lnTo>
                  <a:pt x="0" y="78905"/>
                </a:lnTo>
                <a:lnTo>
                  <a:pt x="6197" y="109613"/>
                </a:lnTo>
                <a:lnTo>
                  <a:pt x="23101" y="134696"/>
                </a:lnTo>
                <a:lnTo>
                  <a:pt x="48183" y="151599"/>
                </a:lnTo>
                <a:lnTo>
                  <a:pt x="78892" y="157810"/>
                </a:lnTo>
                <a:lnTo>
                  <a:pt x="379196" y="157810"/>
                </a:lnTo>
                <a:lnTo>
                  <a:pt x="409905" y="151599"/>
                </a:lnTo>
                <a:lnTo>
                  <a:pt x="434987" y="134696"/>
                </a:lnTo>
                <a:lnTo>
                  <a:pt x="451891" y="109613"/>
                </a:lnTo>
                <a:lnTo>
                  <a:pt x="458101" y="78905"/>
                </a:lnTo>
                <a:close/>
              </a:path>
            </a:pathLst>
          </a:custGeom>
          <a:solidFill>
            <a:srgbClr val="EEEEEE"/>
          </a:solidFill>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20" name="object 20"/>
          <p:cNvSpPr txBox="1"/>
          <p:nvPr/>
        </p:nvSpPr>
        <p:spPr>
          <a:xfrm>
            <a:off x="648801" y="2456150"/>
            <a:ext cx="254000" cy="105157"/>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HG丸ｺﾞｼｯｸM-PRO" panose="020F0600000000000000" pitchFamily="50" charset="-128"/>
                <a:ea typeface="HG丸ｺﾞｼｯｸM-PRO" panose="020F0600000000000000" pitchFamily="50" charset="-128"/>
                <a:cs typeface="Source Han Sans JP"/>
              </a:rPr>
              <a:t>その他</a:t>
            </a:r>
            <a:endParaRPr sz="600">
              <a:latin typeface="HG丸ｺﾞｼｯｸM-PRO" panose="020F0600000000000000" pitchFamily="50" charset="-128"/>
              <a:ea typeface="HG丸ｺﾞｼｯｸM-PRO" panose="020F0600000000000000" pitchFamily="50" charset="-128"/>
              <a:cs typeface="Source Han Sans JP"/>
            </a:endParaRPr>
          </a:p>
        </p:txBody>
      </p:sp>
      <p:sp>
        <p:nvSpPr>
          <p:cNvPr id="21" name="object 21"/>
          <p:cNvSpPr/>
          <p:nvPr/>
        </p:nvSpPr>
        <p:spPr>
          <a:xfrm>
            <a:off x="546747" y="2052218"/>
            <a:ext cx="458470" cy="158115"/>
          </a:xfrm>
          <a:custGeom>
            <a:avLst/>
            <a:gdLst/>
            <a:ahLst/>
            <a:cxnLst/>
            <a:rect l="l" t="t" r="r" b="b"/>
            <a:pathLst>
              <a:path w="458469" h="158114">
                <a:moveTo>
                  <a:pt x="458101" y="78905"/>
                </a:moveTo>
                <a:lnTo>
                  <a:pt x="444842" y="35128"/>
                </a:lnTo>
                <a:lnTo>
                  <a:pt x="409384" y="6007"/>
                </a:lnTo>
                <a:lnTo>
                  <a:pt x="379196" y="0"/>
                </a:lnTo>
                <a:lnTo>
                  <a:pt x="78892" y="0"/>
                </a:lnTo>
                <a:lnTo>
                  <a:pt x="48183" y="6197"/>
                </a:lnTo>
                <a:lnTo>
                  <a:pt x="23101" y="23114"/>
                </a:lnTo>
                <a:lnTo>
                  <a:pt x="6197" y="48183"/>
                </a:lnTo>
                <a:lnTo>
                  <a:pt x="0" y="78905"/>
                </a:lnTo>
                <a:lnTo>
                  <a:pt x="6197" y="109613"/>
                </a:lnTo>
                <a:lnTo>
                  <a:pt x="23101" y="134696"/>
                </a:lnTo>
                <a:lnTo>
                  <a:pt x="48183" y="151599"/>
                </a:lnTo>
                <a:lnTo>
                  <a:pt x="78892" y="157797"/>
                </a:lnTo>
                <a:lnTo>
                  <a:pt x="379196" y="157797"/>
                </a:lnTo>
                <a:lnTo>
                  <a:pt x="409905" y="151599"/>
                </a:lnTo>
                <a:lnTo>
                  <a:pt x="434987" y="134696"/>
                </a:lnTo>
                <a:lnTo>
                  <a:pt x="451891" y="109613"/>
                </a:lnTo>
                <a:lnTo>
                  <a:pt x="458101" y="78905"/>
                </a:lnTo>
                <a:close/>
              </a:path>
            </a:pathLst>
          </a:custGeom>
          <a:solidFill>
            <a:srgbClr val="EEEEEE"/>
          </a:solidFill>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22" name="object 22"/>
          <p:cNvSpPr txBox="1"/>
          <p:nvPr/>
        </p:nvSpPr>
        <p:spPr>
          <a:xfrm>
            <a:off x="648801" y="2069164"/>
            <a:ext cx="254000" cy="105157"/>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HG丸ｺﾞｼｯｸM-PRO" panose="020F0600000000000000" pitchFamily="50" charset="-128"/>
                <a:ea typeface="HG丸ｺﾞｼｯｸM-PRO" panose="020F0600000000000000" pitchFamily="50" charset="-128"/>
                <a:cs typeface="Source Han Sans JP"/>
              </a:rPr>
              <a:t>所得税</a:t>
            </a:r>
            <a:endParaRPr sz="600">
              <a:latin typeface="HG丸ｺﾞｼｯｸM-PRO" panose="020F0600000000000000" pitchFamily="50" charset="-128"/>
              <a:ea typeface="HG丸ｺﾞｼｯｸM-PRO" panose="020F0600000000000000" pitchFamily="50" charset="-128"/>
              <a:cs typeface="Source Han Sans JP"/>
            </a:endParaRPr>
          </a:p>
        </p:txBody>
      </p:sp>
      <p:sp>
        <p:nvSpPr>
          <p:cNvPr id="23" name="object 23"/>
          <p:cNvSpPr/>
          <p:nvPr/>
        </p:nvSpPr>
        <p:spPr>
          <a:xfrm>
            <a:off x="546747" y="2826143"/>
            <a:ext cx="458470" cy="158115"/>
          </a:xfrm>
          <a:custGeom>
            <a:avLst/>
            <a:gdLst/>
            <a:ahLst/>
            <a:cxnLst/>
            <a:rect l="l" t="t" r="r" b="b"/>
            <a:pathLst>
              <a:path w="458469" h="158114">
                <a:moveTo>
                  <a:pt x="458101" y="78892"/>
                </a:moveTo>
                <a:lnTo>
                  <a:pt x="444842" y="35128"/>
                </a:lnTo>
                <a:lnTo>
                  <a:pt x="409384" y="6007"/>
                </a:lnTo>
                <a:lnTo>
                  <a:pt x="379196" y="0"/>
                </a:lnTo>
                <a:lnTo>
                  <a:pt x="78892" y="0"/>
                </a:lnTo>
                <a:lnTo>
                  <a:pt x="48183" y="6197"/>
                </a:lnTo>
                <a:lnTo>
                  <a:pt x="23101" y="23101"/>
                </a:lnTo>
                <a:lnTo>
                  <a:pt x="6197" y="48183"/>
                </a:lnTo>
                <a:lnTo>
                  <a:pt x="0" y="78892"/>
                </a:lnTo>
                <a:lnTo>
                  <a:pt x="6197" y="109613"/>
                </a:lnTo>
                <a:lnTo>
                  <a:pt x="23101" y="134683"/>
                </a:lnTo>
                <a:lnTo>
                  <a:pt x="48183" y="151599"/>
                </a:lnTo>
                <a:lnTo>
                  <a:pt x="78892" y="157797"/>
                </a:lnTo>
                <a:lnTo>
                  <a:pt x="379196" y="157797"/>
                </a:lnTo>
                <a:lnTo>
                  <a:pt x="409905" y="151599"/>
                </a:lnTo>
                <a:lnTo>
                  <a:pt x="434987" y="134683"/>
                </a:lnTo>
                <a:lnTo>
                  <a:pt x="451891" y="109613"/>
                </a:lnTo>
                <a:lnTo>
                  <a:pt x="458101" y="78892"/>
                </a:lnTo>
                <a:close/>
              </a:path>
            </a:pathLst>
          </a:custGeom>
          <a:solidFill>
            <a:srgbClr val="EEEEEE"/>
          </a:solidFill>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24" name="object 24"/>
          <p:cNvSpPr txBox="1"/>
          <p:nvPr/>
        </p:nvSpPr>
        <p:spPr>
          <a:xfrm>
            <a:off x="648801" y="2843112"/>
            <a:ext cx="254000" cy="105157"/>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HG丸ｺﾞｼｯｸM-PRO" panose="020F0600000000000000" pitchFamily="50" charset="-128"/>
                <a:ea typeface="HG丸ｺﾞｼｯｸM-PRO" panose="020F0600000000000000" pitchFamily="50" charset="-128"/>
                <a:cs typeface="Source Han Sans JP"/>
              </a:rPr>
              <a:t>その他</a:t>
            </a:r>
            <a:endParaRPr sz="600">
              <a:latin typeface="HG丸ｺﾞｼｯｸM-PRO" panose="020F0600000000000000" pitchFamily="50" charset="-128"/>
              <a:ea typeface="HG丸ｺﾞｼｯｸM-PRO" panose="020F0600000000000000" pitchFamily="50" charset="-128"/>
              <a:cs typeface="Source Han Sans JP"/>
            </a:endParaRPr>
          </a:p>
        </p:txBody>
      </p:sp>
      <p:sp>
        <p:nvSpPr>
          <p:cNvPr id="25" name="object 25"/>
          <p:cNvSpPr/>
          <p:nvPr/>
        </p:nvSpPr>
        <p:spPr>
          <a:xfrm>
            <a:off x="546750" y="1198871"/>
            <a:ext cx="3769360" cy="0"/>
          </a:xfrm>
          <a:custGeom>
            <a:avLst/>
            <a:gdLst/>
            <a:ahLst/>
            <a:cxnLst/>
            <a:rect l="l" t="t" r="r" b="b"/>
            <a:pathLst>
              <a:path w="3769360">
                <a:moveTo>
                  <a:pt x="0" y="0"/>
                </a:moveTo>
                <a:lnTo>
                  <a:pt x="3769199" y="0"/>
                </a:lnTo>
              </a:path>
            </a:pathLst>
          </a:custGeom>
          <a:ln w="9524">
            <a:solidFill>
              <a:srgbClr val="9E9E9E"/>
            </a:solidFill>
            <a:prstDash val="lgDash"/>
          </a:ln>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26" name="object 26"/>
          <p:cNvSpPr txBox="1"/>
          <p:nvPr/>
        </p:nvSpPr>
        <p:spPr>
          <a:xfrm>
            <a:off x="4652275" y="946302"/>
            <a:ext cx="858519" cy="197490"/>
          </a:xfrm>
          <a:prstGeom prst="rect">
            <a:avLst/>
          </a:prstGeom>
        </p:spPr>
        <p:txBody>
          <a:bodyPr vert="horz" wrap="square" lIns="0" tIns="12700" rIns="0" bIns="0" rtlCol="0">
            <a:spAutoFit/>
          </a:bodyPr>
          <a:lstStyle/>
          <a:p>
            <a:pPr marL="12700">
              <a:lnSpc>
                <a:spcPct val="100000"/>
              </a:lnSpc>
              <a:spcBef>
                <a:spcPts val="100"/>
              </a:spcBef>
            </a:pPr>
            <a:r>
              <a:rPr sz="1200" b="1" spc="75" dirty="0">
                <a:solidFill>
                  <a:srgbClr val="0051A8"/>
                </a:solidFill>
                <a:latin typeface="HG丸ｺﾞｼｯｸM-PRO" panose="020F0600000000000000" pitchFamily="50" charset="-128"/>
                <a:ea typeface="HG丸ｺﾞｼｯｸM-PRO" panose="020F0600000000000000" pitchFamily="50" charset="-128"/>
                <a:cs typeface="Source Han Sans JP"/>
              </a:rPr>
              <a:t>退職</a:t>
            </a:r>
            <a:r>
              <a:rPr sz="1000" b="1" spc="-15" dirty="0">
                <a:solidFill>
                  <a:srgbClr val="0051A8"/>
                </a:solidFill>
                <a:latin typeface="HG丸ｺﾞｼｯｸM-PRO" panose="020F0600000000000000" pitchFamily="50" charset="-128"/>
                <a:ea typeface="HG丸ｺﾞｼｯｸM-PRO" panose="020F0600000000000000" pitchFamily="50" charset="-128"/>
                <a:cs typeface="Source Han Sans JP"/>
              </a:rPr>
              <a:t>の⼿続き</a:t>
            </a:r>
            <a:endParaRPr sz="1000">
              <a:latin typeface="HG丸ｺﾞｼｯｸM-PRO" panose="020F0600000000000000" pitchFamily="50" charset="-128"/>
              <a:ea typeface="HG丸ｺﾞｼｯｸM-PRO" panose="020F0600000000000000" pitchFamily="50" charset="-128"/>
              <a:cs typeface="Source Han Sans JP"/>
            </a:endParaRPr>
          </a:p>
        </p:txBody>
      </p:sp>
      <p:sp>
        <p:nvSpPr>
          <p:cNvPr id="27" name="object 27"/>
          <p:cNvSpPr txBox="1"/>
          <p:nvPr/>
        </p:nvSpPr>
        <p:spPr>
          <a:xfrm>
            <a:off x="5091200" y="1238243"/>
            <a:ext cx="3225800" cy="2156681"/>
          </a:xfrm>
          <a:prstGeom prst="rect">
            <a:avLst/>
          </a:prstGeom>
        </p:spPr>
        <p:txBody>
          <a:bodyPr vert="horz" wrap="square" lIns="0" tIns="43815" rIns="0" bIns="0" rtlCol="0">
            <a:spAutoFit/>
          </a:bodyPr>
          <a:lstStyle/>
          <a:p>
            <a:pPr marL="12700">
              <a:lnSpc>
                <a:spcPct val="100000"/>
              </a:lnSpc>
              <a:spcBef>
                <a:spcPts val="345"/>
              </a:spcBef>
            </a:pPr>
            <a:r>
              <a:rPr sz="900" b="1" spc="-5" dirty="0">
                <a:solidFill>
                  <a:srgbClr val="2D344B"/>
                </a:solidFill>
                <a:latin typeface="HG丸ｺﾞｼｯｸM-PRO" panose="020F0600000000000000" pitchFamily="50" charset="-128"/>
                <a:ea typeface="HG丸ｺﾞｼｯｸM-PRO" panose="020F0600000000000000" pitchFamily="50" charset="-128"/>
                <a:cs typeface="Source Han Sans JP"/>
              </a:rPr>
              <a:t>雇⽤保険被保険者資格喪失届の提出</a:t>
            </a:r>
            <a:endParaRPr sz="9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220"/>
              </a:spcBef>
            </a:pPr>
            <a:r>
              <a:rPr sz="800" spc="-10" dirty="0">
                <a:solidFill>
                  <a:srgbClr val="2D344B"/>
                </a:solidFill>
                <a:latin typeface="HG丸ｺﾞｼｯｸM-PRO" panose="020F0600000000000000" pitchFamily="50" charset="-128"/>
                <a:ea typeface="HG丸ｺﾞｼｯｸM-PRO" panose="020F0600000000000000" pitchFamily="50" charset="-128"/>
                <a:cs typeface="Source Han Sans JP"/>
              </a:rPr>
              <a:t>（公共職業安定所、資格喪失⽇の翌⽇から10⽇以内</a:t>
            </a:r>
            <a:r>
              <a:rPr sz="800" spc="-50" dirty="0">
                <a:solidFill>
                  <a:srgbClr val="2D344B"/>
                </a:solidFill>
                <a:latin typeface="HG丸ｺﾞｼｯｸM-PRO" panose="020F0600000000000000" pitchFamily="50" charset="-128"/>
                <a:ea typeface="HG丸ｺﾞｼｯｸM-PRO" panose="020F0600000000000000" pitchFamily="50" charset="-128"/>
                <a:cs typeface="Source Han Sans JP"/>
              </a:rPr>
              <a:t>）</a:t>
            </a:r>
            <a:endParaRPr sz="8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790"/>
              </a:spcBef>
            </a:pPr>
            <a:r>
              <a:rPr sz="900" b="1" spc="-5" dirty="0">
                <a:solidFill>
                  <a:srgbClr val="2D344B"/>
                </a:solidFill>
                <a:latin typeface="HG丸ｺﾞｼｯｸM-PRO" panose="020F0600000000000000" pitchFamily="50" charset="-128"/>
                <a:ea typeface="HG丸ｺﾞｼｯｸM-PRO" panose="020F0600000000000000" pitchFamily="50" charset="-128"/>
                <a:cs typeface="Source Han Sans JP"/>
              </a:rPr>
              <a:t>雇⽤保険被保険者離職証明書の提出</a:t>
            </a:r>
            <a:endParaRPr sz="9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220"/>
              </a:spcBef>
            </a:pPr>
            <a:r>
              <a:rPr sz="800" spc="-10" dirty="0">
                <a:solidFill>
                  <a:srgbClr val="2D344B"/>
                </a:solidFill>
                <a:latin typeface="HG丸ｺﾞｼｯｸM-PRO" panose="020F0600000000000000" pitchFamily="50" charset="-128"/>
                <a:ea typeface="HG丸ｺﾞｼｯｸM-PRO" panose="020F0600000000000000" pitchFamily="50" charset="-128"/>
                <a:cs typeface="Source Han Sans JP"/>
              </a:rPr>
              <a:t>（公共職業安定所、資格喪失⽇の翌⽇から10⽇以内</a:t>
            </a:r>
            <a:r>
              <a:rPr sz="800" spc="-50" dirty="0">
                <a:solidFill>
                  <a:srgbClr val="2D344B"/>
                </a:solidFill>
                <a:latin typeface="HG丸ｺﾞｼｯｸM-PRO" panose="020F0600000000000000" pitchFamily="50" charset="-128"/>
                <a:ea typeface="HG丸ｺﾞｼｯｸM-PRO" panose="020F0600000000000000" pitchFamily="50" charset="-128"/>
                <a:cs typeface="Source Han Sans JP"/>
              </a:rPr>
              <a:t>）</a:t>
            </a:r>
            <a:endParaRPr sz="8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785"/>
              </a:spcBef>
            </a:pPr>
            <a:r>
              <a:rPr sz="900" b="1" spc="-5" dirty="0">
                <a:solidFill>
                  <a:srgbClr val="2D344B"/>
                </a:solidFill>
                <a:latin typeface="HG丸ｺﾞｼｯｸM-PRO" panose="020F0600000000000000" pitchFamily="50" charset="-128"/>
                <a:ea typeface="HG丸ｺﾞｼｯｸM-PRO" panose="020F0600000000000000" pitchFamily="50" charset="-128"/>
                <a:cs typeface="Source Han Sans JP"/>
              </a:rPr>
              <a:t>健康保険‧厚⽣年⾦保険 被保険者資格喪失届の提出</a:t>
            </a:r>
            <a:endParaRPr sz="9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220"/>
              </a:spcBef>
            </a:pPr>
            <a:r>
              <a:rPr sz="800" spc="-10" dirty="0">
                <a:solidFill>
                  <a:srgbClr val="2D344B"/>
                </a:solidFill>
                <a:latin typeface="HG丸ｺﾞｼｯｸM-PRO" panose="020F0600000000000000" pitchFamily="50" charset="-128"/>
                <a:ea typeface="HG丸ｺﾞｼｯｸM-PRO" panose="020F0600000000000000" pitchFamily="50" charset="-128"/>
                <a:cs typeface="Source Han Sans JP"/>
              </a:rPr>
              <a:t>（年⾦事務所、退職⽇から5⽇以内</a:t>
            </a:r>
            <a:r>
              <a:rPr sz="800" spc="-50" dirty="0">
                <a:solidFill>
                  <a:srgbClr val="2D344B"/>
                </a:solidFill>
                <a:latin typeface="HG丸ｺﾞｼｯｸM-PRO" panose="020F0600000000000000" pitchFamily="50" charset="-128"/>
                <a:ea typeface="HG丸ｺﾞｼｯｸM-PRO" panose="020F0600000000000000" pitchFamily="50" charset="-128"/>
                <a:cs typeface="Source Han Sans JP"/>
              </a:rPr>
              <a:t>）</a:t>
            </a:r>
            <a:endParaRPr sz="8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790"/>
              </a:spcBef>
            </a:pPr>
            <a:r>
              <a:rPr sz="900" b="1" dirty="0">
                <a:solidFill>
                  <a:srgbClr val="2D344B"/>
                </a:solidFill>
                <a:latin typeface="HG丸ｺﾞｼｯｸM-PRO" panose="020F0600000000000000" pitchFamily="50" charset="-128"/>
                <a:ea typeface="HG丸ｺﾞｼｯｸM-PRO" panose="020F0600000000000000" pitchFamily="50" charset="-128"/>
                <a:cs typeface="Source Han Sans JP"/>
              </a:rPr>
              <a:t>退職所得申告書を従業員から回収</a:t>
            </a:r>
            <a:r>
              <a:rPr sz="800" dirty="0">
                <a:solidFill>
                  <a:srgbClr val="2D344B"/>
                </a:solidFill>
                <a:latin typeface="HG丸ｺﾞｼｯｸM-PRO" panose="020F0600000000000000" pitchFamily="50" charset="-128"/>
                <a:ea typeface="HG丸ｺﾞｼｯｸM-PRO" panose="020F0600000000000000" pitchFamily="50" charset="-128"/>
                <a:cs typeface="Source Han Sans JP"/>
              </a:rPr>
              <a:t>（退職⾦の⽀給⽇まで</a:t>
            </a:r>
            <a:r>
              <a:rPr sz="800" spc="-50" dirty="0">
                <a:solidFill>
                  <a:srgbClr val="2D344B"/>
                </a:solidFill>
                <a:latin typeface="HG丸ｺﾞｼｯｸM-PRO" panose="020F0600000000000000" pitchFamily="50" charset="-128"/>
                <a:ea typeface="HG丸ｺﾞｼｯｸM-PRO" panose="020F0600000000000000" pitchFamily="50" charset="-128"/>
                <a:cs typeface="Source Han Sans JP"/>
              </a:rPr>
              <a:t>）</a:t>
            </a:r>
            <a:endParaRPr sz="800" dirty="0">
              <a:latin typeface="HG丸ｺﾞｼｯｸM-PRO" panose="020F0600000000000000" pitchFamily="50" charset="-128"/>
              <a:ea typeface="HG丸ｺﾞｼｯｸM-PRO" panose="020F0600000000000000" pitchFamily="50" charset="-128"/>
              <a:cs typeface="Source Han Sans JP"/>
            </a:endParaRPr>
          </a:p>
          <a:p>
            <a:pPr marL="12700" marR="5080">
              <a:lnSpc>
                <a:spcPct val="175600"/>
              </a:lnSpc>
            </a:pPr>
            <a:r>
              <a:rPr sz="900" b="1" dirty="0">
                <a:solidFill>
                  <a:srgbClr val="2D344B"/>
                </a:solidFill>
                <a:latin typeface="HG丸ｺﾞｼｯｸM-PRO" panose="020F0600000000000000" pitchFamily="50" charset="-128"/>
                <a:ea typeface="HG丸ｺﾞｼｯｸM-PRO" panose="020F0600000000000000" pitchFamily="50" charset="-128"/>
                <a:cs typeface="Source Han Sans JP"/>
              </a:rPr>
              <a:t>退職所得の源泉徴収票を提出</a:t>
            </a:r>
            <a:r>
              <a:rPr sz="800" spc="-10" dirty="0">
                <a:solidFill>
                  <a:srgbClr val="2D344B"/>
                </a:solidFill>
                <a:latin typeface="HG丸ｺﾞｼｯｸM-PRO" panose="020F0600000000000000" pitchFamily="50" charset="-128"/>
                <a:ea typeface="HG丸ｺﾞｼｯｸM-PRO" panose="020F0600000000000000" pitchFamily="50" charset="-128"/>
                <a:cs typeface="Source Han Sans JP"/>
              </a:rPr>
              <a:t>（税務署、退職⽇から1か⽉以内</a:t>
            </a:r>
            <a:r>
              <a:rPr sz="800" spc="-50" dirty="0">
                <a:solidFill>
                  <a:srgbClr val="2D344B"/>
                </a:solidFill>
                <a:latin typeface="HG丸ｺﾞｼｯｸM-PRO" panose="020F0600000000000000" pitchFamily="50" charset="-128"/>
                <a:ea typeface="HG丸ｺﾞｼｯｸM-PRO" panose="020F0600000000000000" pitchFamily="50" charset="-128"/>
                <a:cs typeface="Source Han Sans JP"/>
              </a:rPr>
              <a:t>）</a:t>
            </a:r>
            <a:r>
              <a:rPr sz="800" spc="500" dirty="0">
                <a:solidFill>
                  <a:srgbClr val="2D344B"/>
                </a:solidFill>
                <a:latin typeface="HG丸ｺﾞｼｯｸM-PRO" panose="020F0600000000000000" pitchFamily="50" charset="-128"/>
                <a:ea typeface="HG丸ｺﾞｼｯｸM-PRO" panose="020F0600000000000000" pitchFamily="50" charset="-128"/>
                <a:cs typeface="Source Han Sans JP"/>
              </a:rPr>
              <a:t> </a:t>
            </a:r>
            <a:r>
              <a:rPr sz="900" b="1" spc="-5" dirty="0">
                <a:solidFill>
                  <a:srgbClr val="2D344B"/>
                </a:solidFill>
                <a:latin typeface="HG丸ｺﾞｼｯｸM-PRO" panose="020F0600000000000000" pitchFamily="50" charset="-128"/>
                <a:ea typeface="HG丸ｺﾞｼｯｸM-PRO" panose="020F0600000000000000" pitchFamily="50" charset="-128"/>
                <a:cs typeface="Source Han Sans JP"/>
              </a:rPr>
              <a:t>給与⽀払報告書‧特別徴収に係る給与所得者異動届出書の提出</a:t>
            </a:r>
            <a:endParaRPr sz="900" dirty="0">
              <a:latin typeface="HG丸ｺﾞｼｯｸM-PRO" panose="020F0600000000000000" pitchFamily="50" charset="-128"/>
              <a:ea typeface="HG丸ｺﾞｼｯｸM-PRO" panose="020F0600000000000000" pitchFamily="50" charset="-128"/>
              <a:cs typeface="Source Han Sans JP"/>
            </a:endParaRPr>
          </a:p>
          <a:p>
            <a:pPr marL="12700" marR="44450">
              <a:lnSpc>
                <a:spcPct val="120000"/>
              </a:lnSpc>
              <a:spcBef>
                <a:spcPts val="30"/>
              </a:spcBef>
            </a:pPr>
            <a:r>
              <a:rPr sz="800" spc="-10" dirty="0">
                <a:solidFill>
                  <a:srgbClr val="2D344B"/>
                </a:solidFill>
                <a:latin typeface="HG丸ｺﾞｼｯｸM-PRO" panose="020F0600000000000000" pitchFamily="50" charset="-128"/>
                <a:ea typeface="HG丸ｺﾞｼｯｸM-PRO" panose="020F0600000000000000" pitchFamily="50" charset="-128"/>
                <a:cs typeface="Source Han Sans JP"/>
              </a:rPr>
              <a:t>（従業員が1⽉1⽇時点で居住する区市町村、異動の事由（退職等）</a:t>
            </a:r>
            <a:r>
              <a:rPr sz="800" spc="-50" dirty="0">
                <a:solidFill>
                  <a:srgbClr val="2D344B"/>
                </a:solidFill>
                <a:latin typeface="HG丸ｺﾞｼｯｸM-PRO" panose="020F0600000000000000" pitchFamily="50" charset="-128"/>
                <a:ea typeface="HG丸ｺﾞｼｯｸM-PRO" panose="020F0600000000000000" pitchFamily="50" charset="-128"/>
                <a:cs typeface="Source Han Sans JP"/>
              </a:rPr>
              <a:t>の</a:t>
            </a:r>
            <a:r>
              <a:rPr sz="800" spc="-10" dirty="0">
                <a:solidFill>
                  <a:srgbClr val="2D344B"/>
                </a:solidFill>
                <a:latin typeface="HG丸ｺﾞｼｯｸM-PRO" panose="020F0600000000000000" pitchFamily="50" charset="-128"/>
                <a:ea typeface="HG丸ｺﾞｼｯｸM-PRO" panose="020F0600000000000000" pitchFamily="50" charset="-128"/>
                <a:cs typeface="Source Han Sans JP"/>
              </a:rPr>
              <a:t>あった⽉の翌⽉10⽇まで</a:t>
            </a:r>
            <a:r>
              <a:rPr sz="800" spc="-50" dirty="0">
                <a:solidFill>
                  <a:srgbClr val="2D344B"/>
                </a:solidFill>
                <a:latin typeface="HG丸ｺﾞｼｯｸM-PRO" panose="020F0600000000000000" pitchFamily="50" charset="-128"/>
                <a:ea typeface="HG丸ｺﾞｼｯｸM-PRO" panose="020F0600000000000000" pitchFamily="50" charset="-128"/>
                <a:cs typeface="Source Han Sans JP"/>
              </a:rPr>
              <a:t>）</a:t>
            </a:r>
            <a:endParaRPr sz="800" dirty="0">
              <a:latin typeface="HG丸ｺﾞｼｯｸM-PRO" panose="020F0600000000000000" pitchFamily="50" charset="-128"/>
              <a:ea typeface="HG丸ｺﾞｼｯｸM-PRO" panose="020F0600000000000000" pitchFamily="50" charset="-128"/>
              <a:cs typeface="Source Han Sans JP"/>
            </a:endParaRPr>
          </a:p>
        </p:txBody>
      </p:sp>
      <p:sp>
        <p:nvSpPr>
          <p:cNvPr id="28" name="object 28"/>
          <p:cNvSpPr/>
          <p:nvPr/>
        </p:nvSpPr>
        <p:spPr>
          <a:xfrm>
            <a:off x="4578870" y="1284160"/>
            <a:ext cx="458470" cy="158115"/>
          </a:xfrm>
          <a:custGeom>
            <a:avLst/>
            <a:gdLst/>
            <a:ahLst/>
            <a:cxnLst/>
            <a:rect l="l" t="t" r="r" b="b"/>
            <a:pathLst>
              <a:path w="458470" h="158115">
                <a:moveTo>
                  <a:pt x="458101" y="78905"/>
                </a:moveTo>
                <a:lnTo>
                  <a:pt x="444842" y="35128"/>
                </a:lnTo>
                <a:lnTo>
                  <a:pt x="409397" y="6007"/>
                </a:lnTo>
                <a:lnTo>
                  <a:pt x="379196" y="0"/>
                </a:lnTo>
                <a:lnTo>
                  <a:pt x="78892" y="0"/>
                </a:lnTo>
                <a:lnTo>
                  <a:pt x="48183" y="6197"/>
                </a:lnTo>
                <a:lnTo>
                  <a:pt x="23101" y="23114"/>
                </a:lnTo>
                <a:lnTo>
                  <a:pt x="6197" y="48196"/>
                </a:lnTo>
                <a:lnTo>
                  <a:pt x="0" y="78905"/>
                </a:lnTo>
                <a:lnTo>
                  <a:pt x="6197" y="109613"/>
                </a:lnTo>
                <a:lnTo>
                  <a:pt x="23101" y="134696"/>
                </a:lnTo>
                <a:lnTo>
                  <a:pt x="48183" y="151599"/>
                </a:lnTo>
                <a:lnTo>
                  <a:pt x="78892" y="157797"/>
                </a:lnTo>
                <a:lnTo>
                  <a:pt x="379196" y="157797"/>
                </a:lnTo>
                <a:lnTo>
                  <a:pt x="409905" y="151599"/>
                </a:lnTo>
                <a:lnTo>
                  <a:pt x="434987" y="134696"/>
                </a:lnTo>
                <a:lnTo>
                  <a:pt x="451891" y="109613"/>
                </a:lnTo>
                <a:lnTo>
                  <a:pt x="458101" y="78905"/>
                </a:lnTo>
                <a:close/>
              </a:path>
            </a:pathLst>
          </a:custGeom>
          <a:solidFill>
            <a:srgbClr val="EEEEEE"/>
          </a:solidFill>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29" name="object 29"/>
          <p:cNvSpPr txBox="1"/>
          <p:nvPr/>
        </p:nvSpPr>
        <p:spPr>
          <a:xfrm>
            <a:off x="4642827" y="1301108"/>
            <a:ext cx="330200" cy="105157"/>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HG丸ｺﾞｼｯｸM-PRO" panose="020F0600000000000000" pitchFamily="50" charset="-128"/>
                <a:ea typeface="HG丸ｺﾞｼｯｸM-PRO" panose="020F0600000000000000" pitchFamily="50" charset="-128"/>
                <a:cs typeface="Source Han Sans JP"/>
              </a:rPr>
              <a:t>労働保険</a:t>
            </a:r>
            <a:endParaRPr sz="600">
              <a:latin typeface="HG丸ｺﾞｼｯｸM-PRO" panose="020F0600000000000000" pitchFamily="50" charset="-128"/>
              <a:ea typeface="HG丸ｺﾞｼｯｸM-PRO" panose="020F0600000000000000" pitchFamily="50" charset="-128"/>
              <a:cs typeface="Source Han Sans JP"/>
            </a:endParaRPr>
          </a:p>
        </p:txBody>
      </p:sp>
      <p:sp>
        <p:nvSpPr>
          <p:cNvPr id="30" name="object 30"/>
          <p:cNvSpPr/>
          <p:nvPr/>
        </p:nvSpPr>
        <p:spPr>
          <a:xfrm>
            <a:off x="4578870" y="1665261"/>
            <a:ext cx="458470" cy="158115"/>
          </a:xfrm>
          <a:custGeom>
            <a:avLst/>
            <a:gdLst/>
            <a:ahLst/>
            <a:cxnLst/>
            <a:rect l="l" t="t" r="r" b="b"/>
            <a:pathLst>
              <a:path w="458470" h="158114">
                <a:moveTo>
                  <a:pt x="458101" y="78892"/>
                </a:moveTo>
                <a:lnTo>
                  <a:pt x="444842" y="35128"/>
                </a:lnTo>
                <a:lnTo>
                  <a:pt x="409397" y="6007"/>
                </a:lnTo>
                <a:lnTo>
                  <a:pt x="379196" y="0"/>
                </a:lnTo>
                <a:lnTo>
                  <a:pt x="78892" y="0"/>
                </a:lnTo>
                <a:lnTo>
                  <a:pt x="48183" y="6197"/>
                </a:lnTo>
                <a:lnTo>
                  <a:pt x="23101" y="23101"/>
                </a:lnTo>
                <a:lnTo>
                  <a:pt x="6197" y="48183"/>
                </a:lnTo>
                <a:lnTo>
                  <a:pt x="0" y="78892"/>
                </a:lnTo>
                <a:lnTo>
                  <a:pt x="6197" y="109601"/>
                </a:lnTo>
                <a:lnTo>
                  <a:pt x="23101" y="134683"/>
                </a:lnTo>
                <a:lnTo>
                  <a:pt x="48183" y="151599"/>
                </a:lnTo>
                <a:lnTo>
                  <a:pt x="78892" y="157797"/>
                </a:lnTo>
                <a:lnTo>
                  <a:pt x="379196" y="157797"/>
                </a:lnTo>
                <a:lnTo>
                  <a:pt x="409905" y="151599"/>
                </a:lnTo>
                <a:lnTo>
                  <a:pt x="434987" y="134683"/>
                </a:lnTo>
                <a:lnTo>
                  <a:pt x="451891" y="109601"/>
                </a:lnTo>
                <a:lnTo>
                  <a:pt x="458101" y="78892"/>
                </a:lnTo>
                <a:close/>
              </a:path>
            </a:pathLst>
          </a:custGeom>
          <a:solidFill>
            <a:srgbClr val="EEEEEE"/>
          </a:solidFill>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31" name="object 31"/>
          <p:cNvSpPr txBox="1"/>
          <p:nvPr/>
        </p:nvSpPr>
        <p:spPr>
          <a:xfrm>
            <a:off x="4642827" y="1682203"/>
            <a:ext cx="330200" cy="105157"/>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HG丸ｺﾞｼｯｸM-PRO" panose="020F0600000000000000" pitchFamily="50" charset="-128"/>
                <a:ea typeface="HG丸ｺﾞｼｯｸM-PRO" panose="020F0600000000000000" pitchFamily="50" charset="-128"/>
                <a:cs typeface="Source Han Sans JP"/>
              </a:rPr>
              <a:t>労働保険</a:t>
            </a:r>
            <a:endParaRPr sz="600">
              <a:latin typeface="HG丸ｺﾞｼｯｸM-PRO" panose="020F0600000000000000" pitchFamily="50" charset="-128"/>
              <a:ea typeface="HG丸ｺﾞｼｯｸM-PRO" panose="020F0600000000000000" pitchFamily="50" charset="-128"/>
              <a:cs typeface="Source Han Sans JP"/>
            </a:endParaRPr>
          </a:p>
        </p:txBody>
      </p:sp>
      <p:sp>
        <p:nvSpPr>
          <p:cNvPr id="32" name="object 32"/>
          <p:cNvSpPr/>
          <p:nvPr/>
        </p:nvSpPr>
        <p:spPr>
          <a:xfrm>
            <a:off x="4578870" y="2439174"/>
            <a:ext cx="458470" cy="158115"/>
          </a:xfrm>
          <a:custGeom>
            <a:avLst/>
            <a:gdLst/>
            <a:ahLst/>
            <a:cxnLst/>
            <a:rect l="l" t="t" r="r" b="b"/>
            <a:pathLst>
              <a:path w="458470" h="158114">
                <a:moveTo>
                  <a:pt x="458101" y="78905"/>
                </a:moveTo>
                <a:lnTo>
                  <a:pt x="444842" y="35128"/>
                </a:lnTo>
                <a:lnTo>
                  <a:pt x="409397" y="6007"/>
                </a:lnTo>
                <a:lnTo>
                  <a:pt x="379196" y="0"/>
                </a:lnTo>
                <a:lnTo>
                  <a:pt x="78892" y="0"/>
                </a:lnTo>
                <a:lnTo>
                  <a:pt x="48183" y="6210"/>
                </a:lnTo>
                <a:lnTo>
                  <a:pt x="23101" y="23114"/>
                </a:lnTo>
                <a:lnTo>
                  <a:pt x="6197" y="48196"/>
                </a:lnTo>
                <a:lnTo>
                  <a:pt x="0" y="78905"/>
                </a:lnTo>
                <a:lnTo>
                  <a:pt x="6197" y="109613"/>
                </a:lnTo>
                <a:lnTo>
                  <a:pt x="23101" y="134696"/>
                </a:lnTo>
                <a:lnTo>
                  <a:pt x="48183" y="151599"/>
                </a:lnTo>
                <a:lnTo>
                  <a:pt x="78892" y="157810"/>
                </a:lnTo>
                <a:lnTo>
                  <a:pt x="379196" y="157810"/>
                </a:lnTo>
                <a:lnTo>
                  <a:pt x="409905" y="151599"/>
                </a:lnTo>
                <a:lnTo>
                  <a:pt x="434987" y="134696"/>
                </a:lnTo>
                <a:lnTo>
                  <a:pt x="451891" y="109613"/>
                </a:lnTo>
                <a:lnTo>
                  <a:pt x="458101" y="78905"/>
                </a:lnTo>
                <a:close/>
              </a:path>
            </a:pathLst>
          </a:custGeom>
          <a:solidFill>
            <a:srgbClr val="EEEEEE"/>
          </a:solidFill>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33" name="object 33"/>
          <p:cNvSpPr txBox="1"/>
          <p:nvPr/>
        </p:nvSpPr>
        <p:spPr>
          <a:xfrm>
            <a:off x="4680926" y="2456150"/>
            <a:ext cx="254000" cy="105157"/>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HG丸ｺﾞｼｯｸM-PRO" panose="020F0600000000000000" pitchFamily="50" charset="-128"/>
                <a:ea typeface="HG丸ｺﾞｼｯｸM-PRO" panose="020F0600000000000000" pitchFamily="50" charset="-128"/>
                <a:cs typeface="Source Han Sans JP"/>
              </a:rPr>
              <a:t>所得税</a:t>
            </a:r>
            <a:endParaRPr sz="600">
              <a:latin typeface="HG丸ｺﾞｼｯｸM-PRO" panose="020F0600000000000000" pitchFamily="50" charset="-128"/>
              <a:ea typeface="HG丸ｺﾞｼｯｸM-PRO" panose="020F0600000000000000" pitchFamily="50" charset="-128"/>
              <a:cs typeface="Source Han Sans JP"/>
            </a:endParaRPr>
          </a:p>
        </p:txBody>
      </p:sp>
      <p:sp>
        <p:nvSpPr>
          <p:cNvPr id="34" name="object 34"/>
          <p:cNvSpPr/>
          <p:nvPr/>
        </p:nvSpPr>
        <p:spPr>
          <a:xfrm>
            <a:off x="4578870" y="2675407"/>
            <a:ext cx="458470" cy="158115"/>
          </a:xfrm>
          <a:custGeom>
            <a:avLst/>
            <a:gdLst/>
            <a:ahLst/>
            <a:cxnLst/>
            <a:rect l="l" t="t" r="r" b="b"/>
            <a:pathLst>
              <a:path w="458470" h="158114">
                <a:moveTo>
                  <a:pt x="458101" y="78905"/>
                </a:moveTo>
                <a:lnTo>
                  <a:pt x="444842" y="35128"/>
                </a:lnTo>
                <a:lnTo>
                  <a:pt x="409397" y="6007"/>
                </a:lnTo>
                <a:lnTo>
                  <a:pt x="379196" y="0"/>
                </a:lnTo>
                <a:lnTo>
                  <a:pt x="78892" y="0"/>
                </a:lnTo>
                <a:lnTo>
                  <a:pt x="48183" y="6197"/>
                </a:lnTo>
                <a:lnTo>
                  <a:pt x="23101" y="23114"/>
                </a:lnTo>
                <a:lnTo>
                  <a:pt x="6197" y="48183"/>
                </a:lnTo>
                <a:lnTo>
                  <a:pt x="0" y="78905"/>
                </a:lnTo>
                <a:lnTo>
                  <a:pt x="6197" y="109613"/>
                </a:lnTo>
                <a:lnTo>
                  <a:pt x="23101" y="134683"/>
                </a:lnTo>
                <a:lnTo>
                  <a:pt x="48183" y="151599"/>
                </a:lnTo>
                <a:lnTo>
                  <a:pt x="78892" y="157797"/>
                </a:lnTo>
                <a:lnTo>
                  <a:pt x="379196" y="157797"/>
                </a:lnTo>
                <a:lnTo>
                  <a:pt x="409905" y="151599"/>
                </a:lnTo>
                <a:lnTo>
                  <a:pt x="434987" y="134683"/>
                </a:lnTo>
                <a:lnTo>
                  <a:pt x="451891" y="109613"/>
                </a:lnTo>
                <a:lnTo>
                  <a:pt x="458101" y="78905"/>
                </a:lnTo>
                <a:close/>
              </a:path>
            </a:pathLst>
          </a:custGeom>
          <a:solidFill>
            <a:srgbClr val="EEEEEE"/>
          </a:solidFill>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35" name="object 35"/>
          <p:cNvSpPr txBox="1"/>
          <p:nvPr/>
        </p:nvSpPr>
        <p:spPr>
          <a:xfrm>
            <a:off x="4680926" y="2692377"/>
            <a:ext cx="254000" cy="105157"/>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HG丸ｺﾞｼｯｸM-PRO" panose="020F0600000000000000" pitchFamily="50" charset="-128"/>
                <a:ea typeface="HG丸ｺﾞｼｯｸM-PRO" panose="020F0600000000000000" pitchFamily="50" charset="-128"/>
                <a:cs typeface="Source Han Sans JP"/>
              </a:rPr>
              <a:t>所得税</a:t>
            </a:r>
            <a:endParaRPr sz="600">
              <a:latin typeface="HG丸ｺﾞｼｯｸM-PRO" panose="020F0600000000000000" pitchFamily="50" charset="-128"/>
              <a:ea typeface="HG丸ｺﾞｼｯｸM-PRO" panose="020F0600000000000000" pitchFamily="50" charset="-128"/>
              <a:cs typeface="Source Han Sans JP"/>
            </a:endParaRPr>
          </a:p>
        </p:txBody>
      </p:sp>
      <p:sp>
        <p:nvSpPr>
          <p:cNvPr id="36" name="object 36"/>
          <p:cNvSpPr/>
          <p:nvPr/>
        </p:nvSpPr>
        <p:spPr>
          <a:xfrm>
            <a:off x="4578870" y="2052218"/>
            <a:ext cx="458470" cy="158115"/>
          </a:xfrm>
          <a:custGeom>
            <a:avLst/>
            <a:gdLst/>
            <a:ahLst/>
            <a:cxnLst/>
            <a:rect l="l" t="t" r="r" b="b"/>
            <a:pathLst>
              <a:path w="458470" h="158114">
                <a:moveTo>
                  <a:pt x="458101" y="78905"/>
                </a:moveTo>
                <a:lnTo>
                  <a:pt x="444842" y="35128"/>
                </a:lnTo>
                <a:lnTo>
                  <a:pt x="409397" y="6007"/>
                </a:lnTo>
                <a:lnTo>
                  <a:pt x="379196" y="0"/>
                </a:lnTo>
                <a:lnTo>
                  <a:pt x="78892" y="0"/>
                </a:lnTo>
                <a:lnTo>
                  <a:pt x="48183" y="6197"/>
                </a:lnTo>
                <a:lnTo>
                  <a:pt x="23101" y="23114"/>
                </a:lnTo>
                <a:lnTo>
                  <a:pt x="6197" y="48183"/>
                </a:lnTo>
                <a:lnTo>
                  <a:pt x="0" y="78905"/>
                </a:lnTo>
                <a:lnTo>
                  <a:pt x="6197" y="109613"/>
                </a:lnTo>
                <a:lnTo>
                  <a:pt x="23101" y="134696"/>
                </a:lnTo>
                <a:lnTo>
                  <a:pt x="48183" y="151599"/>
                </a:lnTo>
                <a:lnTo>
                  <a:pt x="78892" y="157797"/>
                </a:lnTo>
                <a:lnTo>
                  <a:pt x="379196" y="157797"/>
                </a:lnTo>
                <a:lnTo>
                  <a:pt x="409905" y="151599"/>
                </a:lnTo>
                <a:lnTo>
                  <a:pt x="434987" y="134696"/>
                </a:lnTo>
                <a:lnTo>
                  <a:pt x="451891" y="109613"/>
                </a:lnTo>
                <a:lnTo>
                  <a:pt x="458101" y="78905"/>
                </a:lnTo>
                <a:close/>
              </a:path>
            </a:pathLst>
          </a:custGeom>
          <a:solidFill>
            <a:srgbClr val="EEEEEE"/>
          </a:solidFill>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37" name="object 37"/>
          <p:cNvSpPr txBox="1"/>
          <p:nvPr/>
        </p:nvSpPr>
        <p:spPr>
          <a:xfrm>
            <a:off x="4642827" y="2069164"/>
            <a:ext cx="330200" cy="105157"/>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HG丸ｺﾞｼｯｸM-PRO" panose="020F0600000000000000" pitchFamily="50" charset="-128"/>
                <a:ea typeface="HG丸ｺﾞｼｯｸM-PRO" panose="020F0600000000000000" pitchFamily="50" charset="-128"/>
                <a:cs typeface="Source Han Sans JP"/>
              </a:rPr>
              <a:t>社会保険</a:t>
            </a:r>
            <a:endParaRPr sz="600">
              <a:latin typeface="HG丸ｺﾞｼｯｸM-PRO" panose="020F0600000000000000" pitchFamily="50" charset="-128"/>
              <a:ea typeface="HG丸ｺﾞｼｯｸM-PRO" panose="020F0600000000000000" pitchFamily="50" charset="-128"/>
              <a:cs typeface="Source Han Sans JP"/>
            </a:endParaRPr>
          </a:p>
        </p:txBody>
      </p:sp>
      <p:sp>
        <p:nvSpPr>
          <p:cNvPr id="38" name="object 38"/>
          <p:cNvSpPr/>
          <p:nvPr/>
        </p:nvSpPr>
        <p:spPr>
          <a:xfrm>
            <a:off x="4578870" y="2913011"/>
            <a:ext cx="458470" cy="158115"/>
          </a:xfrm>
          <a:custGeom>
            <a:avLst/>
            <a:gdLst/>
            <a:ahLst/>
            <a:cxnLst/>
            <a:rect l="l" t="t" r="r" b="b"/>
            <a:pathLst>
              <a:path w="458470" h="158114">
                <a:moveTo>
                  <a:pt x="458101" y="78892"/>
                </a:moveTo>
                <a:lnTo>
                  <a:pt x="444842" y="35115"/>
                </a:lnTo>
                <a:lnTo>
                  <a:pt x="409397" y="5994"/>
                </a:lnTo>
                <a:lnTo>
                  <a:pt x="379196" y="0"/>
                </a:lnTo>
                <a:lnTo>
                  <a:pt x="78892" y="0"/>
                </a:lnTo>
                <a:lnTo>
                  <a:pt x="48183" y="6197"/>
                </a:lnTo>
                <a:lnTo>
                  <a:pt x="23101" y="23101"/>
                </a:lnTo>
                <a:lnTo>
                  <a:pt x="6197" y="48183"/>
                </a:lnTo>
                <a:lnTo>
                  <a:pt x="0" y="78892"/>
                </a:lnTo>
                <a:lnTo>
                  <a:pt x="6197" y="109601"/>
                </a:lnTo>
                <a:lnTo>
                  <a:pt x="23101" y="134683"/>
                </a:lnTo>
                <a:lnTo>
                  <a:pt x="48183" y="151599"/>
                </a:lnTo>
                <a:lnTo>
                  <a:pt x="78892" y="157797"/>
                </a:lnTo>
                <a:lnTo>
                  <a:pt x="379196" y="157797"/>
                </a:lnTo>
                <a:lnTo>
                  <a:pt x="409905" y="151599"/>
                </a:lnTo>
                <a:lnTo>
                  <a:pt x="434987" y="134683"/>
                </a:lnTo>
                <a:lnTo>
                  <a:pt x="451891" y="109601"/>
                </a:lnTo>
                <a:lnTo>
                  <a:pt x="458101" y="78892"/>
                </a:lnTo>
                <a:close/>
              </a:path>
            </a:pathLst>
          </a:custGeom>
          <a:solidFill>
            <a:srgbClr val="EEEEEE"/>
          </a:solidFill>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39" name="object 39"/>
          <p:cNvSpPr txBox="1"/>
          <p:nvPr/>
        </p:nvSpPr>
        <p:spPr>
          <a:xfrm>
            <a:off x="4680926" y="2929977"/>
            <a:ext cx="254000" cy="105157"/>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HG丸ｺﾞｼｯｸM-PRO" panose="020F0600000000000000" pitchFamily="50" charset="-128"/>
                <a:ea typeface="HG丸ｺﾞｼｯｸM-PRO" panose="020F0600000000000000" pitchFamily="50" charset="-128"/>
                <a:cs typeface="Source Han Sans JP"/>
              </a:rPr>
              <a:t>住⺠税</a:t>
            </a:r>
            <a:endParaRPr sz="600">
              <a:latin typeface="HG丸ｺﾞｼｯｸM-PRO" panose="020F0600000000000000" pitchFamily="50" charset="-128"/>
              <a:ea typeface="HG丸ｺﾞｼｯｸM-PRO" panose="020F0600000000000000" pitchFamily="50" charset="-128"/>
              <a:cs typeface="Source Han Sans JP"/>
            </a:endParaRPr>
          </a:p>
        </p:txBody>
      </p:sp>
      <p:sp>
        <p:nvSpPr>
          <p:cNvPr id="40" name="object 40"/>
          <p:cNvSpPr/>
          <p:nvPr/>
        </p:nvSpPr>
        <p:spPr>
          <a:xfrm>
            <a:off x="4618349" y="1198871"/>
            <a:ext cx="3836035" cy="0"/>
          </a:xfrm>
          <a:custGeom>
            <a:avLst/>
            <a:gdLst/>
            <a:ahLst/>
            <a:cxnLst/>
            <a:rect l="l" t="t" r="r" b="b"/>
            <a:pathLst>
              <a:path w="3836034">
                <a:moveTo>
                  <a:pt x="0" y="0"/>
                </a:moveTo>
                <a:lnTo>
                  <a:pt x="3835799" y="0"/>
                </a:lnTo>
              </a:path>
            </a:pathLst>
          </a:custGeom>
          <a:ln w="9524">
            <a:solidFill>
              <a:srgbClr val="9E9E9E"/>
            </a:solidFill>
            <a:prstDash val="lgDash"/>
          </a:ln>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41" name="object 41"/>
          <p:cNvSpPr/>
          <p:nvPr/>
        </p:nvSpPr>
        <p:spPr>
          <a:xfrm>
            <a:off x="546750" y="775275"/>
            <a:ext cx="8060055" cy="0"/>
          </a:xfrm>
          <a:custGeom>
            <a:avLst/>
            <a:gdLst/>
            <a:ahLst/>
            <a:cxnLst/>
            <a:rect l="l" t="t" r="r" b="b"/>
            <a:pathLst>
              <a:path w="8060055">
                <a:moveTo>
                  <a:pt x="0" y="0"/>
                </a:moveTo>
                <a:lnTo>
                  <a:pt x="8059799" y="0"/>
                </a:lnTo>
              </a:path>
            </a:pathLst>
          </a:custGeom>
          <a:ln w="19049">
            <a:solidFill>
              <a:srgbClr val="EEF3FF"/>
            </a:solidFill>
          </a:ln>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42" name="object 42"/>
          <p:cNvSpPr txBox="1">
            <a:spLocks noGrp="1"/>
          </p:cNvSpPr>
          <p:nvPr>
            <p:ph type="title"/>
          </p:nvPr>
        </p:nvSpPr>
        <p:spPr>
          <a:xfrm>
            <a:off x="2962534" y="343511"/>
            <a:ext cx="3219450" cy="289823"/>
          </a:xfrm>
          <a:prstGeom prst="rect">
            <a:avLst/>
          </a:prstGeom>
        </p:spPr>
        <p:txBody>
          <a:bodyPr vert="horz" wrap="square" lIns="0" tIns="12700" rIns="0" bIns="0" rtlCol="0">
            <a:spAutoFit/>
          </a:bodyPr>
          <a:lstStyle/>
          <a:p>
            <a:pPr marL="12700">
              <a:lnSpc>
                <a:spcPct val="100000"/>
              </a:lnSpc>
              <a:spcBef>
                <a:spcPts val="100"/>
              </a:spcBef>
            </a:pPr>
            <a:r>
              <a:rPr sz="1800" spc="-20" dirty="0">
                <a:latin typeface="HG丸ｺﾞｼｯｸM-PRO" panose="020F0600000000000000" pitchFamily="50" charset="-128"/>
                <a:ea typeface="HG丸ｺﾞｼｯｸM-PRO" panose="020F0600000000000000" pitchFamily="50" charset="-128"/>
              </a:rPr>
              <a:t>年間を通して随時発⽣する業務</a:t>
            </a:r>
            <a:endParaRPr sz="1800" dirty="0">
              <a:latin typeface="HG丸ｺﾞｼｯｸM-PRO" panose="020F0600000000000000" pitchFamily="50" charset="-128"/>
              <a:ea typeface="HG丸ｺﾞｼｯｸM-PRO" panose="020F0600000000000000" pitchFamily="50" charset="-128"/>
            </a:endParaRPr>
          </a:p>
        </p:txBody>
      </p:sp>
      <p:sp>
        <p:nvSpPr>
          <p:cNvPr id="43" name="object 43"/>
          <p:cNvSpPr txBox="1"/>
          <p:nvPr/>
        </p:nvSpPr>
        <p:spPr>
          <a:xfrm>
            <a:off x="1059075" y="3578002"/>
            <a:ext cx="7011670" cy="1131079"/>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HG丸ｺﾞｼｯｸM-PRO" panose="020F0600000000000000" pitchFamily="50" charset="-128"/>
                <a:ea typeface="HG丸ｺﾞｼｯｸM-PRO" panose="020F0600000000000000" pitchFamily="50" charset="-128"/>
                <a:cs typeface="Source Han Sans JP"/>
              </a:rPr>
              <a:t>36協定の更新‧届出</a:t>
            </a:r>
            <a:r>
              <a:rPr sz="800" dirty="0">
                <a:solidFill>
                  <a:srgbClr val="2D344B"/>
                </a:solidFill>
                <a:latin typeface="HG丸ｺﾞｼｯｸM-PRO" panose="020F0600000000000000" pitchFamily="50" charset="-128"/>
                <a:ea typeface="HG丸ｺﾞｼｯｸM-PRO" panose="020F0600000000000000" pitchFamily="50" charset="-128"/>
                <a:cs typeface="Source Han Sans JP"/>
              </a:rPr>
              <a:t>（労働基準監督署、有効期間が切れる⽇まで</a:t>
            </a:r>
            <a:r>
              <a:rPr sz="800" spc="-50" dirty="0">
                <a:solidFill>
                  <a:srgbClr val="2D344B"/>
                </a:solidFill>
                <a:latin typeface="HG丸ｺﾞｼｯｸM-PRO" panose="020F0600000000000000" pitchFamily="50" charset="-128"/>
                <a:ea typeface="HG丸ｺﾞｼｯｸM-PRO" panose="020F0600000000000000" pitchFamily="50" charset="-128"/>
                <a:cs typeface="Source Han Sans JP"/>
              </a:rPr>
              <a:t>）</a:t>
            </a:r>
            <a:endParaRPr sz="8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815"/>
              </a:spcBef>
            </a:pPr>
            <a:r>
              <a:rPr sz="900" b="1" dirty="0">
                <a:solidFill>
                  <a:srgbClr val="2D344B"/>
                </a:solidFill>
                <a:latin typeface="HG丸ｺﾞｼｯｸM-PRO" panose="020F0600000000000000" pitchFamily="50" charset="-128"/>
                <a:ea typeface="HG丸ｺﾞｼｯｸM-PRO" panose="020F0600000000000000" pitchFamily="50" charset="-128"/>
                <a:cs typeface="Source Han Sans JP"/>
              </a:rPr>
              <a:t>賞与⽀払届の提出</a:t>
            </a:r>
            <a:r>
              <a:rPr sz="800" spc="-10" dirty="0">
                <a:solidFill>
                  <a:srgbClr val="2D344B"/>
                </a:solidFill>
                <a:latin typeface="HG丸ｺﾞｼｯｸM-PRO" panose="020F0600000000000000" pitchFamily="50" charset="-128"/>
                <a:ea typeface="HG丸ｺﾞｼｯｸM-PRO" panose="020F0600000000000000" pitchFamily="50" charset="-128"/>
                <a:cs typeface="Source Han Sans JP"/>
              </a:rPr>
              <a:t>（年⾦事務所、⽀給⽇から5⽇以内</a:t>
            </a:r>
            <a:r>
              <a:rPr sz="800" spc="-50" dirty="0">
                <a:solidFill>
                  <a:srgbClr val="2D344B"/>
                </a:solidFill>
                <a:latin typeface="HG丸ｺﾞｼｯｸM-PRO" panose="020F0600000000000000" pitchFamily="50" charset="-128"/>
                <a:ea typeface="HG丸ｺﾞｼｯｸM-PRO" panose="020F0600000000000000" pitchFamily="50" charset="-128"/>
                <a:cs typeface="Source Han Sans JP"/>
              </a:rPr>
              <a:t>）</a:t>
            </a:r>
            <a:endParaRPr sz="8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815"/>
              </a:spcBef>
            </a:pPr>
            <a:r>
              <a:rPr sz="900" b="1" dirty="0">
                <a:solidFill>
                  <a:srgbClr val="2D344B"/>
                </a:solidFill>
                <a:latin typeface="HG丸ｺﾞｼｯｸM-PRO" panose="020F0600000000000000" pitchFamily="50" charset="-128"/>
                <a:ea typeface="HG丸ｺﾞｼｯｸM-PRO" panose="020F0600000000000000" pitchFamily="50" charset="-128"/>
                <a:cs typeface="Source Han Sans JP"/>
              </a:rPr>
              <a:t>⽉額変更届の提出</a:t>
            </a:r>
            <a:r>
              <a:rPr sz="800" dirty="0">
                <a:solidFill>
                  <a:srgbClr val="2D344B"/>
                </a:solidFill>
                <a:latin typeface="HG丸ｺﾞｼｯｸM-PRO" panose="020F0600000000000000" pitchFamily="50" charset="-128"/>
                <a:ea typeface="HG丸ｺﾞｼｯｸM-PRO" panose="020F0600000000000000" pitchFamily="50" charset="-128"/>
                <a:cs typeface="Source Han Sans JP"/>
              </a:rPr>
              <a:t>（年⾦事務所‧健保組合、随時改定に該当したら速やかに</a:t>
            </a:r>
            <a:r>
              <a:rPr sz="800" spc="-50" dirty="0">
                <a:solidFill>
                  <a:srgbClr val="2D344B"/>
                </a:solidFill>
                <a:latin typeface="HG丸ｺﾞｼｯｸM-PRO" panose="020F0600000000000000" pitchFamily="50" charset="-128"/>
                <a:ea typeface="HG丸ｺﾞｼｯｸM-PRO" panose="020F0600000000000000" pitchFamily="50" charset="-128"/>
                <a:cs typeface="Source Han Sans JP"/>
              </a:rPr>
              <a:t>）</a:t>
            </a:r>
            <a:endParaRPr sz="8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815"/>
              </a:spcBef>
            </a:pPr>
            <a:r>
              <a:rPr sz="900" b="1" dirty="0">
                <a:solidFill>
                  <a:srgbClr val="2D344B"/>
                </a:solidFill>
                <a:latin typeface="HG丸ｺﾞｼｯｸM-PRO" panose="020F0600000000000000" pitchFamily="50" charset="-128"/>
                <a:ea typeface="HG丸ｺﾞｼｯｸM-PRO" panose="020F0600000000000000" pitchFamily="50" charset="-128"/>
                <a:cs typeface="Source Han Sans JP"/>
              </a:rPr>
              <a:t>定期健康診断の実施‧報告書の提出</a:t>
            </a:r>
            <a:r>
              <a:rPr sz="800" spc="-10" dirty="0">
                <a:solidFill>
                  <a:srgbClr val="2D344B"/>
                </a:solidFill>
                <a:latin typeface="HG丸ｺﾞｼｯｸM-PRO" panose="020F0600000000000000" pitchFamily="50" charset="-128"/>
                <a:ea typeface="HG丸ｺﾞｼｯｸM-PRO" panose="020F0600000000000000" pitchFamily="50" charset="-128"/>
                <a:cs typeface="Source Han Sans JP"/>
              </a:rPr>
              <a:t>（労働基準監督署、1年以内ごとに1回</a:t>
            </a:r>
            <a:r>
              <a:rPr sz="800" spc="-20" dirty="0">
                <a:solidFill>
                  <a:srgbClr val="2D344B"/>
                </a:solidFill>
                <a:latin typeface="HG丸ｺﾞｼｯｸM-PRO" panose="020F0600000000000000" pitchFamily="50" charset="-128"/>
                <a:ea typeface="HG丸ｺﾞｼｯｸM-PRO" panose="020F0600000000000000" pitchFamily="50" charset="-128"/>
                <a:cs typeface="Source Han Sans JP"/>
              </a:rPr>
              <a:t>）</a:t>
            </a:r>
            <a:r>
              <a:rPr sz="700" spc="5" dirty="0">
                <a:solidFill>
                  <a:srgbClr val="2D344B"/>
                </a:solidFill>
                <a:latin typeface="HG丸ｺﾞｼｯｸM-PRO" panose="020F0600000000000000" pitchFamily="50" charset="-128"/>
                <a:ea typeface="HG丸ｺﾞｼｯｸM-PRO" panose="020F0600000000000000" pitchFamily="50" charset="-128"/>
                <a:cs typeface="Source Han Sans JP"/>
              </a:rPr>
              <a:t>※常時 </a:t>
            </a:r>
            <a:r>
              <a:rPr sz="700" dirty="0">
                <a:solidFill>
                  <a:srgbClr val="2D344B"/>
                </a:solidFill>
                <a:latin typeface="HG丸ｺﾞｼｯｸM-PRO" panose="020F0600000000000000" pitchFamily="50" charset="-128"/>
                <a:ea typeface="HG丸ｺﾞｼｯｸM-PRO" panose="020F0600000000000000" pitchFamily="50" charset="-128"/>
                <a:cs typeface="Source Han Sans JP"/>
              </a:rPr>
              <a:t>50</a:t>
            </a:r>
            <a:r>
              <a:rPr sz="700" spc="-5" dirty="0">
                <a:solidFill>
                  <a:srgbClr val="2D344B"/>
                </a:solidFill>
                <a:latin typeface="HG丸ｺﾞｼｯｸM-PRO" panose="020F0600000000000000" pitchFamily="50" charset="-128"/>
                <a:ea typeface="HG丸ｺﾞｼｯｸM-PRO" panose="020F0600000000000000" pitchFamily="50" charset="-128"/>
                <a:cs typeface="Source Han Sans JP"/>
              </a:rPr>
              <a:t>⼈以上の労働者を使⽤する事業者は定期健康診断結果報告書の提出が必須</a:t>
            </a:r>
            <a:endParaRPr sz="700" dirty="0">
              <a:latin typeface="HG丸ｺﾞｼｯｸM-PRO" panose="020F0600000000000000" pitchFamily="50" charset="-128"/>
              <a:ea typeface="HG丸ｺﾞｼｯｸM-PRO" panose="020F0600000000000000" pitchFamily="50" charset="-128"/>
              <a:cs typeface="Source Han Sans JP"/>
            </a:endParaRPr>
          </a:p>
          <a:p>
            <a:pPr marL="12700">
              <a:lnSpc>
                <a:spcPct val="100000"/>
              </a:lnSpc>
              <a:spcBef>
                <a:spcPts val="820"/>
              </a:spcBef>
            </a:pPr>
            <a:r>
              <a:rPr sz="900" b="1" dirty="0">
                <a:solidFill>
                  <a:srgbClr val="2D344B"/>
                </a:solidFill>
                <a:latin typeface="HG丸ｺﾞｼｯｸM-PRO" panose="020F0600000000000000" pitchFamily="50" charset="-128"/>
                <a:ea typeface="HG丸ｺﾞｼｯｸM-PRO" panose="020F0600000000000000" pitchFamily="50" charset="-128"/>
                <a:cs typeface="Source Han Sans JP"/>
              </a:rPr>
              <a:t>ストレスチェックの実施‧報告書の提出</a:t>
            </a:r>
            <a:r>
              <a:rPr sz="800" spc="-10" dirty="0">
                <a:solidFill>
                  <a:srgbClr val="2D344B"/>
                </a:solidFill>
                <a:latin typeface="HG丸ｺﾞｼｯｸM-PRO" panose="020F0600000000000000" pitchFamily="50" charset="-128"/>
                <a:ea typeface="HG丸ｺﾞｼｯｸM-PRO" panose="020F0600000000000000" pitchFamily="50" charset="-128"/>
                <a:cs typeface="Source Han Sans JP"/>
              </a:rPr>
              <a:t>（労働基準監督署、1年以内ごとに1回</a:t>
            </a:r>
            <a:r>
              <a:rPr sz="800" spc="-20" dirty="0">
                <a:solidFill>
                  <a:srgbClr val="2D344B"/>
                </a:solidFill>
                <a:latin typeface="HG丸ｺﾞｼｯｸM-PRO" panose="020F0600000000000000" pitchFamily="50" charset="-128"/>
                <a:ea typeface="HG丸ｺﾞｼｯｸM-PRO" panose="020F0600000000000000" pitchFamily="50" charset="-128"/>
                <a:cs typeface="Source Han Sans JP"/>
              </a:rPr>
              <a:t>）</a:t>
            </a:r>
            <a:r>
              <a:rPr sz="700" spc="5" dirty="0">
                <a:solidFill>
                  <a:srgbClr val="2D344B"/>
                </a:solidFill>
                <a:latin typeface="HG丸ｺﾞｼｯｸM-PRO" panose="020F0600000000000000" pitchFamily="50" charset="-128"/>
                <a:ea typeface="HG丸ｺﾞｼｯｸM-PRO" panose="020F0600000000000000" pitchFamily="50" charset="-128"/>
                <a:cs typeface="Source Han Sans JP"/>
              </a:rPr>
              <a:t>※常時 </a:t>
            </a:r>
            <a:r>
              <a:rPr sz="700" dirty="0">
                <a:solidFill>
                  <a:srgbClr val="2D344B"/>
                </a:solidFill>
                <a:latin typeface="HG丸ｺﾞｼｯｸM-PRO" panose="020F0600000000000000" pitchFamily="50" charset="-128"/>
                <a:ea typeface="HG丸ｺﾞｼｯｸM-PRO" panose="020F0600000000000000" pitchFamily="50" charset="-128"/>
                <a:cs typeface="Source Han Sans JP"/>
              </a:rPr>
              <a:t>50</a:t>
            </a:r>
            <a:r>
              <a:rPr sz="700" spc="-5" dirty="0">
                <a:solidFill>
                  <a:srgbClr val="2D344B"/>
                </a:solidFill>
                <a:latin typeface="HG丸ｺﾞｼｯｸM-PRO" panose="020F0600000000000000" pitchFamily="50" charset="-128"/>
                <a:ea typeface="HG丸ｺﾞｼｯｸM-PRO" panose="020F0600000000000000" pitchFamily="50" charset="-128"/>
                <a:cs typeface="Source Han Sans JP"/>
              </a:rPr>
              <a:t>⼈以上の労働者を使⽤する事業者は必須</a:t>
            </a:r>
            <a:endParaRPr sz="700" dirty="0">
              <a:latin typeface="HG丸ｺﾞｼｯｸM-PRO" panose="020F0600000000000000" pitchFamily="50" charset="-128"/>
              <a:ea typeface="HG丸ｺﾞｼｯｸM-PRO" panose="020F0600000000000000" pitchFamily="50" charset="-128"/>
              <a:cs typeface="Source Han Sans JP"/>
            </a:endParaRPr>
          </a:p>
        </p:txBody>
      </p:sp>
      <p:sp>
        <p:nvSpPr>
          <p:cNvPr id="45" name="object 45"/>
          <p:cNvSpPr/>
          <p:nvPr/>
        </p:nvSpPr>
        <p:spPr>
          <a:xfrm>
            <a:off x="546747" y="4536008"/>
            <a:ext cx="458470" cy="158115"/>
          </a:xfrm>
          <a:custGeom>
            <a:avLst/>
            <a:gdLst/>
            <a:ahLst/>
            <a:cxnLst/>
            <a:rect l="l" t="t" r="r" b="b"/>
            <a:pathLst>
              <a:path w="458469" h="158114">
                <a:moveTo>
                  <a:pt x="458101" y="78892"/>
                </a:moveTo>
                <a:lnTo>
                  <a:pt x="444842" y="35128"/>
                </a:lnTo>
                <a:lnTo>
                  <a:pt x="409384" y="6007"/>
                </a:lnTo>
                <a:lnTo>
                  <a:pt x="379196" y="0"/>
                </a:lnTo>
                <a:lnTo>
                  <a:pt x="78892" y="0"/>
                </a:lnTo>
                <a:lnTo>
                  <a:pt x="48183" y="6197"/>
                </a:lnTo>
                <a:lnTo>
                  <a:pt x="23101" y="23101"/>
                </a:lnTo>
                <a:lnTo>
                  <a:pt x="6197" y="48183"/>
                </a:lnTo>
                <a:lnTo>
                  <a:pt x="0" y="78892"/>
                </a:lnTo>
                <a:lnTo>
                  <a:pt x="6197" y="109613"/>
                </a:lnTo>
                <a:lnTo>
                  <a:pt x="23101" y="134683"/>
                </a:lnTo>
                <a:lnTo>
                  <a:pt x="48183" y="151599"/>
                </a:lnTo>
                <a:lnTo>
                  <a:pt x="78892" y="157797"/>
                </a:lnTo>
                <a:lnTo>
                  <a:pt x="379196" y="157797"/>
                </a:lnTo>
                <a:lnTo>
                  <a:pt x="409905" y="151599"/>
                </a:lnTo>
                <a:lnTo>
                  <a:pt x="434987" y="134683"/>
                </a:lnTo>
                <a:lnTo>
                  <a:pt x="451891" y="109613"/>
                </a:lnTo>
                <a:lnTo>
                  <a:pt x="458101" y="78892"/>
                </a:lnTo>
                <a:close/>
              </a:path>
            </a:pathLst>
          </a:custGeom>
          <a:solidFill>
            <a:srgbClr val="EEEEEE"/>
          </a:solidFill>
        </p:spPr>
        <p:txBody>
          <a:bodyPr wrap="square" lIns="0" tIns="0" rIns="0" bIns="0" rtlCol="0"/>
          <a:lstStyle/>
          <a:p>
            <a:endParaRPr>
              <a:latin typeface="HG丸ｺﾞｼｯｸM-PRO" panose="020F0600000000000000" pitchFamily="50" charset="-128"/>
              <a:ea typeface="HG丸ｺﾞｼｯｸM-PRO" panose="020F0600000000000000" pitchFamily="50" charset="-128"/>
            </a:endParaRPr>
          </a:p>
        </p:txBody>
      </p:sp>
      <p:sp>
        <p:nvSpPr>
          <p:cNvPr id="46" name="object 46"/>
          <p:cNvSpPr txBox="1"/>
          <p:nvPr/>
        </p:nvSpPr>
        <p:spPr>
          <a:xfrm>
            <a:off x="610702" y="4552951"/>
            <a:ext cx="330200" cy="105157"/>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HG丸ｺﾞｼｯｸM-PRO" panose="020F0600000000000000" pitchFamily="50" charset="-128"/>
                <a:ea typeface="HG丸ｺﾞｼｯｸM-PRO" panose="020F0600000000000000" pitchFamily="50" charset="-128"/>
                <a:cs typeface="Source Han Sans JP"/>
              </a:rPr>
              <a:t>安全衛⽣</a:t>
            </a:r>
            <a:endParaRPr sz="600">
              <a:latin typeface="HG丸ｺﾞｼｯｸM-PRO" panose="020F0600000000000000" pitchFamily="50" charset="-128"/>
              <a:ea typeface="HG丸ｺﾞｼｯｸM-PRO" panose="020F0600000000000000" pitchFamily="50" charset="-128"/>
              <a:cs typeface="Source Han Sans J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p:nvPr/>
        </p:nvSpPr>
        <p:spPr>
          <a:xfrm>
            <a:off x="0" y="0"/>
            <a:ext cx="1315720" cy="1898014"/>
          </a:xfrm>
          <a:custGeom>
            <a:avLst/>
            <a:gdLst/>
            <a:ahLst/>
            <a:cxnLst/>
            <a:rect l="l" t="t" r="r" b="b"/>
            <a:pathLst>
              <a:path w="1315720" h="1898014">
                <a:moveTo>
                  <a:pt x="1315491" y="279"/>
                </a:moveTo>
                <a:lnTo>
                  <a:pt x="665187" y="279"/>
                </a:lnTo>
                <a:lnTo>
                  <a:pt x="663486" y="228"/>
                </a:lnTo>
                <a:lnTo>
                  <a:pt x="657745" y="0"/>
                </a:lnTo>
                <a:lnTo>
                  <a:pt x="651560" y="228"/>
                </a:lnTo>
                <a:lnTo>
                  <a:pt x="88" y="228"/>
                </a:lnTo>
                <a:lnTo>
                  <a:pt x="0" y="657758"/>
                </a:lnTo>
                <a:lnTo>
                  <a:pt x="0" y="1170279"/>
                </a:lnTo>
                <a:lnTo>
                  <a:pt x="0" y="1239761"/>
                </a:lnTo>
                <a:lnTo>
                  <a:pt x="88" y="1242187"/>
                </a:lnTo>
                <a:lnTo>
                  <a:pt x="88" y="1897735"/>
                </a:lnTo>
                <a:lnTo>
                  <a:pt x="665187" y="1897735"/>
                </a:lnTo>
                <a:lnTo>
                  <a:pt x="665187" y="1897240"/>
                </a:lnTo>
                <a:lnTo>
                  <a:pt x="706831" y="1895703"/>
                </a:lnTo>
                <a:lnTo>
                  <a:pt x="754938" y="1890369"/>
                </a:lnTo>
                <a:lnTo>
                  <a:pt x="801941" y="1881644"/>
                </a:lnTo>
                <a:lnTo>
                  <a:pt x="847712" y="1869655"/>
                </a:lnTo>
                <a:lnTo>
                  <a:pt x="892111" y="1854517"/>
                </a:lnTo>
                <a:lnTo>
                  <a:pt x="935037" y="1836369"/>
                </a:lnTo>
                <a:lnTo>
                  <a:pt x="976337" y="1815338"/>
                </a:lnTo>
                <a:lnTo>
                  <a:pt x="1015898" y="1791538"/>
                </a:lnTo>
                <a:lnTo>
                  <a:pt x="1053579" y="1765109"/>
                </a:lnTo>
                <a:lnTo>
                  <a:pt x="1089279" y="1736166"/>
                </a:lnTo>
                <a:lnTo>
                  <a:pt x="1122845" y="1704860"/>
                </a:lnTo>
                <a:lnTo>
                  <a:pt x="1154163" y="1671294"/>
                </a:lnTo>
                <a:lnTo>
                  <a:pt x="1183093" y="1635594"/>
                </a:lnTo>
                <a:lnTo>
                  <a:pt x="1209522" y="1597914"/>
                </a:lnTo>
                <a:lnTo>
                  <a:pt x="1233322" y="1558353"/>
                </a:lnTo>
                <a:lnTo>
                  <a:pt x="1254366" y="1517053"/>
                </a:lnTo>
                <a:lnTo>
                  <a:pt x="1272514" y="1474127"/>
                </a:lnTo>
                <a:lnTo>
                  <a:pt x="1287640" y="1429727"/>
                </a:lnTo>
                <a:lnTo>
                  <a:pt x="1299641" y="1383957"/>
                </a:lnTo>
                <a:lnTo>
                  <a:pt x="1308366" y="1336954"/>
                </a:lnTo>
                <a:lnTo>
                  <a:pt x="1313688" y="1288846"/>
                </a:lnTo>
                <a:lnTo>
                  <a:pt x="1315491" y="1239761"/>
                </a:lnTo>
                <a:lnTo>
                  <a:pt x="1315491" y="1170279"/>
                </a:lnTo>
                <a:lnTo>
                  <a:pt x="1315491" y="657758"/>
                </a:lnTo>
                <a:lnTo>
                  <a:pt x="1315491" y="279"/>
                </a:lnTo>
                <a:close/>
              </a:path>
            </a:pathLst>
          </a:custGeom>
          <a:solidFill>
            <a:srgbClr val="E16561"/>
          </a:solidFill>
        </p:spPr>
        <p:txBody>
          <a:bodyPr wrap="square" lIns="0" tIns="0" rIns="0" bIns="0" rtlCol="0"/>
          <a:lstStyle/>
          <a:p>
            <a:endParaRPr/>
          </a:p>
        </p:txBody>
      </p:sp>
      <p:sp>
        <p:nvSpPr>
          <p:cNvPr id="6" name="object 6"/>
          <p:cNvSpPr txBox="1"/>
          <p:nvPr/>
        </p:nvSpPr>
        <p:spPr>
          <a:xfrm>
            <a:off x="329307" y="657218"/>
            <a:ext cx="651510" cy="680720"/>
          </a:xfrm>
          <a:prstGeom prst="rect">
            <a:avLst/>
          </a:prstGeom>
        </p:spPr>
        <p:txBody>
          <a:bodyPr vert="horz" wrap="square" lIns="0" tIns="12700" rIns="0" bIns="0" rtlCol="0">
            <a:spAutoFit/>
          </a:bodyPr>
          <a:lstStyle/>
          <a:p>
            <a:pPr marL="12700">
              <a:lnSpc>
                <a:spcPct val="100000"/>
              </a:lnSpc>
              <a:spcBef>
                <a:spcPts val="100"/>
              </a:spcBef>
            </a:pPr>
            <a:r>
              <a:rPr sz="4300" b="1" spc="-25" dirty="0">
                <a:solidFill>
                  <a:srgbClr val="FFFFFF"/>
                </a:solidFill>
                <a:latin typeface="Myriad Pro Light SemiExt"/>
                <a:cs typeface="Myriad Pro Light SemiExt"/>
              </a:rPr>
              <a:t>01</a:t>
            </a:r>
            <a:endParaRPr sz="4300">
              <a:latin typeface="Myriad Pro Light SemiExt"/>
              <a:cs typeface="Myriad Pro Light SemiExt"/>
            </a:endParaRPr>
          </a:p>
        </p:txBody>
      </p:sp>
      <p:sp>
        <p:nvSpPr>
          <p:cNvPr id="7" name="object 7"/>
          <p:cNvSpPr txBox="1"/>
          <p:nvPr/>
        </p:nvSpPr>
        <p:spPr>
          <a:xfrm>
            <a:off x="389725" y="1257570"/>
            <a:ext cx="474980" cy="177800"/>
          </a:xfrm>
          <a:prstGeom prst="rect">
            <a:avLst/>
          </a:prstGeom>
        </p:spPr>
        <p:txBody>
          <a:bodyPr vert="horz" wrap="square" lIns="0" tIns="12700" rIns="0" bIns="0" rtlCol="0">
            <a:spAutoFit/>
          </a:bodyPr>
          <a:lstStyle/>
          <a:p>
            <a:pPr marL="12700">
              <a:lnSpc>
                <a:spcPct val="100000"/>
              </a:lnSpc>
              <a:spcBef>
                <a:spcPts val="100"/>
              </a:spcBef>
            </a:pPr>
            <a:r>
              <a:rPr sz="1000" spc="-10" dirty="0">
                <a:solidFill>
                  <a:srgbClr val="FFFFFF"/>
                </a:solidFill>
                <a:latin typeface="Trebuchet MS"/>
                <a:cs typeface="Trebuchet MS"/>
              </a:rPr>
              <a:t>January</a:t>
            </a:r>
            <a:endParaRPr sz="1000">
              <a:latin typeface="Trebuchet MS"/>
              <a:cs typeface="Trebuchet MS"/>
            </a:endParaRPr>
          </a:p>
        </p:txBody>
      </p:sp>
      <p:sp>
        <p:nvSpPr>
          <p:cNvPr id="9" name="object 9"/>
          <p:cNvSpPr txBox="1"/>
          <p:nvPr/>
        </p:nvSpPr>
        <p:spPr>
          <a:xfrm>
            <a:off x="697100" y="3818557"/>
            <a:ext cx="6368415" cy="675005"/>
          </a:xfrm>
          <a:prstGeom prst="rect">
            <a:avLst/>
          </a:prstGeom>
        </p:spPr>
        <p:txBody>
          <a:bodyPr vert="horz" wrap="square" lIns="0" tIns="12700" rIns="0" bIns="0" rtlCol="0">
            <a:spAutoFit/>
          </a:bodyPr>
          <a:lstStyle/>
          <a:p>
            <a:pPr marL="12700">
              <a:lnSpc>
                <a:spcPct val="100000"/>
              </a:lnSpc>
              <a:spcBef>
                <a:spcPts val="100"/>
              </a:spcBef>
            </a:pPr>
            <a:r>
              <a:rPr sz="1000" b="1" spc="-5" dirty="0">
                <a:solidFill>
                  <a:srgbClr val="2D344B"/>
                </a:solidFill>
                <a:latin typeface="Source Han Sans JP"/>
                <a:cs typeface="Source Han Sans JP"/>
              </a:rPr>
              <a:t>年末調整後の各種書類の作成は早めに着⼿しましょう</a:t>
            </a:r>
            <a:endParaRPr sz="1000" dirty="0">
              <a:latin typeface="Source Han Sans JP"/>
              <a:cs typeface="Source Han Sans JP"/>
            </a:endParaRPr>
          </a:p>
          <a:p>
            <a:pPr marL="12700" marR="5080">
              <a:lnSpc>
                <a:spcPct val="130000"/>
              </a:lnSpc>
              <a:spcBef>
                <a:spcPts val="635"/>
              </a:spcBef>
            </a:pPr>
            <a:r>
              <a:rPr sz="700" spc="-10" dirty="0">
                <a:solidFill>
                  <a:srgbClr val="2D344B"/>
                </a:solidFill>
                <a:latin typeface="Source Han Sans JP"/>
                <a:cs typeface="Source Han Sans JP"/>
              </a:rPr>
              <a:t>年末調整を実施した後は、税務署には法定調書を、従業員が居住する市区町村には給与⽀払報告書を提出する必要があります。給与⽀払報告書を郵送で提出する場合、従業員数に応じて送付先も増えるため事務負担が増加します。</a:t>
            </a:r>
            <a:r>
              <a:rPr sz="700" dirty="0">
                <a:solidFill>
                  <a:srgbClr val="2D344B"/>
                </a:solidFill>
                <a:latin typeface="Source Han Sans JP"/>
                <a:cs typeface="Source Han Sans JP"/>
              </a:rPr>
              <a:t>1</a:t>
            </a:r>
            <a:r>
              <a:rPr sz="700" spc="-10" dirty="0">
                <a:solidFill>
                  <a:srgbClr val="2D344B"/>
                </a:solidFill>
                <a:latin typeface="Source Han Sans JP"/>
                <a:cs typeface="Source Han Sans JP"/>
              </a:rPr>
              <a:t>⽉に⼊ったらすぐに作成‧提出準備にとりかかりましょう。また、法定調書は⼀部の</a:t>
            </a:r>
            <a:r>
              <a:rPr sz="700" spc="-560" dirty="0">
                <a:solidFill>
                  <a:srgbClr val="2D344B"/>
                </a:solidFill>
                <a:latin typeface="Source Han Sans JP"/>
                <a:cs typeface="Source Han Sans JP"/>
              </a:rPr>
              <a:t>従</a:t>
            </a:r>
            <a:r>
              <a:rPr sz="700" spc="-15" dirty="0">
                <a:solidFill>
                  <a:srgbClr val="2D344B"/>
                </a:solidFill>
                <a:latin typeface="Source Han Sans JP"/>
                <a:cs typeface="Source Han Sans JP"/>
              </a:rPr>
              <a:t>業員については源泉徴収票も提出が必要な場合があります。国税庁の</a:t>
            </a:r>
            <a:r>
              <a:rPr sz="700" spc="-10" dirty="0">
                <a:solidFill>
                  <a:srgbClr val="2D344B"/>
                </a:solidFill>
                <a:latin typeface="Source Han Sans JP"/>
                <a:cs typeface="Source Han Sans JP"/>
              </a:rPr>
              <a:t>Web</a:t>
            </a:r>
            <a:r>
              <a:rPr sz="700" spc="-20" dirty="0">
                <a:solidFill>
                  <a:srgbClr val="2D344B"/>
                </a:solidFill>
                <a:latin typeface="Source Han Sans JP"/>
                <a:cs typeface="Source Han Sans JP"/>
              </a:rPr>
              <a:t>サイトで提出が必要な範囲を確認し、適切に対応しましょう。</a:t>
            </a:r>
            <a:endParaRPr sz="700" dirty="0">
              <a:latin typeface="Source Han Sans JP"/>
              <a:cs typeface="Source Han Sans JP"/>
            </a:endParaRPr>
          </a:p>
        </p:txBody>
      </p:sp>
      <p:sp>
        <p:nvSpPr>
          <p:cNvPr id="10" name="object 10"/>
          <p:cNvSpPr txBox="1"/>
          <p:nvPr/>
        </p:nvSpPr>
        <p:spPr>
          <a:xfrm>
            <a:off x="697100" y="4690588"/>
            <a:ext cx="5866765" cy="116839"/>
          </a:xfrm>
          <a:prstGeom prst="rect">
            <a:avLst/>
          </a:prstGeom>
        </p:spPr>
        <p:txBody>
          <a:bodyPr vert="horz" wrap="square" lIns="0" tIns="12700" rIns="0" bIns="0" rtlCol="0">
            <a:spAutoFit/>
          </a:bodyPr>
          <a:lstStyle/>
          <a:p>
            <a:pPr marL="12700">
              <a:lnSpc>
                <a:spcPct val="100000"/>
              </a:lnSpc>
              <a:spcBef>
                <a:spcPts val="100"/>
              </a:spcBef>
            </a:pPr>
            <a:r>
              <a:rPr sz="600" spc="80" dirty="0">
                <a:solidFill>
                  <a:srgbClr val="808080"/>
                </a:solidFill>
                <a:latin typeface="Source Han Sans JP"/>
                <a:cs typeface="Source Han Sans JP"/>
              </a:rPr>
              <a:t>参 考  国税庁「</a:t>
            </a:r>
            <a:r>
              <a:rPr sz="600" spc="-10" dirty="0">
                <a:solidFill>
                  <a:srgbClr val="808080"/>
                </a:solidFill>
                <a:latin typeface="Source Han Sans JP"/>
                <a:cs typeface="Source Han Sans JP"/>
              </a:rPr>
              <a:t>No.7411「給与所得の源泉徴収票」の提出範囲と提出枚数等」, </a:t>
            </a:r>
            <a:r>
              <a:rPr sz="600" u="sng" spc="-10" dirty="0">
                <a:solidFill>
                  <a:srgbClr val="608EDE"/>
                </a:solidFill>
                <a:uFill>
                  <a:solidFill>
                    <a:srgbClr val="608EDE"/>
                  </a:solidFill>
                </a:uFill>
                <a:latin typeface="Source Han Sans JP"/>
                <a:cs typeface="Source Han Sans JP"/>
                <a:hlinkClick r:id="rId2"/>
              </a:rPr>
              <a:t>https://www.nta.go.jp/taxes/shiraberu/taxanswer/hotei/7411.htm</a:t>
            </a:r>
            <a:r>
              <a:rPr sz="600" spc="45" dirty="0">
                <a:solidFill>
                  <a:srgbClr val="608EDE"/>
                </a:solidFill>
                <a:latin typeface="Source Han Sans JP"/>
                <a:cs typeface="Source Han Sans JP"/>
              </a:rPr>
              <a:t> </a:t>
            </a:r>
            <a:r>
              <a:rPr sz="600" dirty="0">
                <a:solidFill>
                  <a:srgbClr val="999999"/>
                </a:solidFill>
                <a:latin typeface="Source Han Sans JP"/>
                <a:cs typeface="Source Han Sans JP"/>
              </a:rPr>
              <a:t>,</a:t>
            </a:r>
            <a:r>
              <a:rPr sz="600" dirty="0">
                <a:solidFill>
                  <a:srgbClr val="808080"/>
                </a:solidFill>
                <a:latin typeface="Source Han Sans JP"/>
                <a:cs typeface="Source Han Sans JP"/>
              </a:rPr>
              <a:t>（</a:t>
            </a:r>
            <a:r>
              <a:rPr sz="600" spc="10" dirty="0">
                <a:solidFill>
                  <a:srgbClr val="808080"/>
                </a:solidFill>
                <a:latin typeface="Source Han Sans JP"/>
                <a:cs typeface="Source Han Sans JP"/>
              </a:rPr>
              <a:t>参照⽇ </a:t>
            </a:r>
            <a:r>
              <a:rPr sz="600" spc="-10" dirty="0">
                <a:solidFill>
                  <a:srgbClr val="808080"/>
                </a:solidFill>
                <a:latin typeface="Source Han Sans JP"/>
                <a:cs typeface="Source Han Sans JP"/>
              </a:rPr>
              <a:t>2023.9.21）</a:t>
            </a:r>
            <a:endParaRPr sz="600">
              <a:latin typeface="Source Han Sans JP"/>
              <a:cs typeface="Source Han Sans JP"/>
            </a:endParaRPr>
          </a:p>
        </p:txBody>
      </p:sp>
      <p:sp>
        <p:nvSpPr>
          <p:cNvPr id="11" name="object 11"/>
          <p:cNvSpPr/>
          <p:nvPr/>
        </p:nvSpPr>
        <p:spPr>
          <a:xfrm>
            <a:off x="936500" y="4712685"/>
            <a:ext cx="0" cy="100330"/>
          </a:xfrm>
          <a:custGeom>
            <a:avLst/>
            <a:gdLst/>
            <a:ahLst/>
            <a:cxnLst/>
            <a:rect l="l" t="t" r="r" b="b"/>
            <a:pathLst>
              <a:path h="100329">
                <a:moveTo>
                  <a:pt x="0" y="0"/>
                </a:moveTo>
                <a:lnTo>
                  <a:pt x="0" y="100199"/>
                </a:lnTo>
              </a:path>
            </a:pathLst>
          </a:custGeom>
          <a:ln w="9524">
            <a:solidFill>
              <a:srgbClr val="D9D9D9"/>
            </a:solidFill>
          </a:ln>
        </p:spPr>
        <p:txBody>
          <a:bodyPr wrap="square" lIns="0" tIns="0" rIns="0" bIns="0" rtlCol="0"/>
          <a:lstStyle/>
          <a:p>
            <a:endParaRPr/>
          </a:p>
        </p:txBody>
      </p:sp>
      <p:sp>
        <p:nvSpPr>
          <p:cNvPr id="13" name="object 13"/>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1200" spc="75" dirty="0"/>
              <a:t>納付</a:t>
            </a:r>
            <a:r>
              <a:rPr spc="-10" dirty="0"/>
              <a:t>が必要な業務</a:t>
            </a:r>
            <a:endParaRPr sz="1200"/>
          </a:p>
        </p:txBody>
      </p:sp>
      <p:sp>
        <p:nvSpPr>
          <p:cNvPr id="14" name="object 14"/>
          <p:cNvSpPr txBox="1"/>
          <p:nvPr/>
        </p:nvSpPr>
        <p:spPr>
          <a:xfrm>
            <a:off x="3737775" y="283152"/>
            <a:ext cx="4315460" cy="1167130"/>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Source Han Sans JP"/>
                <a:cs typeface="Source Han Sans JP"/>
              </a:rPr>
              <a:t>前⽉分の社会保険料の納付</a:t>
            </a:r>
            <a:r>
              <a:rPr sz="800" dirty="0">
                <a:solidFill>
                  <a:srgbClr val="2D344B"/>
                </a:solidFill>
                <a:latin typeface="Source Han Sans JP"/>
                <a:cs typeface="Source Han Sans JP"/>
              </a:rPr>
              <a:t>（年⾦事務所、〜⽉末</a:t>
            </a:r>
            <a:r>
              <a:rPr sz="800" spc="-50" dirty="0">
                <a:solidFill>
                  <a:srgbClr val="2D344B"/>
                </a:solidFill>
                <a:latin typeface="Source Han Sans JP"/>
                <a:cs typeface="Source Han Sans JP"/>
              </a:rPr>
              <a:t>）</a:t>
            </a:r>
            <a:endParaRPr sz="800" dirty="0">
              <a:latin typeface="Source Han Sans JP"/>
              <a:cs typeface="Source Han Sans JP"/>
            </a:endParaRPr>
          </a:p>
          <a:p>
            <a:pPr marL="12700" marR="5080">
              <a:lnSpc>
                <a:spcPct val="170900"/>
              </a:lnSpc>
            </a:pPr>
            <a:r>
              <a:rPr sz="900" b="1" dirty="0">
                <a:solidFill>
                  <a:srgbClr val="2D344B"/>
                </a:solidFill>
                <a:latin typeface="Source Han Sans JP"/>
                <a:cs typeface="Source Han Sans JP"/>
              </a:rPr>
              <a:t>前⽉分の住⺠税特別徴収税額の納付</a:t>
            </a:r>
            <a:r>
              <a:rPr sz="800" spc="-10" dirty="0">
                <a:solidFill>
                  <a:srgbClr val="2D344B"/>
                </a:solidFill>
                <a:latin typeface="Source Han Sans JP"/>
                <a:cs typeface="Source Han Sans JP"/>
              </a:rPr>
              <a:t>（従業員が1⽉1⽇時点で居住する区市町村、〜10⽇</a:t>
            </a:r>
            <a:r>
              <a:rPr sz="800" spc="-50" dirty="0">
                <a:solidFill>
                  <a:srgbClr val="2D344B"/>
                </a:solidFill>
                <a:latin typeface="Source Han Sans JP"/>
                <a:cs typeface="Source Han Sans JP"/>
              </a:rPr>
              <a:t>）</a:t>
            </a:r>
            <a:r>
              <a:rPr sz="900" b="1" dirty="0">
                <a:solidFill>
                  <a:srgbClr val="2D344B"/>
                </a:solidFill>
                <a:latin typeface="Source Han Sans JP"/>
                <a:cs typeface="Source Han Sans JP"/>
              </a:rPr>
              <a:t>前⽉分の源泉所得税‧復興特別所得税の納付</a:t>
            </a:r>
            <a:r>
              <a:rPr sz="800" spc="-10" dirty="0">
                <a:solidFill>
                  <a:srgbClr val="2D344B"/>
                </a:solidFill>
                <a:latin typeface="Source Han Sans JP"/>
                <a:cs typeface="Source Han Sans JP"/>
              </a:rPr>
              <a:t>（税務署、〜10⽇</a:t>
            </a:r>
            <a:r>
              <a:rPr sz="800" spc="-50" dirty="0">
                <a:solidFill>
                  <a:srgbClr val="2D344B"/>
                </a:solidFill>
                <a:latin typeface="Source Han Sans JP"/>
                <a:cs typeface="Source Han Sans JP"/>
              </a:rPr>
              <a:t>）</a:t>
            </a:r>
            <a:endParaRPr sz="800" dirty="0">
              <a:latin typeface="Source Han Sans JP"/>
              <a:cs typeface="Source Han Sans JP"/>
            </a:endParaRPr>
          </a:p>
          <a:p>
            <a:pPr marL="12700">
              <a:lnSpc>
                <a:spcPct val="100000"/>
              </a:lnSpc>
              <a:spcBef>
                <a:spcPts val="375"/>
              </a:spcBef>
            </a:pPr>
            <a:r>
              <a:rPr sz="700" dirty="0">
                <a:solidFill>
                  <a:srgbClr val="2D344B"/>
                </a:solidFill>
                <a:latin typeface="Source Han Sans JP"/>
                <a:cs typeface="Source Han Sans JP"/>
              </a:rPr>
              <a:t>※納期の特例の承認を受けた源泉所得税（7〜12⽉分）の納付は 1⽉20</a:t>
            </a:r>
            <a:r>
              <a:rPr sz="700" spc="-20" dirty="0">
                <a:solidFill>
                  <a:srgbClr val="2D344B"/>
                </a:solidFill>
                <a:latin typeface="Source Han Sans JP"/>
                <a:cs typeface="Source Han Sans JP"/>
              </a:rPr>
              <a:t>⽇まで</a:t>
            </a:r>
            <a:endParaRPr sz="700" dirty="0">
              <a:latin typeface="Source Han Sans JP"/>
              <a:cs typeface="Source Han Sans JP"/>
            </a:endParaRPr>
          </a:p>
          <a:p>
            <a:pPr marL="12700">
              <a:lnSpc>
                <a:spcPct val="100000"/>
              </a:lnSpc>
              <a:spcBef>
                <a:spcPts val="710"/>
              </a:spcBef>
            </a:pPr>
            <a:r>
              <a:rPr sz="900" b="1" dirty="0">
                <a:solidFill>
                  <a:srgbClr val="2D344B"/>
                </a:solidFill>
                <a:latin typeface="Source Han Sans JP"/>
                <a:cs typeface="Source Han Sans JP"/>
              </a:rPr>
              <a:t>労働保険料の納付 延納の第3期</a:t>
            </a:r>
            <a:r>
              <a:rPr sz="800" dirty="0">
                <a:solidFill>
                  <a:srgbClr val="2D344B"/>
                </a:solidFill>
                <a:latin typeface="Source Han Sans JP"/>
                <a:cs typeface="Source Han Sans JP"/>
              </a:rPr>
              <a:t>（労働局または労働基準監督署、〜⽉末</a:t>
            </a:r>
            <a:r>
              <a:rPr sz="800" spc="-50" dirty="0">
                <a:solidFill>
                  <a:srgbClr val="2D344B"/>
                </a:solidFill>
                <a:latin typeface="Source Han Sans JP"/>
                <a:cs typeface="Source Han Sans JP"/>
              </a:rPr>
              <a:t>）</a:t>
            </a:r>
            <a:endParaRPr sz="800" dirty="0">
              <a:latin typeface="Source Han Sans JP"/>
              <a:cs typeface="Source Han Sans JP"/>
            </a:endParaRPr>
          </a:p>
          <a:p>
            <a:pPr marL="12700">
              <a:lnSpc>
                <a:spcPct val="100000"/>
              </a:lnSpc>
              <a:spcBef>
                <a:spcPts val="370"/>
              </a:spcBef>
            </a:pPr>
            <a:r>
              <a:rPr sz="700" spc="-5" dirty="0">
                <a:solidFill>
                  <a:srgbClr val="2D344B"/>
                </a:solidFill>
                <a:latin typeface="Source Han Sans JP"/>
                <a:cs typeface="Source Han Sans JP"/>
              </a:rPr>
              <a:t>※現⾦納付、電⼦納付の場合</a:t>
            </a:r>
            <a:endParaRPr sz="700" dirty="0">
              <a:latin typeface="Source Han Sans JP"/>
              <a:cs typeface="Source Han Sans JP"/>
            </a:endParaRPr>
          </a:p>
        </p:txBody>
      </p:sp>
      <p:sp>
        <p:nvSpPr>
          <p:cNvPr id="15" name="object 15"/>
          <p:cNvSpPr/>
          <p:nvPr/>
        </p:nvSpPr>
        <p:spPr>
          <a:xfrm>
            <a:off x="2777579" y="526465"/>
            <a:ext cx="897255" cy="158115"/>
          </a:xfrm>
          <a:custGeom>
            <a:avLst/>
            <a:gdLst/>
            <a:ahLst/>
            <a:cxnLst/>
            <a:rect l="l" t="t" r="r" b="b"/>
            <a:pathLst>
              <a:path w="897254" h="158115">
                <a:moveTo>
                  <a:pt x="896696" y="78892"/>
                </a:moveTo>
                <a:lnTo>
                  <a:pt x="883437" y="35128"/>
                </a:lnTo>
                <a:lnTo>
                  <a:pt x="847991" y="6007"/>
                </a:lnTo>
                <a:lnTo>
                  <a:pt x="817791" y="0"/>
                </a:lnTo>
                <a:lnTo>
                  <a:pt x="78892" y="0"/>
                </a:lnTo>
                <a:lnTo>
                  <a:pt x="48183" y="6197"/>
                </a:lnTo>
                <a:lnTo>
                  <a:pt x="23101" y="23114"/>
                </a:lnTo>
                <a:lnTo>
                  <a:pt x="6197" y="48183"/>
                </a:lnTo>
                <a:lnTo>
                  <a:pt x="0" y="78892"/>
                </a:lnTo>
                <a:lnTo>
                  <a:pt x="6197" y="109613"/>
                </a:lnTo>
                <a:lnTo>
                  <a:pt x="23101" y="134683"/>
                </a:lnTo>
                <a:lnTo>
                  <a:pt x="48183" y="151599"/>
                </a:lnTo>
                <a:lnTo>
                  <a:pt x="78892" y="157797"/>
                </a:lnTo>
                <a:lnTo>
                  <a:pt x="817791" y="157797"/>
                </a:lnTo>
                <a:lnTo>
                  <a:pt x="848499" y="151599"/>
                </a:lnTo>
                <a:lnTo>
                  <a:pt x="873582" y="134683"/>
                </a:lnTo>
                <a:lnTo>
                  <a:pt x="890498" y="109613"/>
                </a:lnTo>
                <a:lnTo>
                  <a:pt x="896696" y="78892"/>
                </a:lnTo>
                <a:close/>
              </a:path>
            </a:pathLst>
          </a:custGeom>
          <a:solidFill>
            <a:srgbClr val="EEEEEE"/>
          </a:solidFill>
        </p:spPr>
        <p:txBody>
          <a:bodyPr wrap="square" lIns="0" tIns="0" rIns="0" bIns="0" rtlCol="0"/>
          <a:lstStyle/>
          <a:p>
            <a:endParaRPr/>
          </a:p>
        </p:txBody>
      </p:sp>
      <p:sp>
        <p:nvSpPr>
          <p:cNvPr id="16" name="object 16"/>
          <p:cNvSpPr txBox="1"/>
          <p:nvPr/>
        </p:nvSpPr>
        <p:spPr>
          <a:xfrm>
            <a:off x="3103351" y="543406"/>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住⺠税</a:t>
            </a:r>
            <a:endParaRPr sz="600">
              <a:latin typeface="Source Han Sans JP"/>
              <a:cs typeface="Source Han Sans JP"/>
            </a:endParaRPr>
          </a:p>
        </p:txBody>
      </p:sp>
      <p:sp>
        <p:nvSpPr>
          <p:cNvPr id="17" name="object 17"/>
          <p:cNvSpPr/>
          <p:nvPr/>
        </p:nvSpPr>
        <p:spPr>
          <a:xfrm>
            <a:off x="2776846" y="294436"/>
            <a:ext cx="897255" cy="158115"/>
          </a:xfrm>
          <a:custGeom>
            <a:avLst/>
            <a:gdLst/>
            <a:ahLst/>
            <a:cxnLst/>
            <a:rect l="l" t="t" r="r" b="b"/>
            <a:pathLst>
              <a:path w="897254" h="158115">
                <a:moveTo>
                  <a:pt x="818013"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818013" y="0"/>
                </a:lnTo>
                <a:lnTo>
                  <a:pt x="861787" y="13256"/>
                </a:lnTo>
                <a:lnTo>
                  <a:pt x="890908" y="48706"/>
                </a:lnTo>
                <a:lnTo>
                  <a:pt x="896913" y="78899"/>
                </a:lnTo>
                <a:lnTo>
                  <a:pt x="890713" y="109611"/>
                </a:lnTo>
                <a:lnTo>
                  <a:pt x="873804" y="134690"/>
                </a:lnTo>
                <a:lnTo>
                  <a:pt x="848725" y="151599"/>
                </a:lnTo>
                <a:lnTo>
                  <a:pt x="818013" y="157799"/>
                </a:lnTo>
                <a:close/>
              </a:path>
            </a:pathLst>
          </a:custGeom>
          <a:solidFill>
            <a:srgbClr val="EEEEEE"/>
          </a:solidFill>
        </p:spPr>
        <p:txBody>
          <a:bodyPr wrap="square" lIns="0" tIns="0" rIns="0" bIns="0" rtlCol="0"/>
          <a:lstStyle/>
          <a:p>
            <a:endParaRPr/>
          </a:p>
        </p:txBody>
      </p:sp>
      <p:sp>
        <p:nvSpPr>
          <p:cNvPr id="18" name="object 18"/>
          <p:cNvSpPr txBox="1"/>
          <p:nvPr/>
        </p:nvSpPr>
        <p:spPr>
          <a:xfrm>
            <a:off x="3061033" y="311401"/>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社会保険</a:t>
            </a:r>
            <a:endParaRPr sz="600">
              <a:latin typeface="Source Han Sans JP"/>
              <a:cs typeface="Source Han Sans JP"/>
            </a:endParaRPr>
          </a:p>
        </p:txBody>
      </p:sp>
      <p:sp>
        <p:nvSpPr>
          <p:cNvPr id="19" name="object 19"/>
          <p:cNvSpPr/>
          <p:nvPr/>
        </p:nvSpPr>
        <p:spPr>
          <a:xfrm>
            <a:off x="2777579" y="758481"/>
            <a:ext cx="897255" cy="158115"/>
          </a:xfrm>
          <a:custGeom>
            <a:avLst/>
            <a:gdLst/>
            <a:ahLst/>
            <a:cxnLst/>
            <a:rect l="l" t="t" r="r" b="b"/>
            <a:pathLst>
              <a:path w="897254" h="158115">
                <a:moveTo>
                  <a:pt x="896696" y="78905"/>
                </a:moveTo>
                <a:lnTo>
                  <a:pt x="883437" y="35128"/>
                </a:lnTo>
                <a:lnTo>
                  <a:pt x="847991" y="6007"/>
                </a:lnTo>
                <a:lnTo>
                  <a:pt x="817791" y="0"/>
                </a:lnTo>
                <a:lnTo>
                  <a:pt x="78892" y="0"/>
                </a:lnTo>
                <a:lnTo>
                  <a:pt x="48183" y="6210"/>
                </a:lnTo>
                <a:lnTo>
                  <a:pt x="23101" y="23114"/>
                </a:lnTo>
                <a:lnTo>
                  <a:pt x="6197" y="48196"/>
                </a:lnTo>
                <a:lnTo>
                  <a:pt x="0" y="78905"/>
                </a:lnTo>
                <a:lnTo>
                  <a:pt x="6197" y="109613"/>
                </a:lnTo>
                <a:lnTo>
                  <a:pt x="23101" y="134696"/>
                </a:lnTo>
                <a:lnTo>
                  <a:pt x="48183" y="151599"/>
                </a:lnTo>
                <a:lnTo>
                  <a:pt x="78892" y="157797"/>
                </a:lnTo>
                <a:lnTo>
                  <a:pt x="817791" y="157797"/>
                </a:lnTo>
                <a:lnTo>
                  <a:pt x="848499" y="151599"/>
                </a:lnTo>
                <a:lnTo>
                  <a:pt x="873582" y="134696"/>
                </a:lnTo>
                <a:lnTo>
                  <a:pt x="890498" y="109613"/>
                </a:lnTo>
                <a:lnTo>
                  <a:pt x="896696" y="78905"/>
                </a:lnTo>
                <a:close/>
              </a:path>
            </a:pathLst>
          </a:custGeom>
          <a:solidFill>
            <a:srgbClr val="EEEEEE"/>
          </a:solidFill>
        </p:spPr>
        <p:txBody>
          <a:bodyPr wrap="square" lIns="0" tIns="0" rIns="0" bIns="0" rtlCol="0"/>
          <a:lstStyle/>
          <a:p>
            <a:endParaRPr/>
          </a:p>
        </p:txBody>
      </p:sp>
      <p:sp>
        <p:nvSpPr>
          <p:cNvPr id="20" name="object 20"/>
          <p:cNvSpPr txBox="1"/>
          <p:nvPr/>
        </p:nvSpPr>
        <p:spPr>
          <a:xfrm>
            <a:off x="3103351" y="775427"/>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所得税</a:t>
            </a:r>
            <a:endParaRPr sz="600">
              <a:latin typeface="Source Han Sans JP"/>
              <a:cs typeface="Source Han Sans JP"/>
            </a:endParaRPr>
          </a:p>
        </p:txBody>
      </p:sp>
      <p:sp>
        <p:nvSpPr>
          <p:cNvPr id="21" name="object 21"/>
          <p:cNvSpPr/>
          <p:nvPr/>
        </p:nvSpPr>
        <p:spPr>
          <a:xfrm>
            <a:off x="2777579" y="1140434"/>
            <a:ext cx="897255" cy="158115"/>
          </a:xfrm>
          <a:custGeom>
            <a:avLst/>
            <a:gdLst/>
            <a:ahLst/>
            <a:cxnLst/>
            <a:rect l="l" t="t" r="r" b="b"/>
            <a:pathLst>
              <a:path w="897254" h="158115">
                <a:moveTo>
                  <a:pt x="896696" y="78905"/>
                </a:moveTo>
                <a:lnTo>
                  <a:pt x="883437" y="35128"/>
                </a:lnTo>
                <a:lnTo>
                  <a:pt x="847991" y="6007"/>
                </a:lnTo>
                <a:lnTo>
                  <a:pt x="817791" y="0"/>
                </a:lnTo>
                <a:lnTo>
                  <a:pt x="78892" y="0"/>
                </a:lnTo>
                <a:lnTo>
                  <a:pt x="48183" y="6197"/>
                </a:lnTo>
                <a:lnTo>
                  <a:pt x="23101" y="23114"/>
                </a:lnTo>
                <a:lnTo>
                  <a:pt x="6197" y="48183"/>
                </a:lnTo>
                <a:lnTo>
                  <a:pt x="0" y="78905"/>
                </a:lnTo>
                <a:lnTo>
                  <a:pt x="6197" y="109613"/>
                </a:lnTo>
                <a:lnTo>
                  <a:pt x="23101" y="134696"/>
                </a:lnTo>
                <a:lnTo>
                  <a:pt x="48183" y="151599"/>
                </a:lnTo>
                <a:lnTo>
                  <a:pt x="78892" y="157797"/>
                </a:lnTo>
                <a:lnTo>
                  <a:pt x="817791" y="157797"/>
                </a:lnTo>
                <a:lnTo>
                  <a:pt x="848499" y="151599"/>
                </a:lnTo>
                <a:lnTo>
                  <a:pt x="873582" y="134696"/>
                </a:lnTo>
                <a:lnTo>
                  <a:pt x="890498" y="109613"/>
                </a:lnTo>
                <a:lnTo>
                  <a:pt x="896696" y="78905"/>
                </a:lnTo>
                <a:close/>
              </a:path>
            </a:pathLst>
          </a:custGeom>
          <a:solidFill>
            <a:srgbClr val="EEEEEE"/>
          </a:solidFill>
        </p:spPr>
        <p:txBody>
          <a:bodyPr wrap="square" lIns="0" tIns="0" rIns="0" bIns="0" rtlCol="0"/>
          <a:lstStyle/>
          <a:p>
            <a:endParaRPr/>
          </a:p>
        </p:txBody>
      </p:sp>
      <p:sp>
        <p:nvSpPr>
          <p:cNvPr id="22" name="object 22"/>
          <p:cNvSpPr txBox="1"/>
          <p:nvPr/>
        </p:nvSpPr>
        <p:spPr>
          <a:xfrm>
            <a:off x="3065252" y="1157377"/>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労働保険</a:t>
            </a:r>
            <a:endParaRPr sz="600">
              <a:latin typeface="Source Han Sans JP"/>
              <a:cs typeface="Source Han Sans JP"/>
            </a:endParaRPr>
          </a:p>
        </p:txBody>
      </p:sp>
      <p:sp>
        <p:nvSpPr>
          <p:cNvPr id="23" name="object 23"/>
          <p:cNvSpPr/>
          <p:nvPr/>
        </p:nvSpPr>
        <p:spPr>
          <a:xfrm>
            <a:off x="1595674" y="1565293"/>
            <a:ext cx="6840855" cy="0"/>
          </a:xfrm>
          <a:custGeom>
            <a:avLst/>
            <a:gdLst/>
            <a:ahLst/>
            <a:cxnLst/>
            <a:rect l="l" t="t" r="r" b="b"/>
            <a:pathLst>
              <a:path w="6840855">
                <a:moveTo>
                  <a:pt x="0" y="0"/>
                </a:moveTo>
                <a:lnTo>
                  <a:pt x="6840299" y="0"/>
                </a:lnTo>
              </a:path>
            </a:pathLst>
          </a:custGeom>
          <a:ln w="9524">
            <a:solidFill>
              <a:srgbClr val="9E9E9E"/>
            </a:solidFill>
            <a:prstDash val="lgDash"/>
          </a:ln>
        </p:spPr>
        <p:txBody>
          <a:bodyPr wrap="square" lIns="0" tIns="0" rIns="0" bIns="0" rtlCol="0"/>
          <a:lstStyle/>
          <a:p>
            <a:endParaRPr/>
          </a:p>
        </p:txBody>
      </p:sp>
      <p:sp>
        <p:nvSpPr>
          <p:cNvPr id="24" name="object 24"/>
          <p:cNvSpPr txBox="1"/>
          <p:nvPr/>
        </p:nvSpPr>
        <p:spPr>
          <a:xfrm>
            <a:off x="3737775" y="1657687"/>
            <a:ext cx="4483100" cy="809625"/>
          </a:xfrm>
          <a:prstGeom prst="rect">
            <a:avLst/>
          </a:prstGeom>
        </p:spPr>
        <p:txBody>
          <a:bodyPr vert="horz" wrap="square" lIns="0" tIns="43815" rIns="0" bIns="0" rtlCol="0">
            <a:spAutoFit/>
          </a:bodyPr>
          <a:lstStyle/>
          <a:p>
            <a:pPr marL="12700">
              <a:lnSpc>
                <a:spcPct val="100000"/>
              </a:lnSpc>
              <a:spcBef>
                <a:spcPts val="345"/>
              </a:spcBef>
            </a:pPr>
            <a:r>
              <a:rPr sz="900" b="1" dirty="0">
                <a:solidFill>
                  <a:srgbClr val="2D344B"/>
                </a:solidFill>
                <a:latin typeface="Source Han Sans JP"/>
                <a:cs typeface="Source Han Sans JP"/>
              </a:rPr>
              <a:t>法定調書（給与所得の源泉徴収票等の法定調書合計表‧源泉徴収票‧⽀払調書）</a:t>
            </a:r>
            <a:r>
              <a:rPr sz="900" b="1" spc="-20" dirty="0">
                <a:solidFill>
                  <a:srgbClr val="2D344B"/>
                </a:solidFill>
                <a:latin typeface="Source Han Sans JP"/>
                <a:cs typeface="Source Han Sans JP"/>
              </a:rPr>
              <a:t>の提出</a:t>
            </a:r>
            <a:endParaRPr sz="900">
              <a:latin typeface="Source Han Sans JP"/>
              <a:cs typeface="Source Han Sans JP"/>
            </a:endParaRPr>
          </a:p>
          <a:p>
            <a:pPr marL="12700">
              <a:lnSpc>
                <a:spcPct val="100000"/>
              </a:lnSpc>
              <a:spcBef>
                <a:spcPts val="220"/>
              </a:spcBef>
            </a:pPr>
            <a:r>
              <a:rPr sz="800" dirty="0">
                <a:solidFill>
                  <a:srgbClr val="2D344B"/>
                </a:solidFill>
                <a:latin typeface="Source Han Sans JP"/>
                <a:cs typeface="Source Han Sans JP"/>
              </a:rPr>
              <a:t>（税務署、〜⽉末</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740"/>
              </a:spcBef>
            </a:pPr>
            <a:r>
              <a:rPr sz="900" b="1" dirty="0">
                <a:solidFill>
                  <a:srgbClr val="2D344B"/>
                </a:solidFill>
                <a:latin typeface="Source Han Sans JP"/>
                <a:cs typeface="Source Han Sans JP"/>
              </a:rPr>
              <a:t>給与⽀払報告書の提出</a:t>
            </a:r>
            <a:r>
              <a:rPr sz="800" spc="-10" dirty="0">
                <a:solidFill>
                  <a:srgbClr val="2D344B"/>
                </a:solidFill>
                <a:latin typeface="Source Han Sans JP"/>
                <a:cs typeface="Source Han Sans JP"/>
              </a:rPr>
              <a:t>（従業員が1⽉1⽇時点で居住する区市町村、〜⽉末</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765"/>
              </a:spcBef>
            </a:pPr>
            <a:r>
              <a:rPr sz="900" b="1" dirty="0">
                <a:solidFill>
                  <a:srgbClr val="2D344B"/>
                </a:solidFill>
                <a:latin typeface="Source Han Sans JP"/>
                <a:cs typeface="Source Han Sans JP"/>
              </a:rPr>
              <a:t>労働者死傷病報告書（10〜12⽉分）の提出 </a:t>
            </a:r>
            <a:r>
              <a:rPr sz="800" dirty="0">
                <a:solidFill>
                  <a:srgbClr val="2D344B"/>
                </a:solidFill>
                <a:latin typeface="Source Han Sans JP"/>
                <a:cs typeface="Source Han Sans JP"/>
              </a:rPr>
              <a:t>（労働基準監督署、〜⽉末</a:t>
            </a:r>
            <a:r>
              <a:rPr sz="800" spc="-10" dirty="0">
                <a:solidFill>
                  <a:srgbClr val="2D344B"/>
                </a:solidFill>
                <a:latin typeface="Source Han Sans JP"/>
                <a:cs typeface="Source Han Sans JP"/>
              </a:rPr>
              <a:t>）</a:t>
            </a:r>
            <a:r>
              <a:rPr sz="700" spc="-5" dirty="0">
                <a:solidFill>
                  <a:srgbClr val="2D344B"/>
                </a:solidFill>
                <a:latin typeface="Source Han Sans JP"/>
                <a:cs typeface="Source Han Sans JP"/>
              </a:rPr>
              <a:t>※休業 </a:t>
            </a:r>
            <a:r>
              <a:rPr sz="700" dirty="0">
                <a:solidFill>
                  <a:srgbClr val="2D344B"/>
                </a:solidFill>
                <a:latin typeface="Source Han Sans JP"/>
                <a:cs typeface="Source Han Sans JP"/>
              </a:rPr>
              <a:t>4</a:t>
            </a:r>
            <a:r>
              <a:rPr sz="700" spc="-10" dirty="0">
                <a:solidFill>
                  <a:srgbClr val="2D344B"/>
                </a:solidFill>
                <a:latin typeface="Source Han Sans JP"/>
                <a:cs typeface="Source Han Sans JP"/>
              </a:rPr>
              <a:t>⽇未満の場合</a:t>
            </a:r>
            <a:endParaRPr sz="700">
              <a:latin typeface="Source Han Sans JP"/>
              <a:cs typeface="Source Han Sans JP"/>
            </a:endParaRPr>
          </a:p>
        </p:txBody>
      </p:sp>
      <p:sp>
        <p:nvSpPr>
          <p:cNvPr id="25" name="object 25"/>
          <p:cNvSpPr txBox="1"/>
          <p:nvPr/>
        </p:nvSpPr>
        <p:spPr>
          <a:xfrm>
            <a:off x="1582550" y="1659366"/>
            <a:ext cx="1112520" cy="208279"/>
          </a:xfrm>
          <a:prstGeom prst="rect">
            <a:avLst/>
          </a:prstGeom>
        </p:spPr>
        <p:txBody>
          <a:bodyPr vert="horz" wrap="square" lIns="0" tIns="12700" rIns="0" bIns="0" rtlCol="0">
            <a:spAutoFit/>
          </a:bodyPr>
          <a:lstStyle/>
          <a:p>
            <a:pPr marL="12700">
              <a:lnSpc>
                <a:spcPct val="100000"/>
              </a:lnSpc>
              <a:spcBef>
                <a:spcPts val="100"/>
              </a:spcBef>
            </a:pPr>
            <a:r>
              <a:rPr sz="1200" b="1" spc="75" dirty="0">
                <a:solidFill>
                  <a:srgbClr val="0051A8"/>
                </a:solidFill>
                <a:latin typeface="Source Han Sans JP"/>
                <a:cs typeface="Source Han Sans JP"/>
              </a:rPr>
              <a:t>提出</a:t>
            </a:r>
            <a:r>
              <a:rPr sz="1000" b="1" spc="-10" dirty="0">
                <a:solidFill>
                  <a:srgbClr val="0051A8"/>
                </a:solidFill>
                <a:latin typeface="Source Han Sans JP"/>
                <a:cs typeface="Source Han Sans JP"/>
              </a:rPr>
              <a:t>が必要な業務</a:t>
            </a:r>
            <a:endParaRPr sz="1000">
              <a:latin typeface="Source Han Sans JP"/>
              <a:cs typeface="Source Han Sans JP"/>
            </a:endParaRPr>
          </a:p>
        </p:txBody>
      </p:sp>
      <p:sp>
        <p:nvSpPr>
          <p:cNvPr id="26" name="object 26"/>
          <p:cNvSpPr/>
          <p:nvPr/>
        </p:nvSpPr>
        <p:spPr>
          <a:xfrm>
            <a:off x="2777134" y="2306307"/>
            <a:ext cx="895985" cy="158115"/>
          </a:xfrm>
          <a:custGeom>
            <a:avLst/>
            <a:gdLst/>
            <a:ahLst/>
            <a:cxnLst/>
            <a:rect l="l" t="t" r="r" b="b"/>
            <a:pathLst>
              <a:path w="895985" h="158114">
                <a:moveTo>
                  <a:pt x="895858" y="78892"/>
                </a:moveTo>
                <a:lnTo>
                  <a:pt x="882599" y="35128"/>
                </a:lnTo>
                <a:lnTo>
                  <a:pt x="847153" y="6007"/>
                </a:lnTo>
                <a:lnTo>
                  <a:pt x="816952" y="0"/>
                </a:lnTo>
                <a:lnTo>
                  <a:pt x="78892" y="0"/>
                </a:lnTo>
                <a:lnTo>
                  <a:pt x="48183" y="6197"/>
                </a:lnTo>
                <a:lnTo>
                  <a:pt x="23101" y="23101"/>
                </a:lnTo>
                <a:lnTo>
                  <a:pt x="6197" y="48183"/>
                </a:lnTo>
                <a:lnTo>
                  <a:pt x="0" y="78892"/>
                </a:lnTo>
                <a:lnTo>
                  <a:pt x="6197" y="109601"/>
                </a:lnTo>
                <a:lnTo>
                  <a:pt x="23101" y="134683"/>
                </a:lnTo>
                <a:lnTo>
                  <a:pt x="48183" y="151599"/>
                </a:lnTo>
                <a:lnTo>
                  <a:pt x="78892" y="157797"/>
                </a:lnTo>
                <a:lnTo>
                  <a:pt x="816952" y="157797"/>
                </a:lnTo>
                <a:lnTo>
                  <a:pt x="847674" y="151599"/>
                </a:lnTo>
                <a:lnTo>
                  <a:pt x="872744" y="134683"/>
                </a:lnTo>
                <a:lnTo>
                  <a:pt x="889660" y="109601"/>
                </a:lnTo>
                <a:lnTo>
                  <a:pt x="895858" y="78892"/>
                </a:lnTo>
                <a:close/>
              </a:path>
            </a:pathLst>
          </a:custGeom>
          <a:solidFill>
            <a:srgbClr val="EEEEEE"/>
          </a:solidFill>
        </p:spPr>
        <p:txBody>
          <a:bodyPr wrap="square" lIns="0" tIns="0" rIns="0" bIns="0" rtlCol="0"/>
          <a:lstStyle/>
          <a:p>
            <a:endParaRPr/>
          </a:p>
        </p:txBody>
      </p:sp>
      <p:sp>
        <p:nvSpPr>
          <p:cNvPr id="27" name="object 27"/>
          <p:cNvSpPr txBox="1"/>
          <p:nvPr/>
        </p:nvSpPr>
        <p:spPr>
          <a:xfrm>
            <a:off x="3059970" y="2323248"/>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安全衛⽣</a:t>
            </a:r>
            <a:endParaRPr sz="600">
              <a:latin typeface="Source Han Sans JP"/>
              <a:cs typeface="Source Han Sans JP"/>
            </a:endParaRPr>
          </a:p>
        </p:txBody>
      </p:sp>
      <p:sp>
        <p:nvSpPr>
          <p:cNvPr id="28" name="object 28"/>
          <p:cNvSpPr/>
          <p:nvPr/>
        </p:nvSpPr>
        <p:spPr>
          <a:xfrm>
            <a:off x="2777138" y="2083459"/>
            <a:ext cx="895985" cy="158115"/>
          </a:xfrm>
          <a:custGeom>
            <a:avLst/>
            <a:gdLst/>
            <a:ahLst/>
            <a:cxnLst/>
            <a:rect l="l" t="t" r="r" b="b"/>
            <a:pathLst>
              <a:path w="895985" h="158114">
                <a:moveTo>
                  <a:pt x="816960"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816960" y="0"/>
                </a:lnTo>
                <a:lnTo>
                  <a:pt x="860734" y="13256"/>
                </a:lnTo>
                <a:lnTo>
                  <a:pt x="889854" y="48706"/>
                </a:lnTo>
                <a:lnTo>
                  <a:pt x="895860" y="78899"/>
                </a:lnTo>
                <a:lnTo>
                  <a:pt x="889660" y="109611"/>
                </a:lnTo>
                <a:lnTo>
                  <a:pt x="872751" y="134690"/>
                </a:lnTo>
                <a:lnTo>
                  <a:pt x="847671" y="151599"/>
                </a:lnTo>
                <a:lnTo>
                  <a:pt x="816960" y="157799"/>
                </a:lnTo>
                <a:close/>
              </a:path>
            </a:pathLst>
          </a:custGeom>
          <a:solidFill>
            <a:srgbClr val="EEEEEE"/>
          </a:solidFill>
        </p:spPr>
        <p:txBody>
          <a:bodyPr wrap="square" lIns="0" tIns="0" rIns="0" bIns="0" rtlCol="0"/>
          <a:lstStyle/>
          <a:p>
            <a:endParaRPr/>
          </a:p>
        </p:txBody>
      </p:sp>
      <p:sp>
        <p:nvSpPr>
          <p:cNvPr id="29" name="object 29"/>
          <p:cNvSpPr txBox="1"/>
          <p:nvPr/>
        </p:nvSpPr>
        <p:spPr>
          <a:xfrm>
            <a:off x="3098069" y="2100411"/>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住⺠税</a:t>
            </a:r>
            <a:endParaRPr sz="600">
              <a:latin typeface="Source Han Sans JP"/>
              <a:cs typeface="Source Han Sans JP"/>
            </a:endParaRPr>
          </a:p>
        </p:txBody>
      </p:sp>
      <p:sp>
        <p:nvSpPr>
          <p:cNvPr id="30" name="object 30"/>
          <p:cNvSpPr/>
          <p:nvPr/>
        </p:nvSpPr>
        <p:spPr>
          <a:xfrm>
            <a:off x="2776296" y="1700402"/>
            <a:ext cx="895985" cy="158115"/>
          </a:xfrm>
          <a:custGeom>
            <a:avLst/>
            <a:gdLst/>
            <a:ahLst/>
            <a:cxnLst/>
            <a:rect l="l" t="t" r="r" b="b"/>
            <a:pathLst>
              <a:path w="895985" h="158114">
                <a:moveTo>
                  <a:pt x="895870" y="78892"/>
                </a:moveTo>
                <a:lnTo>
                  <a:pt x="882611" y="35115"/>
                </a:lnTo>
                <a:lnTo>
                  <a:pt x="847153" y="5994"/>
                </a:lnTo>
                <a:lnTo>
                  <a:pt x="816965" y="0"/>
                </a:lnTo>
                <a:lnTo>
                  <a:pt x="78905" y="0"/>
                </a:lnTo>
                <a:lnTo>
                  <a:pt x="48196" y="6197"/>
                </a:lnTo>
                <a:lnTo>
                  <a:pt x="23114" y="23101"/>
                </a:lnTo>
                <a:lnTo>
                  <a:pt x="6210" y="48183"/>
                </a:lnTo>
                <a:lnTo>
                  <a:pt x="0" y="78892"/>
                </a:lnTo>
                <a:lnTo>
                  <a:pt x="6210" y="109601"/>
                </a:lnTo>
                <a:lnTo>
                  <a:pt x="23114" y="134683"/>
                </a:lnTo>
                <a:lnTo>
                  <a:pt x="48196" y="151599"/>
                </a:lnTo>
                <a:lnTo>
                  <a:pt x="78905" y="157797"/>
                </a:lnTo>
                <a:lnTo>
                  <a:pt x="816965" y="157797"/>
                </a:lnTo>
                <a:lnTo>
                  <a:pt x="847674" y="151599"/>
                </a:lnTo>
                <a:lnTo>
                  <a:pt x="872756" y="134683"/>
                </a:lnTo>
                <a:lnTo>
                  <a:pt x="889660" y="109601"/>
                </a:lnTo>
                <a:lnTo>
                  <a:pt x="895870" y="78892"/>
                </a:lnTo>
                <a:close/>
              </a:path>
            </a:pathLst>
          </a:custGeom>
          <a:solidFill>
            <a:srgbClr val="EEEEEE"/>
          </a:solidFill>
        </p:spPr>
        <p:txBody>
          <a:bodyPr wrap="square" lIns="0" tIns="0" rIns="0" bIns="0" rtlCol="0"/>
          <a:lstStyle/>
          <a:p>
            <a:endParaRPr/>
          </a:p>
        </p:txBody>
      </p:sp>
      <p:sp>
        <p:nvSpPr>
          <p:cNvPr id="31" name="object 31"/>
          <p:cNvSpPr txBox="1"/>
          <p:nvPr/>
        </p:nvSpPr>
        <p:spPr>
          <a:xfrm>
            <a:off x="3097238" y="1717342"/>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所得税</a:t>
            </a:r>
            <a:endParaRPr sz="600">
              <a:latin typeface="Source Han Sans JP"/>
              <a:cs typeface="Source Han Sans JP"/>
            </a:endParaRPr>
          </a:p>
        </p:txBody>
      </p:sp>
      <p:sp>
        <p:nvSpPr>
          <p:cNvPr id="32" name="object 32"/>
          <p:cNvSpPr/>
          <p:nvPr/>
        </p:nvSpPr>
        <p:spPr>
          <a:xfrm>
            <a:off x="1595674" y="2576965"/>
            <a:ext cx="6840855" cy="0"/>
          </a:xfrm>
          <a:custGeom>
            <a:avLst/>
            <a:gdLst/>
            <a:ahLst/>
            <a:cxnLst/>
            <a:rect l="l" t="t" r="r" b="b"/>
            <a:pathLst>
              <a:path w="6840855">
                <a:moveTo>
                  <a:pt x="0" y="0"/>
                </a:moveTo>
                <a:lnTo>
                  <a:pt x="6840299" y="0"/>
                </a:lnTo>
              </a:path>
            </a:pathLst>
          </a:custGeom>
          <a:ln w="9524">
            <a:solidFill>
              <a:srgbClr val="9E9E9E"/>
            </a:solidFill>
            <a:prstDash val="lgDash"/>
          </a:ln>
        </p:spPr>
        <p:txBody>
          <a:bodyPr wrap="square" lIns="0" tIns="0" rIns="0" bIns="0" rtlCol="0"/>
          <a:lstStyle/>
          <a:p>
            <a:endParaRPr/>
          </a:p>
        </p:txBody>
      </p:sp>
      <p:sp>
        <p:nvSpPr>
          <p:cNvPr id="33" name="object 33"/>
          <p:cNvSpPr txBox="1"/>
          <p:nvPr/>
        </p:nvSpPr>
        <p:spPr>
          <a:xfrm>
            <a:off x="3737775" y="2700793"/>
            <a:ext cx="4248150" cy="777875"/>
          </a:xfrm>
          <a:prstGeom prst="rect">
            <a:avLst/>
          </a:prstGeom>
        </p:spPr>
        <p:txBody>
          <a:bodyPr vert="horz" wrap="square" lIns="0" tIns="12700" rIns="0" bIns="0" rtlCol="0">
            <a:spAutoFit/>
          </a:bodyPr>
          <a:lstStyle/>
          <a:p>
            <a:pPr marL="12700">
              <a:lnSpc>
                <a:spcPct val="100000"/>
              </a:lnSpc>
              <a:spcBef>
                <a:spcPts val="100"/>
              </a:spcBef>
            </a:pPr>
            <a:r>
              <a:rPr sz="900" b="1" spc="-5" dirty="0">
                <a:solidFill>
                  <a:srgbClr val="2D344B"/>
                </a:solidFill>
                <a:latin typeface="Source Han Sans JP"/>
                <a:cs typeface="Source Han Sans JP"/>
              </a:rPr>
              <a:t>従業員へ源泉徴収票の交付 </a:t>
            </a:r>
            <a:r>
              <a:rPr sz="800" dirty="0">
                <a:solidFill>
                  <a:srgbClr val="2D344B"/>
                </a:solidFill>
                <a:latin typeface="Source Han Sans JP"/>
                <a:cs typeface="Source Han Sans JP"/>
              </a:rPr>
              <a:t>（〜⽉末</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765"/>
              </a:spcBef>
            </a:pPr>
            <a:r>
              <a:rPr sz="900" b="1" dirty="0">
                <a:solidFill>
                  <a:srgbClr val="2D344B"/>
                </a:solidFill>
                <a:latin typeface="Source Han Sans JP"/>
                <a:cs typeface="Source Han Sans JP"/>
              </a:rPr>
              <a:t>新年分の給与所得者の扶養控除等（異動）</a:t>
            </a:r>
            <a:r>
              <a:rPr sz="900" b="1" spc="-5" dirty="0">
                <a:solidFill>
                  <a:srgbClr val="2D344B"/>
                </a:solidFill>
                <a:latin typeface="Source Han Sans JP"/>
                <a:cs typeface="Source Han Sans JP"/>
              </a:rPr>
              <a:t>申告書を従業員から回収</a:t>
            </a:r>
            <a:endParaRPr sz="900">
              <a:latin typeface="Source Han Sans JP"/>
              <a:cs typeface="Source Han Sans JP"/>
            </a:endParaRPr>
          </a:p>
          <a:p>
            <a:pPr marL="12700">
              <a:lnSpc>
                <a:spcPct val="100000"/>
              </a:lnSpc>
              <a:spcBef>
                <a:spcPts val="220"/>
              </a:spcBef>
            </a:pPr>
            <a:r>
              <a:rPr sz="800" spc="-10" dirty="0">
                <a:solidFill>
                  <a:srgbClr val="2D344B"/>
                </a:solidFill>
                <a:latin typeface="Source Han Sans JP"/>
                <a:cs typeface="Source Han Sans JP"/>
              </a:rPr>
              <a:t>（1⽉給与⽀払⽇の前⽇まで</a:t>
            </a:r>
            <a:r>
              <a:rPr sz="800" spc="-20" dirty="0">
                <a:solidFill>
                  <a:srgbClr val="2D344B"/>
                </a:solidFill>
                <a:latin typeface="Source Han Sans JP"/>
                <a:cs typeface="Source Han Sans JP"/>
              </a:rPr>
              <a:t>）</a:t>
            </a:r>
            <a:r>
              <a:rPr sz="700" spc="-15" dirty="0">
                <a:solidFill>
                  <a:srgbClr val="2D344B"/>
                </a:solidFill>
                <a:latin typeface="Source Han Sans JP"/>
                <a:cs typeface="Source Han Sans JP"/>
              </a:rPr>
              <a:t>※年末調整時に回収済みの場合は不要</a:t>
            </a:r>
            <a:endParaRPr sz="700">
              <a:latin typeface="Source Han Sans JP"/>
              <a:cs typeface="Source Han Sans JP"/>
            </a:endParaRPr>
          </a:p>
          <a:p>
            <a:pPr marL="12700">
              <a:lnSpc>
                <a:spcPct val="100000"/>
              </a:lnSpc>
              <a:spcBef>
                <a:spcPts val="740"/>
              </a:spcBef>
            </a:pPr>
            <a:r>
              <a:rPr sz="900" b="1" spc="-5" dirty="0">
                <a:solidFill>
                  <a:srgbClr val="2D344B"/>
                </a:solidFill>
                <a:latin typeface="Source Han Sans JP"/>
                <a:cs typeface="Source Han Sans JP"/>
              </a:rPr>
              <a:t>新年の賃⾦台帳‧労働者名簿‧年次有給休暇管理簿の作成 </a:t>
            </a:r>
            <a:r>
              <a:rPr sz="700" dirty="0">
                <a:solidFill>
                  <a:srgbClr val="2D344B"/>
                </a:solidFill>
                <a:latin typeface="Source Han Sans JP"/>
                <a:cs typeface="Source Han Sans JP"/>
              </a:rPr>
              <a:t>※会計年度が 1</a:t>
            </a:r>
            <a:r>
              <a:rPr sz="700" spc="-10" dirty="0">
                <a:solidFill>
                  <a:srgbClr val="2D344B"/>
                </a:solidFill>
                <a:latin typeface="Source Han Sans JP"/>
                <a:cs typeface="Source Han Sans JP"/>
              </a:rPr>
              <a:t>⽉始まりの場合</a:t>
            </a:r>
            <a:endParaRPr sz="700">
              <a:latin typeface="Source Han Sans JP"/>
              <a:cs typeface="Source Han Sans JP"/>
            </a:endParaRPr>
          </a:p>
        </p:txBody>
      </p:sp>
      <p:sp>
        <p:nvSpPr>
          <p:cNvPr id="34" name="object 34"/>
          <p:cNvSpPr txBox="1"/>
          <p:nvPr/>
        </p:nvSpPr>
        <p:spPr>
          <a:xfrm>
            <a:off x="1582550" y="2671038"/>
            <a:ext cx="883919" cy="208279"/>
          </a:xfrm>
          <a:prstGeom prst="rect">
            <a:avLst/>
          </a:prstGeom>
        </p:spPr>
        <p:txBody>
          <a:bodyPr vert="horz" wrap="square" lIns="0" tIns="12700" rIns="0" bIns="0" rtlCol="0">
            <a:spAutoFit/>
          </a:bodyPr>
          <a:lstStyle/>
          <a:p>
            <a:pPr marL="12700">
              <a:lnSpc>
                <a:spcPct val="100000"/>
              </a:lnSpc>
              <a:spcBef>
                <a:spcPts val="100"/>
              </a:spcBef>
            </a:pPr>
            <a:r>
              <a:rPr sz="1200" b="1" spc="50" dirty="0">
                <a:solidFill>
                  <a:srgbClr val="0051A8"/>
                </a:solidFill>
                <a:latin typeface="Source Han Sans JP"/>
                <a:cs typeface="Source Han Sans JP"/>
              </a:rPr>
              <a:t>その他</a:t>
            </a:r>
            <a:r>
              <a:rPr sz="1000" b="1" spc="-20" dirty="0">
                <a:solidFill>
                  <a:srgbClr val="0051A8"/>
                </a:solidFill>
                <a:latin typeface="Source Han Sans JP"/>
                <a:cs typeface="Source Han Sans JP"/>
              </a:rPr>
              <a:t>の業務</a:t>
            </a:r>
            <a:endParaRPr sz="1000">
              <a:latin typeface="Source Han Sans JP"/>
              <a:cs typeface="Source Han Sans JP"/>
            </a:endParaRPr>
          </a:p>
        </p:txBody>
      </p:sp>
      <p:sp>
        <p:nvSpPr>
          <p:cNvPr id="35" name="object 35"/>
          <p:cNvSpPr/>
          <p:nvPr/>
        </p:nvSpPr>
        <p:spPr>
          <a:xfrm>
            <a:off x="2777134" y="3319055"/>
            <a:ext cx="895985" cy="158115"/>
          </a:xfrm>
          <a:custGeom>
            <a:avLst/>
            <a:gdLst/>
            <a:ahLst/>
            <a:cxnLst/>
            <a:rect l="l" t="t" r="r" b="b"/>
            <a:pathLst>
              <a:path w="895985" h="158114">
                <a:moveTo>
                  <a:pt x="895858" y="78905"/>
                </a:moveTo>
                <a:lnTo>
                  <a:pt x="882599" y="35128"/>
                </a:lnTo>
                <a:lnTo>
                  <a:pt x="847153" y="6007"/>
                </a:lnTo>
                <a:lnTo>
                  <a:pt x="816952" y="0"/>
                </a:lnTo>
                <a:lnTo>
                  <a:pt x="78892" y="0"/>
                </a:lnTo>
                <a:lnTo>
                  <a:pt x="48183" y="6197"/>
                </a:lnTo>
                <a:lnTo>
                  <a:pt x="23101" y="23114"/>
                </a:lnTo>
                <a:lnTo>
                  <a:pt x="6197" y="48183"/>
                </a:lnTo>
                <a:lnTo>
                  <a:pt x="0" y="78905"/>
                </a:lnTo>
                <a:lnTo>
                  <a:pt x="6197" y="109613"/>
                </a:lnTo>
                <a:lnTo>
                  <a:pt x="23101" y="134696"/>
                </a:lnTo>
                <a:lnTo>
                  <a:pt x="48183" y="151599"/>
                </a:lnTo>
                <a:lnTo>
                  <a:pt x="78892" y="157797"/>
                </a:lnTo>
                <a:lnTo>
                  <a:pt x="816952" y="157797"/>
                </a:lnTo>
                <a:lnTo>
                  <a:pt x="847674" y="151599"/>
                </a:lnTo>
                <a:lnTo>
                  <a:pt x="872744" y="134696"/>
                </a:lnTo>
                <a:lnTo>
                  <a:pt x="889660" y="109613"/>
                </a:lnTo>
                <a:lnTo>
                  <a:pt x="895858" y="78905"/>
                </a:lnTo>
                <a:close/>
              </a:path>
            </a:pathLst>
          </a:custGeom>
          <a:solidFill>
            <a:srgbClr val="EEEEEE"/>
          </a:solidFill>
        </p:spPr>
        <p:txBody>
          <a:bodyPr wrap="square" lIns="0" tIns="0" rIns="0" bIns="0" rtlCol="0"/>
          <a:lstStyle/>
          <a:p>
            <a:endParaRPr/>
          </a:p>
        </p:txBody>
      </p:sp>
      <p:sp>
        <p:nvSpPr>
          <p:cNvPr id="36" name="object 36"/>
          <p:cNvSpPr txBox="1"/>
          <p:nvPr/>
        </p:nvSpPr>
        <p:spPr>
          <a:xfrm>
            <a:off x="3098070" y="3336002"/>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その他</a:t>
            </a:r>
            <a:endParaRPr sz="600">
              <a:latin typeface="Source Han Sans JP"/>
              <a:cs typeface="Source Han Sans JP"/>
            </a:endParaRPr>
          </a:p>
        </p:txBody>
      </p:sp>
      <p:sp>
        <p:nvSpPr>
          <p:cNvPr id="37" name="object 37"/>
          <p:cNvSpPr/>
          <p:nvPr/>
        </p:nvSpPr>
        <p:spPr>
          <a:xfrm>
            <a:off x="2777134" y="2945980"/>
            <a:ext cx="895985" cy="158115"/>
          </a:xfrm>
          <a:custGeom>
            <a:avLst/>
            <a:gdLst/>
            <a:ahLst/>
            <a:cxnLst/>
            <a:rect l="l" t="t" r="r" b="b"/>
            <a:pathLst>
              <a:path w="895985" h="158114">
                <a:moveTo>
                  <a:pt x="895858" y="78905"/>
                </a:moveTo>
                <a:lnTo>
                  <a:pt x="882599" y="35128"/>
                </a:lnTo>
                <a:lnTo>
                  <a:pt x="847153" y="6007"/>
                </a:lnTo>
                <a:lnTo>
                  <a:pt x="816952" y="0"/>
                </a:lnTo>
                <a:lnTo>
                  <a:pt x="78892" y="0"/>
                </a:lnTo>
                <a:lnTo>
                  <a:pt x="48183" y="6197"/>
                </a:lnTo>
                <a:lnTo>
                  <a:pt x="23101" y="23114"/>
                </a:lnTo>
                <a:lnTo>
                  <a:pt x="6197" y="48196"/>
                </a:lnTo>
                <a:lnTo>
                  <a:pt x="0" y="78905"/>
                </a:lnTo>
                <a:lnTo>
                  <a:pt x="6197" y="109613"/>
                </a:lnTo>
                <a:lnTo>
                  <a:pt x="23101" y="134696"/>
                </a:lnTo>
                <a:lnTo>
                  <a:pt x="48183" y="151599"/>
                </a:lnTo>
                <a:lnTo>
                  <a:pt x="78892" y="157797"/>
                </a:lnTo>
                <a:lnTo>
                  <a:pt x="816952" y="157797"/>
                </a:lnTo>
                <a:lnTo>
                  <a:pt x="847674" y="151599"/>
                </a:lnTo>
                <a:lnTo>
                  <a:pt x="872744" y="134696"/>
                </a:lnTo>
                <a:lnTo>
                  <a:pt x="889660" y="109613"/>
                </a:lnTo>
                <a:lnTo>
                  <a:pt x="895858" y="78905"/>
                </a:lnTo>
                <a:close/>
              </a:path>
            </a:pathLst>
          </a:custGeom>
          <a:solidFill>
            <a:srgbClr val="EEEEEE"/>
          </a:solidFill>
        </p:spPr>
        <p:txBody>
          <a:bodyPr wrap="square" lIns="0" tIns="0" rIns="0" bIns="0" rtlCol="0"/>
          <a:lstStyle/>
          <a:p>
            <a:endParaRPr/>
          </a:p>
        </p:txBody>
      </p:sp>
      <p:sp>
        <p:nvSpPr>
          <p:cNvPr id="38" name="object 38"/>
          <p:cNvSpPr txBox="1"/>
          <p:nvPr/>
        </p:nvSpPr>
        <p:spPr>
          <a:xfrm>
            <a:off x="3098069" y="2962929"/>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所得税</a:t>
            </a:r>
            <a:endParaRPr sz="600">
              <a:latin typeface="Source Han Sans JP"/>
              <a:cs typeface="Source Han Sans JP"/>
            </a:endParaRPr>
          </a:p>
        </p:txBody>
      </p:sp>
      <p:sp>
        <p:nvSpPr>
          <p:cNvPr id="39" name="object 39"/>
          <p:cNvSpPr/>
          <p:nvPr/>
        </p:nvSpPr>
        <p:spPr>
          <a:xfrm>
            <a:off x="2776296" y="2712072"/>
            <a:ext cx="895985" cy="158115"/>
          </a:xfrm>
          <a:custGeom>
            <a:avLst/>
            <a:gdLst/>
            <a:ahLst/>
            <a:cxnLst/>
            <a:rect l="l" t="t" r="r" b="b"/>
            <a:pathLst>
              <a:path w="895985" h="158114">
                <a:moveTo>
                  <a:pt x="895870" y="78892"/>
                </a:moveTo>
                <a:lnTo>
                  <a:pt x="882611" y="35128"/>
                </a:lnTo>
                <a:lnTo>
                  <a:pt x="847153" y="6007"/>
                </a:lnTo>
                <a:lnTo>
                  <a:pt x="816965" y="0"/>
                </a:lnTo>
                <a:lnTo>
                  <a:pt x="78905" y="0"/>
                </a:lnTo>
                <a:lnTo>
                  <a:pt x="48196" y="6197"/>
                </a:lnTo>
                <a:lnTo>
                  <a:pt x="23114" y="23101"/>
                </a:lnTo>
                <a:lnTo>
                  <a:pt x="6210" y="48183"/>
                </a:lnTo>
                <a:lnTo>
                  <a:pt x="0" y="78892"/>
                </a:lnTo>
                <a:lnTo>
                  <a:pt x="6210" y="109613"/>
                </a:lnTo>
                <a:lnTo>
                  <a:pt x="23114" y="134683"/>
                </a:lnTo>
                <a:lnTo>
                  <a:pt x="48196" y="151599"/>
                </a:lnTo>
                <a:lnTo>
                  <a:pt x="78905" y="157797"/>
                </a:lnTo>
                <a:lnTo>
                  <a:pt x="816965" y="157797"/>
                </a:lnTo>
                <a:lnTo>
                  <a:pt x="847674" y="151599"/>
                </a:lnTo>
                <a:lnTo>
                  <a:pt x="872756" y="134683"/>
                </a:lnTo>
                <a:lnTo>
                  <a:pt x="889660" y="109613"/>
                </a:lnTo>
                <a:lnTo>
                  <a:pt x="895870" y="78892"/>
                </a:lnTo>
                <a:close/>
              </a:path>
            </a:pathLst>
          </a:custGeom>
          <a:solidFill>
            <a:srgbClr val="EEEEEE"/>
          </a:solidFill>
        </p:spPr>
        <p:txBody>
          <a:bodyPr wrap="square" lIns="0" tIns="0" rIns="0" bIns="0" rtlCol="0"/>
          <a:lstStyle/>
          <a:p>
            <a:endParaRPr/>
          </a:p>
        </p:txBody>
      </p:sp>
      <p:sp>
        <p:nvSpPr>
          <p:cNvPr id="40" name="object 40"/>
          <p:cNvSpPr txBox="1"/>
          <p:nvPr/>
        </p:nvSpPr>
        <p:spPr>
          <a:xfrm>
            <a:off x="3097238" y="2729014"/>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所得税</a:t>
            </a:r>
            <a:endParaRPr sz="600">
              <a:latin typeface="Source Han Sans JP"/>
              <a:cs typeface="Source Han Sans J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315720" cy="1898014"/>
          </a:xfrm>
          <a:custGeom>
            <a:avLst/>
            <a:gdLst/>
            <a:ahLst/>
            <a:cxnLst/>
            <a:rect l="l" t="t" r="r" b="b"/>
            <a:pathLst>
              <a:path w="1315720" h="1898014">
                <a:moveTo>
                  <a:pt x="1315491" y="279"/>
                </a:moveTo>
                <a:lnTo>
                  <a:pt x="665187" y="279"/>
                </a:lnTo>
                <a:lnTo>
                  <a:pt x="663486" y="228"/>
                </a:lnTo>
                <a:lnTo>
                  <a:pt x="657745" y="0"/>
                </a:lnTo>
                <a:lnTo>
                  <a:pt x="651560" y="228"/>
                </a:lnTo>
                <a:lnTo>
                  <a:pt x="88" y="228"/>
                </a:lnTo>
                <a:lnTo>
                  <a:pt x="0" y="657758"/>
                </a:lnTo>
                <a:lnTo>
                  <a:pt x="0" y="1170279"/>
                </a:lnTo>
                <a:lnTo>
                  <a:pt x="0" y="1239761"/>
                </a:lnTo>
                <a:lnTo>
                  <a:pt x="88" y="1242187"/>
                </a:lnTo>
                <a:lnTo>
                  <a:pt x="88" y="1897735"/>
                </a:lnTo>
                <a:lnTo>
                  <a:pt x="665187" y="1897735"/>
                </a:lnTo>
                <a:lnTo>
                  <a:pt x="665187" y="1897240"/>
                </a:lnTo>
                <a:lnTo>
                  <a:pt x="706831" y="1895703"/>
                </a:lnTo>
                <a:lnTo>
                  <a:pt x="754938" y="1890369"/>
                </a:lnTo>
                <a:lnTo>
                  <a:pt x="801941" y="1881644"/>
                </a:lnTo>
                <a:lnTo>
                  <a:pt x="847712" y="1869655"/>
                </a:lnTo>
                <a:lnTo>
                  <a:pt x="892111" y="1854517"/>
                </a:lnTo>
                <a:lnTo>
                  <a:pt x="935037" y="1836369"/>
                </a:lnTo>
                <a:lnTo>
                  <a:pt x="976337" y="1815338"/>
                </a:lnTo>
                <a:lnTo>
                  <a:pt x="1015898" y="1791538"/>
                </a:lnTo>
                <a:lnTo>
                  <a:pt x="1053579" y="1765109"/>
                </a:lnTo>
                <a:lnTo>
                  <a:pt x="1089279" y="1736166"/>
                </a:lnTo>
                <a:lnTo>
                  <a:pt x="1122845" y="1704860"/>
                </a:lnTo>
                <a:lnTo>
                  <a:pt x="1154163" y="1671294"/>
                </a:lnTo>
                <a:lnTo>
                  <a:pt x="1183093" y="1635594"/>
                </a:lnTo>
                <a:lnTo>
                  <a:pt x="1209522" y="1597914"/>
                </a:lnTo>
                <a:lnTo>
                  <a:pt x="1233322" y="1558353"/>
                </a:lnTo>
                <a:lnTo>
                  <a:pt x="1254366" y="1517053"/>
                </a:lnTo>
                <a:lnTo>
                  <a:pt x="1272514" y="1474127"/>
                </a:lnTo>
                <a:lnTo>
                  <a:pt x="1287640" y="1429727"/>
                </a:lnTo>
                <a:lnTo>
                  <a:pt x="1299641" y="1383957"/>
                </a:lnTo>
                <a:lnTo>
                  <a:pt x="1308366" y="1336954"/>
                </a:lnTo>
                <a:lnTo>
                  <a:pt x="1313688" y="1288846"/>
                </a:lnTo>
                <a:lnTo>
                  <a:pt x="1315491" y="1239761"/>
                </a:lnTo>
                <a:lnTo>
                  <a:pt x="1315491" y="1170279"/>
                </a:lnTo>
                <a:lnTo>
                  <a:pt x="1315491" y="657758"/>
                </a:lnTo>
                <a:lnTo>
                  <a:pt x="1315491" y="279"/>
                </a:lnTo>
                <a:close/>
              </a:path>
            </a:pathLst>
          </a:custGeom>
          <a:solidFill>
            <a:srgbClr val="DEAB52"/>
          </a:solidFill>
        </p:spPr>
        <p:txBody>
          <a:bodyPr wrap="square" lIns="0" tIns="0" rIns="0" bIns="0" rtlCol="0"/>
          <a:lstStyle/>
          <a:p>
            <a:endParaRPr/>
          </a:p>
        </p:txBody>
      </p:sp>
      <p:sp>
        <p:nvSpPr>
          <p:cNvPr id="3" name="object 3"/>
          <p:cNvSpPr txBox="1"/>
          <p:nvPr/>
        </p:nvSpPr>
        <p:spPr>
          <a:xfrm>
            <a:off x="329307" y="657218"/>
            <a:ext cx="651510" cy="680720"/>
          </a:xfrm>
          <a:prstGeom prst="rect">
            <a:avLst/>
          </a:prstGeom>
        </p:spPr>
        <p:txBody>
          <a:bodyPr vert="horz" wrap="square" lIns="0" tIns="12700" rIns="0" bIns="0" rtlCol="0">
            <a:spAutoFit/>
          </a:bodyPr>
          <a:lstStyle/>
          <a:p>
            <a:pPr marL="12700">
              <a:lnSpc>
                <a:spcPct val="100000"/>
              </a:lnSpc>
              <a:spcBef>
                <a:spcPts val="100"/>
              </a:spcBef>
            </a:pPr>
            <a:r>
              <a:rPr sz="4300" b="1" spc="-25" dirty="0">
                <a:solidFill>
                  <a:srgbClr val="FFFFFF"/>
                </a:solidFill>
                <a:latin typeface="Myriad Pro Light SemiExt"/>
                <a:cs typeface="Myriad Pro Light SemiExt"/>
              </a:rPr>
              <a:t>02</a:t>
            </a:r>
            <a:endParaRPr sz="4300">
              <a:latin typeface="Myriad Pro Light SemiExt"/>
              <a:cs typeface="Myriad Pro Light SemiExt"/>
            </a:endParaRPr>
          </a:p>
        </p:txBody>
      </p:sp>
      <p:sp>
        <p:nvSpPr>
          <p:cNvPr id="4" name="object 4"/>
          <p:cNvSpPr txBox="1"/>
          <p:nvPr/>
        </p:nvSpPr>
        <p:spPr>
          <a:xfrm>
            <a:off x="366982" y="1257570"/>
            <a:ext cx="516255" cy="177800"/>
          </a:xfrm>
          <a:prstGeom prst="rect">
            <a:avLst/>
          </a:prstGeom>
        </p:spPr>
        <p:txBody>
          <a:bodyPr vert="horz" wrap="square" lIns="0" tIns="12700" rIns="0" bIns="0" rtlCol="0">
            <a:spAutoFit/>
          </a:bodyPr>
          <a:lstStyle/>
          <a:p>
            <a:pPr marL="12700">
              <a:lnSpc>
                <a:spcPct val="100000"/>
              </a:lnSpc>
              <a:spcBef>
                <a:spcPts val="100"/>
              </a:spcBef>
            </a:pPr>
            <a:r>
              <a:rPr sz="1000" spc="-10" dirty="0">
                <a:solidFill>
                  <a:srgbClr val="FFFFFF"/>
                </a:solidFill>
                <a:latin typeface="Trebuchet MS"/>
                <a:cs typeface="Trebuchet MS"/>
              </a:rPr>
              <a:t>February</a:t>
            </a:r>
            <a:endParaRPr sz="1000">
              <a:latin typeface="Trebuchet MS"/>
              <a:cs typeface="Trebuchet MS"/>
            </a:endParaRPr>
          </a:p>
        </p:txBody>
      </p:sp>
      <p:sp>
        <p:nvSpPr>
          <p:cNvPr id="6" name="object 6"/>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1200" spc="75" dirty="0"/>
              <a:t>納付</a:t>
            </a:r>
            <a:r>
              <a:rPr spc="-10" dirty="0"/>
              <a:t>が必要な業務</a:t>
            </a:r>
            <a:endParaRPr sz="1200"/>
          </a:p>
        </p:txBody>
      </p:sp>
      <p:sp>
        <p:nvSpPr>
          <p:cNvPr id="7" name="object 7"/>
          <p:cNvSpPr txBox="1"/>
          <p:nvPr/>
        </p:nvSpPr>
        <p:spPr>
          <a:xfrm>
            <a:off x="3737775" y="283152"/>
            <a:ext cx="4315460" cy="866140"/>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Source Han Sans JP"/>
                <a:cs typeface="Source Han Sans JP"/>
              </a:rPr>
              <a:t>前⽉分の社会保険料の納付</a:t>
            </a:r>
            <a:r>
              <a:rPr sz="800" dirty="0">
                <a:solidFill>
                  <a:srgbClr val="2D344B"/>
                </a:solidFill>
                <a:latin typeface="Source Han Sans JP"/>
                <a:cs typeface="Source Han Sans JP"/>
              </a:rPr>
              <a:t>（年⾦事務所、〜⽉末</a:t>
            </a:r>
            <a:r>
              <a:rPr sz="800" spc="-50" dirty="0">
                <a:solidFill>
                  <a:srgbClr val="2D344B"/>
                </a:solidFill>
                <a:latin typeface="Source Han Sans JP"/>
                <a:cs typeface="Source Han Sans JP"/>
              </a:rPr>
              <a:t>）</a:t>
            </a:r>
            <a:endParaRPr sz="800">
              <a:latin typeface="Source Han Sans JP"/>
              <a:cs typeface="Source Han Sans JP"/>
            </a:endParaRPr>
          </a:p>
          <a:p>
            <a:pPr marL="12700" marR="5080">
              <a:lnSpc>
                <a:spcPct val="170900"/>
              </a:lnSpc>
            </a:pPr>
            <a:r>
              <a:rPr sz="900" b="1" dirty="0">
                <a:solidFill>
                  <a:srgbClr val="2D344B"/>
                </a:solidFill>
                <a:latin typeface="Source Han Sans JP"/>
                <a:cs typeface="Source Han Sans JP"/>
              </a:rPr>
              <a:t>前⽉分の住⺠税特別徴収税額の納付</a:t>
            </a:r>
            <a:r>
              <a:rPr sz="800" spc="-10" dirty="0">
                <a:solidFill>
                  <a:srgbClr val="2D344B"/>
                </a:solidFill>
                <a:latin typeface="Source Han Sans JP"/>
                <a:cs typeface="Source Han Sans JP"/>
              </a:rPr>
              <a:t>（従業員が1⽉1⽇時点で居住する区市町村、〜10⽇</a:t>
            </a:r>
            <a:r>
              <a:rPr sz="800" spc="-50" dirty="0">
                <a:solidFill>
                  <a:srgbClr val="2D344B"/>
                </a:solidFill>
                <a:latin typeface="Source Han Sans JP"/>
                <a:cs typeface="Source Han Sans JP"/>
              </a:rPr>
              <a:t>）</a:t>
            </a:r>
            <a:r>
              <a:rPr sz="900" b="1" dirty="0">
                <a:solidFill>
                  <a:srgbClr val="2D344B"/>
                </a:solidFill>
                <a:latin typeface="Source Han Sans JP"/>
                <a:cs typeface="Source Han Sans JP"/>
              </a:rPr>
              <a:t>前⽉分の源泉所得税‧復興特別所得税の納付</a:t>
            </a:r>
            <a:r>
              <a:rPr sz="800" spc="-10" dirty="0">
                <a:solidFill>
                  <a:srgbClr val="2D344B"/>
                </a:solidFill>
                <a:latin typeface="Source Han Sans JP"/>
                <a:cs typeface="Source Han Sans JP"/>
              </a:rPr>
              <a:t>（税務署、〜10⽇</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765"/>
              </a:spcBef>
            </a:pPr>
            <a:r>
              <a:rPr sz="900" b="1" dirty="0">
                <a:solidFill>
                  <a:srgbClr val="2D344B"/>
                </a:solidFill>
                <a:latin typeface="Source Han Sans JP"/>
                <a:cs typeface="Source Han Sans JP"/>
              </a:rPr>
              <a:t>労働保険料の納付 延納の第3期</a:t>
            </a:r>
            <a:r>
              <a:rPr sz="800" spc="-10" dirty="0">
                <a:solidFill>
                  <a:srgbClr val="2D344B"/>
                </a:solidFill>
                <a:latin typeface="Source Han Sans JP"/>
                <a:cs typeface="Source Han Sans JP"/>
              </a:rPr>
              <a:t>（労働局または労働基準監督署、〜14⽇）</a:t>
            </a:r>
            <a:r>
              <a:rPr sz="800" spc="-20" dirty="0">
                <a:solidFill>
                  <a:srgbClr val="2D344B"/>
                </a:solidFill>
                <a:latin typeface="Source Han Sans JP"/>
                <a:cs typeface="Source Han Sans JP"/>
              </a:rPr>
              <a:t> </a:t>
            </a:r>
            <a:r>
              <a:rPr sz="700" spc="-10" dirty="0">
                <a:solidFill>
                  <a:srgbClr val="2D344B"/>
                </a:solidFill>
                <a:latin typeface="Source Han Sans JP"/>
                <a:cs typeface="Source Han Sans JP"/>
              </a:rPr>
              <a:t>※⼝座振替の場合</a:t>
            </a:r>
            <a:endParaRPr sz="700">
              <a:latin typeface="Source Han Sans JP"/>
              <a:cs typeface="Source Han Sans JP"/>
            </a:endParaRPr>
          </a:p>
        </p:txBody>
      </p:sp>
      <p:sp>
        <p:nvSpPr>
          <p:cNvPr id="8" name="object 8"/>
          <p:cNvSpPr/>
          <p:nvPr/>
        </p:nvSpPr>
        <p:spPr>
          <a:xfrm>
            <a:off x="1595674" y="1306959"/>
            <a:ext cx="6840855" cy="0"/>
          </a:xfrm>
          <a:custGeom>
            <a:avLst/>
            <a:gdLst/>
            <a:ahLst/>
            <a:cxnLst/>
            <a:rect l="l" t="t" r="r" b="b"/>
            <a:pathLst>
              <a:path w="6840855">
                <a:moveTo>
                  <a:pt x="0" y="0"/>
                </a:moveTo>
                <a:lnTo>
                  <a:pt x="6840299" y="0"/>
                </a:lnTo>
              </a:path>
            </a:pathLst>
          </a:custGeom>
          <a:ln w="9524">
            <a:solidFill>
              <a:srgbClr val="9E9E9E"/>
            </a:solidFill>
            <a:prstDash val="lgDash"/>
          </a:ln>
        </p:spPr>
        <p:txBody>
          <a:bodyPr wrap="square" lIns="0" tIns="0" rIns="0" bIns="0" rtlCol="0"/>
          <a:lstStyle/>
          <a:p>
            <a:endParaRPr/>
          </a:p>
        </p:txBody>
      </p:sp>
      <p:sp>
        <p:nvSpPr>
          <p:cNvPr id="9" name="object 9"/>
          <p:cNvSpPr txBox="1"/>
          <p:nvPr/>
        </p:nvSpPr>
        <p:spPr>
          <a:xfrm>
            <a:off x="3737775" y="1470219"/>
            <a:ext cx="4533265" cy="162560"/>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Source Han Sans JP"/>
                <a:cs typeface="Source Han Sans JP"/>
              </a:rPr>
              <a:t>じん肺健康管理実施状況報告書の提出</a:t>
            </a:r>
            <a:r>
              <a:rPr sz="800" dirty="0">
                <a:solidFill>
                  <a:srgbClr val="2D344B"/>
                </a:solidFill>
                <a:latin typeface="Source Han Sans JP"/>
                <a:cs typeface="Source Han Sans JP"/>
              </a:rPr>
              <a:t>（労働基準監督署、〜⽉末</a:t>
            </a:r>
            <a:r>
              <a:rPr sz="800" spc="-10" dirty="0">
                <a:solidFill>
                  <a:srgbClr val="2D344B"/>
                </a:solidFill>
                <a:latin typeface="Source Han Sans JP"/>
                <a:cs typeface="Source Han Sans JP"/>
              </a:rPr>
              <a:t>）</a:t>
            </a:r>
            <a:r>
              <a:rPr sz="700" spc="-10" dirty="0">
                <a:solidFill>
                  <a:srgbClr val="2D344B"/>
                </a:solidFill>
                <a:latin typeface="Source Han Sans JP"/>
                <a:cs typeface="Source Han Sans JP"/>
              </a:rPr>
              <a:t>※粉じん作業を⾏う事業者のみ</a:t>
            </a:r>
            <a:endParaRPr sz="700">
              <a:latin typeface="Source Han Sans JP"/>
              <a:cs typeface="Source Han Sans JP"/>
            </a:endParaRPr>
          </a:p>
        </p:txBody>
      </p:sp>
      <p:sp>
        <p:nvSpPr>
          <p:cNvPr id="10" name="object 10"/>
          <p:cNvSpPr txBox="1"/>
          <p:nvPr/>
        </p:nvSpPr>
        <p:spPr>
          <a:xfrm>
            <a:off x="1582550" y="1440466"/>
            <a:ext cx="1112520" cy="208279"/>
          </a:xfrm>
          <a:prstGeom prst="rect">
            <a:avLst/>
          </a:prstGeom>
        </p:spPr>
        <p:txBody>
          <a:bodyPr vert="horz" wrap="square" lIns="0" tIns="12700" rIns="0" bIns="0" rtlCol="0">
            <a:spAutoFit/>
          </a:bodyPr>
          <a:lstStyle/>
          <a:p>
            <a:pPr marL="12700">
              <a:lnSpc>
                <a:spcPct val="100000"/>
              </a:lnSpc>
              <a:spcBef>
                <a:spcPts val="100"/>
              </a:spcBef>
            </a:pPr>
            <a:r>
              <a:rPr sz="1200" b="1" spc="75" dirty="0">
                <a:solidFill>
                  <a:srgbClr val="0051A8"/>
                </a:solidFill>
                <a:latin typeface="Source Han Sans JP"/>
                <a:cs typeface="Source Han Sans JP"/>
              </a:rPr>
              <a:t>提出</a:t>
            </a:r>
            <a:r>
              <a:rPr sz="1000" b="1" spc="-10" dirty="0">
                <a:solidFill>
                  <a:srgbClr val="0051A8"/>
                </a:solidFill>
                <a:latin typeface="Source Han Sans JP"/>
                <a:cs typeface="Source Han Sans JP"/>
              </a:rPr>
              <a:t>が必要な業務</a:t>
            </a:r>
            <a:endParaRPr sz="1000">
              <a:latin typeface="Source Han Sans JP"/>
              <a:cs typeface="Source Han Sans JP"/>
            </a:endParaRPr>
          </a:p>
        </p:txBody>
      </p:sp>
      <p:sp>
        <p:nvSpPr>
          <p:cNvPr id="11" name="object 11"/>
          <p:cNvSpPr/>
          <p:nvPr/>
        </p:nvSpPr>
        <p:spPr>
          <a:xfrm>
            <a:off x="2776296" y="1481492"/>
            <a:ext cx="895985" cy="158115"/>
          </a:xfrm>
          <a:custGeom>
            <a:avLst/>
            <a:gdLst/>
            <a:ahLst/>
            <a:cxnLst/>
            <a:rect l="l" t="t" r="r" b="b"/>
            <a:pathLst>
              <a:path w="895985" h="158114">
                <a:moveTo>
                  <a:pt x="895870" y="78905"/>
                </a:moveTo>
                <a:lnTo>
                  <a:pt x="882611" y="35128"/>
                </a:lnTo>
                <a:lnTo>
                  <a:pt x="847153" y="6007"/>
                </a:lnTo>
                <a:lnTo>
                  <a:pt x="816965" y="0"/>
                </a:lnTo>
                <a:lnTo>
                  <a:pt x="78905" y="0"/>
                </a:lnTo>
                <a:lnTo>
                  <a:pt x="48196" y="6210"/>
                </a:lnTo>
                <a:lnTo>
                  <a:pt x="23114" y="23114"/>
                </a:lnTo>
                <a:lnTo>
                  <a:pt x="6210" y="48196"/>
                </a:lnTo>
                <a:lnTo>
                  <a:pt x="0" y="78905"/>
                </a:lnTo>
                <a:lnTo>
                  <a:pt x="6210" y="109613"/>
                </a:lnTo>
                <a:lnTo>
                  <a:pt x="23114" y="134696"/>
                </a:lnTo>
                <a:lnTo>
                  <a:pt x="48196" y="151599"/>
                </a:lnTo>
                <a:lnTo>
                  <a:pt x="78905" y="157810"/>
                </a:lnTo>
                <a:lnTo>
                  <a:pt x="816965" y="157810"/>
                </a:lnTo>
                <a:lnTo>
                  <a:pt x="847674" y="151599"/>
                </a:lnTo>
                <a:lnTo>
                  <a:pt x="872756" y="134696"/>
                </a:lnTo>
                <a:lnTo>
                  <a:pt x="889660" y="109613"/>
                </a:lnTo>
                <a:lnTo>
                  <a:pt x="895870" y="78905"/>
                </a:lnTo>
                <a:close/>
              </a:path>
            </a:pathLst>
          </a:custGeom>
          <a:solidFill>
            <a:srgbClr val="EEEEEE"/>
          </a:solidFill>
        </p:spPr>
        <p:txBody>
          <a:bodyPr wrap="square" lIns="0" tIns="0" rIns="0" bIns="0" rtlCol="0"/>
          <a:lstStyle/>
          <a:p>
            <a:endParaRPr/>
          </a:p>
        </p:txBody>
      </p:sp>
      <p:sp>
        <p:nvSpPr>
          <p:cNvPr id="12" name="object 12"/>
          <p:cNvSpPr txBox="1"/>
          <p:nvPr/>
        </p:nvSpPr>
        <p:spPr>
          <a:xfrm>
            <a:off x="3059139" y="1498442"/>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安全衛⽣</a:t>
            </a:r>
            <a:endParaRPr sz="600">
              <a:latin typeface="Source Han Sans JP"/>
              <a:cs typeface="Source Han Sans JP"/>
            </a:endParaRPr>
          </a:p>
        </p:txBody>
      </p:sp>
      <p:sp>
        <p:nvSpPr>
          <p:cNvPr id="16" name="object 16"/>
          <p:cNvSpPr txBox="1"/>
          <p:nvPr/>
        </p:nvSpPr>
        <p:spPr>
          <a:xfrm>
            <a:off x="697100" y="3818557"/>
            <a:ext cx="6353810" cy="989330"/>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2D344B"/>
                </a:solidFill>
                <a:latin typeface="Source Han Sans JP"/>
                <a:cs typeface="Source Han Sans JP"/>
              </a:rPr>
              <a:t>4</a:t>
            </a:r>
            <a:r>
              <a:rPr sz="1000" b="1" spc="-5" dirty="0">
                <a:solidFill>
                  <a:srgbClr val="2D344B"/>
                </a:solidFill>
                <a:latin typeface="Source Han Sans JP"/>
                <a:cs typeface="Source Han Sans JP"/>
              </a:rPr>
              <a:t>⽉施⾏の省令改正「裁量労働制の導⼊‧継続⼿続きの⾒直し」に向けた準備を進めましょう</a:t>
            </a:r>
            <a:endParaRPr sz="1000">
              <a:latin typeface="Source Han Sans JP"/>
              <a:cs typeface="Source Han Sans JP"/>
            </a:endParaRPr>
          </a:p>
          <a:p>
            <a:pPr marL="12700" marR="89535">
              <a:lnSpc>
                <a:spcPct val="130000"/>
              </a:lnSpc>
              <a:spcBef>
                <a:spcPts val="635"/>
              </a:spcBef>
            </a:pPr>
            <a:r>
              <a:rPr sz="700" dirty="0">
                <a:solidFill>
                  <a:srgbClr val="2D344B"/>
                </a:solidFill>
                <a:latin typeface="Source Han Sans JP"/>
                <a:cs typeface="Source Han Sans JP"/>
              </a:rPr>
              <a:t>2024年4⽉1</a:t>
            </a:r>
            <a:r>
              <a:rPr sz="700" spc="-5" dirty="0">
                <a:solidFill>
                  <a:srgbClr val="2D344B"/>
                </a:solidFill>
                <a:latin typeface="Source Han Sans JP"/>
                <a:cs typeface="Source Han Sans JP"/>
              </a:rPr>
              <a:t>⽇以降、裁量労働制を導⼊‧継続する企業は新たに⼿続きが必要になります。求められる対応は裁量労働制の種類</a:t>
            </a:r>
            <a:r>
              <a:rPr sz="700" dirty="0">
                <a:solidFill>
                  <a:srgbClr val="2D344B"/>
                </a:solidFill>
                <a:latin typeface="Source Han Sans JP"/>
                <a:cs typeface="Source Han Sans JP"/>
              </a:rPr>
              <a:t>（専⾨型または企画業務型）</a:t>
            </a:r>
            <a:r>
              <a:rPr sz="700" spc="-560" dirty="0">
                <a:solidFill>
                  <a:srgbClr val="2D344B"/>
                </a:solidFill>
                <a:latin typeface="Source Han Sans JP"/>
                <a:cs typeface="Source Han Sans JP"/>
              </a:rPr>
              <a:t>に</a:t>
            </a:r>
            <a:r>
              <a:rPr sz="700" spc="-35" dirty="0">
                <a:solidFill>
                  <a:srgbClr val="2D344B"/>
                </a:solidFill>
                <a:latin typeface="Source Han Sans JP"/>
                <a:cs typeface="Source Han Sans JP"/>
              </a:rPr>
              <a:t>よって異なりますので、厚⽣労働省から発表されている改正情報を確認のうえ、適切に⼿続きを進めましょう。</a:t>
            </a:r>
            <a:endParaRPr sz="700">
              <a:latin typeface="Source Han Sans JP"/>
              <a:cs typeface="Source Han Sans JP"/>
            </a:endParaRPr>
          </a:p>
          <a:p>
            <a:pPr marL="12700" marR="5080">
              <a:lnSpc>
                <a:spcPct val="130000"/>
              </a:lnSpc>
            </a:pPr>
            <a:r>
              <a:rPr sz="700" spc="-10" dirty="0">
                <a:solidFill>
                  <a:srgbClr val="2D344B"/>
                </a:solidFill>
                <a:latin typeface="Source Han Sans JP"/>
                <a:cs typeface="Source Han Sans JP"/>
              </a:rPr>
              <a:t>継続導⼊する事業場については、</a:t>
            </a:r>
            <a:r>
              <a:rPr sz="700" dirty="0">
                <a:solidFill>
                  <a:srgbClr val="2D344B"/>
                </a:solidFill>
                <a:latin typeface="Source Han Sans JP"/>
                <a:cs typeface="Source Han Sans JP"/>
              </a:rPr>
              <a:t>2024年3</a:t>
            </a:r>
            <a:r>
              <a:rPr sz="700" spc="-5" dirty="0">
                <a:solidFill>
                  <a:srgbClr val="2D344B"/>
                </a:solidFill>
                <a:latin typeface="Source Han Sans JP"/>
                <a:cs typeface="Source Han Sans JP"/>
              </a:rPr>
              <a:t>⽉末までに協定届‧決議届を所轄の労働基準監督署に届け出る必要があります。そのため、該当する企業は</a:t>
            </a:r>
            <a:r>
              <a:rPr sz="700" dirty="0">
                <a:solidFill>
                  <a:srgbClr val="2D344B"/>
                </a:solidFill>
                <a:latin typeface="Source Han Sans JP"/>
                <a:cs typeface="Source Han Sans JP"/>
              </a:rPr>
              <a:t>2⽉のう</a:t>
            </a:r>
            <a:r>
              <a:rPr sz="700" spc="-555" dirty="0">
                <a:solidFill>
                  <a:srgbClr val="2D344B"/>
                </a:solidFill>
                <a:latin typeface="Source Han Sans JP"/>
                <a:cs typeface="Source Han Sans JP"/>
              </a:rPr>
              <a:t>ち</a:t>
            </a:r>
            <a:r>
              <a:rPr sz="700" spc="-15" dirty="0">
                <a:solidFill>
                  <a:srgbClr val="2D344B"/>
                </a:solidFill>
                <a:latin typeface="Source Han Sans JP"/>
                <a:cs typeface="Source Han Sans JP"/>
              </a:rPr>
              <a:t>に準備を進めておくと安⼼です。</a:t>
            </a:r>
            <a:endParaRPr sz="700">
              <a:latin typeface="Source Han Sans JP"/>
              <a:cs typeface="Source Han Sans JP"/>
            </a:endParaRPr>
          </a:p>
          <a:p>
            <a:pPr marL="12700">
              <a:lnSpc>
                <a:spcPct val="100000"/>
              </a:lnSpc>
              <a:spcBef>
                <a:spcPts val="660"/>
              </a:spcBef>
            </a:pPr>
            <a:r>
              <a:rPr sz="600" spc="25" dirty="0">
                <a:solidFill>
                  <a:srgbClr val="808080"/>
                </a:solidFill>
                <a:latin typeface="Source Han Sans JP"/>
                <a:cs typeface="Source Han Sans JP"/>
              </a:rPr>
              <a:t>参 考  厚⽣労働省「裁量労働制の概要」, </a:t>
            </a:r>
            <a:r>
              <a:rPr sz="600" u="sng" spc="-10" dirty="0">
                <a:solidFill>
                  <a:srgbClr val="608EDE"/>
                </a:solidFill>
                <a:uFill>
                  <a:solidFill>
                    <a:srgbClr val="608EDE"/>
                  </a:solidFill>
                </a:uFill>
                <a:latin typeface="Source Han Sans JP"/>
                <a:cs typeface="Source Han Sans JP"/>
                <a:hlinkClick r:id="rId2"/>
              </a:rPr>
              <a:t>https://www.mhlw.go.jp/stf/seisakunitsuite/bunya/koyou_roudou/roudoukijun/roudouzikan/sairyo.html</a:t>
            </a:r>
            <a:r>
              <a:rPr sz="600" spc="55" dirty="0">
                <a:solidFill>
                  <a:srgbClr val="608EDE"/>
                </a:solidFill>
                <a:latin typeface="Source Han Sans JP"/>
                <a:cs typeface="Source Han Sans JP"/>
              </a:rPr>
              <a:t> </a:t>
            </a:r>
            <a:r>
              <a:rPr sz="600" dirty="0">
                <a:solidFill>
                  <a:srgbClr val="999999"/>
                </a:solidFill>
                <a:latin typeface="Source Han Sans JP"/>
                <a:cs typeface="Source Han Sans JP"/>
              </a:rPr>
              <a:t>,</a:t>
            </a:r>
            <a:r>
              <a:rPr sz="600" dirty="0">
                <a:solidFill>
                  <a:srgbClr val="808080"/>
                </a:solidFill>
                <a:latin typeface="Source Han Sans JP"/>
                <a:cs typeface="Source Han Sans JP"/>
              </a:rPr>
              <a:t>（</a:t>
            </a:r>
            <a:r>
              <a:rPr sz="600" spc="15" dirty="0">
                <a:solidFill>
                  <a:srgbClr val="808080"/>
                </a:solidFill>
                <a:latin typeface="Source Han Sans JP"/>
                <a:cs typeface="Source Han Sans JP"/>
              </a:rPr>
              <a:t>参照⽇ </a:t>
            </a:r>
            <a:r>
              <a:rPr sz="600" spc="-10" dirty="0">
                <a:solidFill>
                  <a:srgbClr val="808080"/>
                </a:solidFill>
                <a:latin typeface="Source Han Sans JP"/>
                <a:cs typeface="Source Han Sans JP"/>
              </a:rPr>
              <a:t>2023.9.21）</a:t>
            </a:r>
            <a:endParaRPr sz="600">
              <a:latin typeface="Source Han Sans JP"/>
              <a:cs typeface="Source Han Sans JP"/>
            </a:endParaRPr>
          </a:p>
        </p:txBody>
      </p:sp>
      <p:grpSp>
        <p:nvGrpSpPr>
          <p:cNvPr id="17" name="object 17"/>
          <p:cNvGrpSpPr/>
          <p:nvPr/>
        </p:nvGrpSpPr>
        <p:grpSpPr>
          <a:xfrm>
            <a:off x="360000" y="3793195"/>
            <a:ext cx="576500" cy="1019820"/>
            <a:chOff x="360000" y="3793195"/>
            <a:chExt cx="576500" cy="1019820"/>
          </a:xfrm>
        </p:grpSpPr>
        <p:sp>
          <p:nvSpPr>
            <p:cNvPr id="18" name="object 18"/>
            <p:cNvSpPr/>
            <p:nvPr/>
          </p:nvSpPr>
          <p:spPr>
            <a:xfrm>
              <a:off x="936500" y="4712685"/>
              <a:ext cx="0" cy="100330"/>
            </a:xfrm>
            <a:custGeom>
              <a:avLst/>
              <a:gdLst/>
              <a:ahLst/>
              <a:cxnLst/>
              <a:rect l="l" t="t" r="r" b="b"/>
              <a:pathLst>
                <a:path h="100329">
                  <a:moveTo>
                    <a:pt x="0" y="0"/>
                  </a:moveTo>
                  <a:lnTo>
                    <a:pt x="0" y="100199"/>
                  </a:lnTo>
                </a:path>
              </a:pathLst>
            </a:custGeom>
            <a:ln w="9524">
              <a:solidFill>
                <a:srgbClr val="D9D9D9"/>
              </a:solidFill>
            </a:ln>
          </p:spPr>
          <p:txBody>
            <a:bodyPr wrap="square" lIns="0" tIns="0" rIns="0" bIns="0" rtlCol="0"/>
            <a:lstStyle/>
            <a:p>
              <a:endParaRPr/>
            </a:p>
          </p:txBody>
        </p:sp>
        <p:pic>
          <p:nvPicPr>
            <p:cNvPr id="19" name="object 19"/>
            <p:cNvPicPr/>
            <p:nvPr/>
          </p:nvPicPr>
          <p:blipFill>
            <a:blip r:embed="rId3" cstate="print"/>
            <a:stretch>
              <a:fillRect/>
            </a:stretch>
          </p:blipFill>
          <p:spPr>
            <a:xfrm>
              <a:off x="360000" y="3793195"/>
              <a:ext cx="273599" cy="240169"/>
            </a:xfrm>
            <a:prstGeom prst="rect">
              <a:avLst/>
            </a:prstGeom>
          </p:spPr>
        </p:pic>
        <p:pic>
          <p:nvPicPr>
            <p:cNvPr id="20" name="object 20"/>
            <p:cNvPicPr/>
            <p:nvPr/>
          </p:nvPicPr>
          <p:blipFill>
            <a:blip r:embed="rId4" cstate="print"/>
            <a:stretch>
              <a:fillRect/>
            </a:stretch>
          </p:blipFill>
          <p:spPr>
            <a:xfrm>
              <a:off x="419850" y="3817179"/>
              <a:ext cx="88199" cy="138599"/>
            </a:xfrm>
            <a:prstGeom prst="rect">
              <a:avLst/>
            </a:prstGeom>
          </p:spPr>
        </p:pic>
      </p:grpSp>
      <p:sp>
        <p:nvSpPr>
          <p:cNvPr id="23" name="object 23"/>
          <p:cNvSpPr/>
          <p:nvPr/>
        </p:nvSpPr>
        <p:spPr>
          <a:xfrm>
            <a:off x="2777579" y="526465"/>
            <a:ext cx="897255" cy="158115"/>
          </a:xfrm>
          <a:custGeom>
            <a:avLst/>
            <a:gdLst/>
            <a:ahLst/>
            <a:cxnLst/>
            <a:rect l="l" t="t" r="r" b="b"/>
            <a:pathLst>
              <a:path w="897254" h="158115">
                <a:moveTo>
                  <a:pt x="896696" y="78892"/>
                </a:moveTo>
                <a:lnTo>
                  <a:pt x="883437" y="35128"/>
                </a:lnTo>
                <a:lnTo>
                  <a:pt x="847991" y="6007"/>
                </a:lnTo>
                <a:lnTo>
                  <a:pt x="817791" y="0"/>
                </a:lnTo>
                <a:lnTo>
                  <a:pt x="78892" y="0"/>
                </a:lnTo>
                <a:lnTo>
                  <a:pt x="48183" y="6197"/>
                </a:lnTo>
                <a:lnTo>
                  <a:pt x="23101" y="23114"/>
                </a:lnTo>
                <a:lnTo>
                  <a:pt x="6197" y="48183"/>
                </a:lnTo>
                <a:lnTo>
                  <a:pt x="0" y="78892"/>
                </a:lnTo>
                <a:lnTo>
                  <a:pt x="6197" y="109613"/>
                </a:lnTo>
                <a:lnTo>
                  <a:pt x="23101" y="134683"/>
                </a:lnTo>
                <a:lnTo>
                  <a:pt x="48183" y="151599"/>
                </a:lnTo>
                <a:lnTo>
                  <a:pt x="78892" y="157797"/>
                </a:lnTo>
                <a:lnTo>
                  <a:pt x="817791" y="157797"/>
                </a:lnTo>
                <a:lnTo>
                  <a:pt x="848499" y="151599"/>
                </a:lnTo>
                <a:lnTo>
                  <a:pt x="873582" y="134683"/>
                </a:lnTo>
                <a:lnTo>
                  <a:pt x="890498" y="109613"/>
                </a:lnTo>
                <a:lnTo>
                  <a:pt x="896696" y="78892"/>
                </a:lnTo>
                <a:close/>
              </a:path>
            </a:pathLst>
          </a:custGeom>
          <a:solidFill>
            <a:srgbClr val="EEEEEE"/>
          </a:solidFill>
        </p:spPr>
        <p:txBody>
          <a:bodyPr wrap="square" lIns="0" tIns="0" rIns="0" bIns="0" rtlCol="0"/>
          <a:lstStyle/>
          <a:p>
            <a:endParaRPr/>
          </a:p>
        </p:txBody>
      </p:sp>
      <p:sp>
        <p:nvSpPr>
          <p:cNvPr id="24" name="object 24"/>
          <p:cNvSpPr txBox="1"/>
          <p:nvPr/>
        </p:nvSpPr>
        <p:spPr>
          <a:xfrm>
            <a:off x="3103351" y="543406"/>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住⺠税</a:t>
            </a:r>
            <a:endParaRPr sz="600">
              <a:latin typeface="Source Han Sans JP"/>
              <a:cs typeface="Source Han Sans JP"/>
            </a:endParaRPr>
          </a:p>
        </p:txBody>
      </p:sp>
      <p:sp>
        <p:nvSpPr>
          <p:cNvPr id="25" name="object 25"/>
          <p:cNvSpPr/>
          <p:nvPr/>
        </p:nvSpPr>
        <p:spPr>
          <a:xfrm>
            <a:off x="2776846" y="294436"/>
            <a:ext cx="897255" cy="158115"/>
          </a:xfrm>
          <a:custGeom>
            <a:avLst/>
            <a:gdLst/>
            <a:ahLst/>
            <a:cxnLst/>
            <a:rect l="l" t="t" r="r" b="b"/>
            <a:pathLst>
              <a:path w="897254" h="158115">
                <a:moveTo>
                  <a:pt x="818013"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818013" y="0"/>
                </a:lnTo>
                <a:lnTo>
                  <a:pt x="861787" y="13256"/>
                </a:lnTo>
                <a:lnTo>
                  <a:pt x="890908" y="48706"/>
                </a:lnTo>
                <a:lnTo>
                  <a:pt x="896913" y="78899"/>
                </a:lnTo>
                <a:lnTo>
                  <a:pt x="890713" y="109611"/>
                </a:lnTo>
                <a:lnTo>
                  <a:pt x="873804" y="134690"/>
                </a:lnTo>
                <a:lnTo>
                  <a:pt x="848725" y="151599"/>
                </a:lnTo>
                <a:lnTo>
                  <a:pt x="818013" y="157799"/>
                </a:lnTo>
                <a:close/>
              </a:path>
            </a:pathLst>
          </a:custGeom>
          <a:solidFill>
            <a:srgbClr val="EEEEEE"/>
          </a:solidFill>
        </p:spPr>
        <p:txBody>
          <a:bodyPr wrap="square" lIns="0" tIns="0" rIns="0" bIns="0" rtlCol="0"/>
          <a:lstStyle/>
          <a:p>
            <a:endParaRPr/>
          </a:p>
        </p:txBody>
      </p:sp>
      <p:sp>
        <p:nvSpPr>
          <p:cNvPr id="26" name="object 26"/>
          <p:cNvSpPr txBox="1"/>
          <p:nvPr/>
        </p:nvSpPr>
        <p:spPr>
          <a:xfrm>
            <a:off x="3061033" y="311401"/>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社会保険</a:t>
            </a:r>
            <a:endParaRPr sz="600">
              <a:latin typeface="Source Han Sans JP"/>
              <a:cs typeface="Source Han Sans JP"/>
            </a:endParaRPr>
          </a:p>
        </p:txBody>
      </p:sp>
      <p:sp>
        <p:nvSpPr>
          <p:cNvPr id="27" name="object 27"/>
          <p:cNvSpPr/>
          <p:nvPr/>
        </p:nvSpPr>
        <p:spPr>
          <a:xfrm>
            <a:off x="2777579" y="758481"/>
            <a:ext cx="897255" cy="158115"/>
          </a:xfrm>
          <a:custGeom>
            <a:avLst/>
            <a:gdLst/>
            <a:ahLst/>
            <a:cxnLst/>
            <a:rect l="l" t="t" r="r" b="b"/>
            <a:pathLst>
              <a:path w="897254" h="158115">
                <a:moveTo>
                  <a:pt x="896696" y="78905"/>
                </a:moveTo>
                <a:lnTo>
                  <a:pt x="883437" y="35128"/>
                </a:lnTo>
                <a:lnTo>
                  <a:pt x="847991" y="6007"/>
                </a:lnTo>
                <a:lnTo>
                  <a:pt x="817791" y="0"/>
                </a:lnTo>
                <a:lnTo>
                  <a:pt x="78892" y="0"/>
                </a:lnTo>
                <a:lnTo>
                  <a:pt x="48183" y="6210"/>
                </a:lnTo>
                <a:lnTo>
                  <a:pt x="23101" y="23114"/>
                </a:lnTo>
                <a:lnTo>
                  <a:pt x="6197" y="48196"/>
                </a:lnTo>
                <a:lnTo>
                  <a:pt x="0" y="78905"/>
                </a:lnTo>
                <a:lnTo>
                  <a:pt x="6197" y="109613"/>
                </a:lnTo>
                <a:lnTo>
                  <a:pt x="23101" y="134696"/>
                </a:lnTo>
                <a:lnTo>
                  <a:pt x="48183" y="151599"/>
                </a:lnTo>
                <a:lnTo>
                  <a:pt x="78892" y="157797"/>
                </a:lnTo>
                <a:lnTo>
                  <a:pt x="817791" y="157797"/>
                </a:lnTo>
                <a:lnTo>
                  <a:pt x="848499" y="151599"/>
                </a:lnTo>
                <a:lnTo>
                  <a:pt x="873582" y="134696"/>
                </a:lnTo>
                <a:lnTo>
                  <a:pt x="890498" y="109613"/>
                </a:lnTo>
                <a:lnTo>
                  <a:pt x="896696" y="78905"/>
                </a:lnTo>
                <a:close/>
              </a:path>
            </a:pathLst>
          </a:custGeom>
          <a:solidFill>
            <a:srgbClr val="EEEEEE"/>
          </a:solidFill>
        </p:spPr>
        <p:txBody>
          <a:bodyPr wrap="square" lIns="0" tIns="0" rIns="0" bIns="0" rtlCol="0"/>
          <a:lstStyle/>
          <a:p>
            <a:endParaRPr/>
          </a:p>
        </p:txBody>
      </p:sp>
      <p:sp>
        <p:nvSpPr>
          <p:cNvPr id="28" name="object 28"/>
          <p:cNvSpPr txBox="1"/>
          <p:nvPr/>
        </p:nvSpPr>
        <p:spPr>
          <a:xfrm>
            <a:off x="3103351" y="775427"/>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所得税</a:t>
            </a:r>
            <a:endParaRPr sz="600">
              <a:latin typeface="Source Han Sans JP"/>
              <a:cs typeface="Source Han Sans JP"/>
            </a:endParaRPr>
          </a:p>
        </p:txBody>
      </p:sp>
      <p:sp>
        <p:nvSpPr>
          <p:cNvPr id="29" name="object 29"/>
          <p:cNvSpPr/>
          <p:nvPr/>
        </p:nvSpPr>
        <p:spPr>
          <a:xfrm>
            <a:off x="2777579" y="990510"/>
            <a:ext cx="897255" cy="158115"/>
          </a:xfrm>
          <a:custGeom>
            <a:avLst/>
            <a:gdLst/>
            <a:ahLst/>
            <a:cxnLst/>
            <a:rect l="l" t="t" r="r" b="b"/>
            <a:pathLst>
              <a:path w="897254" h="158115">
                <a:moveTo>
                  <a:pt x="896696" y="78905"/>
                </a:moveTo>
                <a:lnTo>
                  <a:pt x="883437" y="35128"/>
                </a:lnTo>
                <a:lnTo>
                  <a:pt x="847991" y="6007"/>
                </a:lnTo>
                <a:lnTo>
                  <a:pt x="817791" y="0"/>
                </a:lnTo>
                <a:lnTo>
                  <a:pt x="78892" y="0"/>
                </a:lnTo>
                <a:lnTo>
                  <a:pt x="48183" y="6197"/>
                </a:lnTo>
                <a:lnTo>
                  <a:pt x="23101" y="23114"/>
                </a:lnTo>
                <a:lnTo>
                  <a:pt x="6197" y="48183"/>
                </a:lnTo>
                <a:lnTo>
                  <a:pt x="0" y="78905"/>
                </a:lnTo>
                <a:lnTo>
                  <a:pt x="6197" y="109613"/>
                </a:lnTo>
                <a:lnTo>
                  <a:pt x="23101" y="134696"/>
                </a:lnTo>
                <a:lnTo>
                  <a:pt x="48183" y="151599"/>
                </a:lnTo>
                <a:lnTo>
                  <a:pt x="78892" y="157797"/>
                </a:lnTo>
                <a:lnTo>
                  <a:pt x="817791" y="157797"/>
                </a:lnTo>
                <a:lnTo>
                  <a:pt x="848499" y="151599"/>
                </a:lnTo>
                <a:lnTo>
                  <a:pt x="873582" y="134696"/>
                </a:lnTo>
                <a:lnTo>
                  <a:pt x="890498" y="109613"/>
                </a:lnTo>
                <a:lnTo>
                  <a:pt x="896696" y="78905"/>
                </a:lnTo>
                <a:close/>
              </a:path>
            </a:pathLst>
          </a:custGeom>
          <a:solidFill>
            <a:srgbClr val="EEEEEE"/>
          </a:solidFill>
        </p:spPr>
        <p:txBody>
          <a:bodyPr wrap="square" lIns="0" tIns="0" rIns="0" bIns="0" rtlCol="0"/>
          <a:lstStyle/>
          <a:p>
            <a:endParaRPr/>
          </a:p>
        </p:txBody>
      </p:sp>
      <p:sp>
        <p:nvSpPr>
          <p:cNvPr id="30" name="object 30"/>
          <p:cNvSpPr txBox="1"/>
          <p:nvPr/>
        </p:nvSpPr>
        <p:spPr>
          <a:xfrm>
            <a:off x="3065252" y="1007452"/>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労働保険</a:t>
            </a:r>
            <a:endParaRPr sz="600">
              <a:latin typeface="Source Han Sans JP"/>
              <a:cs typeface="Source Han Sans JP"/>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0"/>
            <a:ext cx="1315720" cy="1898014"/>
          </a:xfrm>
          <a:custGeom>
            <a:avLst/>
            <a:gdLst/>
            <a:ahLst/>
            <a:cxnLst/>
            <a:rect l="l" t="t" r="r" b="b"/>
            <a:pathLst>
              <a:path w="1315720" h="1898014">
                <a:moveTo>
                  <a:pt x="1315491" y="279"/>
                </a:moveTo>
                <a:lnTo>
                  <a:pt x="665187" y="279"/>
                </a:lnTo>
                <a:lnTo>
                  <a:pt x="663486" y="228"/>
                </a:lnTo>
                <a:lnTo>
                  <a:pt x="657745" y="0"/>
                </a:lnTo>
                <a:lnTo>
                  <a:pt x="651560" y="228"/>
                </a:lnTo>
                <a:lnTo>
                  <a:pt x="88" y="228"/>
                </a:lnTo>
                <a:lnTo>
                  <a:pt x="0" y="657758"/>
                </a:lnTo>
                <a:lnTo>
                  <a:pt x="0" y="1170279"/>
                </a:lnTo>
                <a:lnTo>
                  <a:pt x="0" y="1239761"/>
                </a:lnTo>
                <a:lnTo>
                  <a:pt x="88" y="1242187"/>
                </a:lnTo>
                <a:lnTo>
                  <a:pt x="88" y="1897735"/>
                </a:lnTo>
                <a:lnTo>
                  <a:pt x="665187" y="1897735"/>
                </a:lnTo>
                <a:lnTo>
                  <a:pt x="665187" y="1897240"/>
                </a:lnTo>
                <a:lnTo>
                  <a:pt x="706831" y="1895703"/>
                </a:lnTo>
                <a:lnTo>
                  <a:pt x="754938" y="1890369"/>
                </a:lnTo>
                <a:lnTo>
                  <a:pt x="801941" y="1881644"/>
                </a:lnTo>
                <a:lnTo>
                  <a:pt x="847712" y="1869655"/>
                </a:lnTo>
                <a:lnTo>
                  <a:pt x="892111" y="1854517"/>
                </a:lnTo>
                <a:lnTo>
                  <a:pt x="935037" y="1836369"/>
                </a:lnTo>
                <a:lnTo>
                  <a:pt x="976337" y="1815338"/>
                </a:lnTo>
                <a:lnTo>
                  <a:pt x="1015898" y="1791538"/>
                </a:lnTo>
                <a:lnTo>
                  <a:pt x="1053579" y="1765109"/>
                </a:lnTo>
                <a:lnTo>
                  <a:pt x="1089279" y="1736166"/>
                </a:lnTo>
                <a:lnTo>
                  <a:pt x="1122845" y="1704860"/>
                </a:lnTo>
                <a:lnTo>
                  <a:pt x="1154163" y="1671294"/>
                </a:lnTo>
                <a:lnTo>
                  <a:pt x="1183093" y="1635594"/>
                </a:lnTo>
                <a:lnTo>
                  <a:pt x="1209522" y="1597914"/>
                </a:lnTo>
                <a:lnTo>
                  <a:pt x="1233322" y="1558353"/>
                </a:lnTo>
                <a:lnTo>
                  <a:pt x="1254366" y="1517053"/>
                </a:lnTo>
                <a:lnTo>
                  <a:pt x="1272514" y="1474127"/>
                </a:lnTo>
                <a:lnTo>
                  <a:pt x="1287640" y="1429727"/>
                </a:lnTo>
                <a:lnTo>
                  <a:pt x="1299641" y="1383957"/>
                </a:lnTo>
                <a:lnTo>
                  <a:pt x="1308366" y="1336954"/>
                </a:lnTo>
                <a:lnTo>
                  <a:pt x="1313688" y="1288846"/>
                </a:lnTo>
                <a:lnTo>
                  <a:pt x="1315491" y="1239761"/>
                </a:lnTo>
                <a:lnTo>
                  <a:pt x="1315491" y="1170279"/>
                </a:lnTo>
                <a:lnTo>
                  <a:pt x="1315491" y="657758"/>
                </a:lnTo>
                <a:lnTo>
                  <a:pt x="1315491" y="279"/>
                </a:lnTo>
                <a:close/>
              </a:path>
            </a:pathLst>
          </a:custGeom>
          <a:solidFill>
            <a:srgbClr val="D7CE3E"/>
          </a:solidFill>
        </p:spPr>
        <p:txBody>
          <a:bodyPr wrap="square" lIns="0" tIns="0" rIns="0" bIns="0" rtlCol="0"/>
          <a:lstStyle/>
          <a:p>
            <a:endParaRPr/>
          </a:p>
        </p:txBody>
      </p:sp>
      <p:sp>
        <p:nvSpPr>
          <p:cNvPr id="4" name="object 4"/>
          <p:cNvSpPr txBox="1"/>
          <p:nvPr/>
        </p:nvSpPr>
        <p:spPr>
          <a:xfrm>
            <a:off x="329307" y="657218"/>
            <a:ext cx="651510" cy="680720"/>
          </a:xfrm>
          <a:prstGeom prst="rect">
            <a:avLst/>
          </a:prstGeom>
        </p:spPr>
        <p:txBody>
          <a:bodyPr vert="horz" wrap="square" lIns="0" tIns="12700" rIns="0" bIns="0" rtlCol="0">
            <a:spAutoFit/>
          </a:bodyPr>
          <a:lstStyle/>
          <a:p>
            <a:pPr marL="12700">
              <a:lnSpc>
                <a:spcPct val="100000"/>
              </a:lnSpc>
              <a:spcBef>
                <a:spcPts val="100"/>
              </a:spcBef>
            </a:pPr>
            <a:r>
              <a:rPr sz="4300" b="1" spc="-25" dirty="0">
                <a:solidFill>
                  <a:srgbClr val="FFFFFF"/>
                </a:solidFill>
                <a:latin typeface="Myriad Pro Light SemiExt"/>
                <a:cs typeface="Myriad Pro Light SemiExt"/>
              </a:rPr>
              <a:t>03</a:t>
            </a:r>
            <a:endParaRPr sz="4300">
              <a:latin typeface="Myriad Pro Light SemiExt"/>
              <a:cs typeface="Myriad Pro Light SemiExt"/>
            </a:endParaRPr>
          </a:p>
        </p:txBody>
      </p:sp>
      <p:pic>
        <p:nvPicPr>
          <p:cNvPr id="6" name="object 6"/>
          <p:cNvPicPr/>
          <p:nvPr/>
        </p:nvPicPr>
        <p:blipFill>
          <a:blip r:embed="rId2" cstate="print"/>
          <a:stretch>
            <a:fillRect/>
          </a:stretch>
        </p:blipFill>
        <p:spPr>
          <a:xfrm>
            <a:off x="360000" y="3341300"/>
            <a:ext cx="273599" cy="240169"/>
          </a:xfrm>
          <a:prstGeom prst="rect">
            <a:avLst/>
          </a:prstGeom>
        </p:spPr>
      </p:pic>
      <p:sp>
        <p:nvSpPr>
          <p:cNvPr id="7" name="object 7"/>
          <p:cNvSpPr txBox="1"/>
          <p:nvPr/>
        </p:nvSpPr>
        <p:spPr>
          <a:xfrm>
            <a:off x="697100" y="3366654"/>
            <a:ext cx="5702300" cy="813435"/>
          </a:xfrm>
          <a:prstGeom prst="rect">
            <a:avLst/>
          </a:prstGeom>
        </p:spPr>
        <p:txBody>
          <a:bodyPr vert="horz" wrap="square" lIns="0" tIns="12700" rIns="0" bIns="0" rtlCol="0">
            <a:spAutoFit/>
          </a:bodyPr>
          <a:lstStyle/>
          <a:p>
            <a:pPr marL="12700">
              <a:lnSpc>
                <a:spcPct val="100000"/>
              </a:lnSpc>
              <a:spcBef>
                <a:spcPts val="100"/>
              </a:spcBef>
            </a:pPr>
            <a:r>
              <a:rPr sz="1000" b="1" spc="-10" dirty="0">
                <a:solidFill>
                  <a:srgbClr val="2D344B"/>
                </a:solidFill>
                <a:latin typeface="Source Han Sans JP"/>
                <a:cs typeface="Source Han Sans JP"/>
              </a:rPr>
              <a:t>⼊退社の⼿続き業務に抜け漏れはありませんか？</a:t>
            </a:r>
            <a:endParaRPr sz="1000">
              <a:latin typeface="Source Han Sans JP"/>
              <a:cs typeface="Source Han Sans JP"/>
            </a:endParaRPr>
          </a:p>
          <a:p>
            <a:pPr marL="12700" marR="5080" algn="just">
              <a:lnSpc>
                <a:spcPct val="130000"/>
              </a:lnSpc>
              <a:spcBef>
                <a:spcPts val="635"/>
              </a:spcBef>
            </a:pPr>
            <a:r>
              <a:rPr sz="700" spc="-20" dirty="0">
                <a:solidFill>
                  <a:srgbClr val="2D344B"/>
                </a:solidFill>
                <a:latin typeface="Source Han Sans JP"/>
                <a:cs typeface="Source Han Sans JP"/>
              </a:rPr>
              <a:t>春は⼊退社や異動の多い季節です。⼊社の場合は新⼊社員から回収しなければならない書類等も多いので、チェックリストを作成して対象者に共有しておくのがおすすめです。特に社会保険の加⼊⼿続きでは、家族を被扶養者にする場合は「被扶養者</a:t>
            </a:r>
            <a:r>
              <a:rPr sz="700" dirty="0">
                <a:solidFill>
                  <a:srgbClr val="2D344B"/>
                </a:solidFill>
                <a:latin typeface="Source Han Sans JP"/>
                <a:cs typeface="Source Han Sans JP"/>
              </a:rPr>
              <a:t>（異動）</a:t>
            </a:r>
            <a:r>
              <a:rPr sz="700" spc="-5" dirty="0">
                <a:solidFill>
                  <a:srgbClr val="2D344B"/>
                </a:solidFill>
                <a:latin typeface="Source Han Sans JP"/>
                <a:cs typeface="Source Han Sans JP"/>
              </a:rPr>
              <a:t>届」に被扶養者全員分のマ</a:t>
            </a:r>
            <a:r>
              <a:rPr sz="700" spc="-25" dirty="0">
                <a:solidFill>
                  <a:srgbClr val="2D344B"/>
                </a:solidFill>
                <a:latin typeface="Source Han Sans JP"/>
                <a:cs typeface="Source Han Sans JP"/>
              </a:rPr>
              <a:t>イナンバーの記⼊が求められます。マイナンバーを取得していない外国籍の従業員の場合はパスポートの⾝分事項のページの写しや就労資格証</a:t>
            </a:r>
            <a:r>
              <a:rPr sz="700" spc="-15" dirty="0">
                <a:solidFill>
                  <a:srgbClr val="2D344B"/>
                </a:solidFill>
                <a:latin typeface="Source Han Sans JP"/>
                <a:cs typeface="Source Han Sans JP"/>
              </a:rPr>
              <a:t>明書などが必要になりますので、忘れずに準備を依頼しましょう。</a:t>
            </a:r>
            <a:endParaRPr sz="700">
              <a:latin typeface="Source Han Sans JP"/>
              <a:cs typeface="Source Han Sans JP"/>
            </a:endParaRPr>
          </a:p>
        </p:txBody>
      </p:sp>
      <p:sp>
        <p:nvSpPr>
          <p:cNvPr id="8" name="object 8"/>
          <p:cNvSpPr txBox="1"/>
          <p:nvPr/>
        </p:nvSpPr>
        <p:spPr>
          <a:xfrm>
            <a:off x="458104" y="1257570"/>
            <a:ext cx="379730" cy="177800"/>
          </a:xfrm>
          <a:prstGeom prst="rect">
            <a:avLst/>
          </a:prstGeom>
        </p:spPr>
        <p:txBody>
          <a:bodyPr vert="horz" wrap="square" lIns="0" tIns="12700" rIns="0" bIns="0" rtlCol="0">
            <a:spAutoFit/>
          </a:bodyPr>
          <a:lstStyle/>
          <a:p>
            <a:pPr marL="12700">
              <a:lnSpc>
                <a:spcPct val="100000"/>
              </a:lnSpc>
              <a:spcBef>
                <a:spcPts val="100"/>
              </a:spcBef>
            </a:pPr>
            <a:r>
              <a:rPr sz="1000" spc="-10" dirty="0">
                <a:solidFill>
                  <a:srgbClr val="FFFFFF"/>
                </a:solidFill>
                <a:latin typeface="Trebuchet MS"/>
                <a:cs typeface="Trebuchet MS"/>
              </a:rPr>
              <a:t>March</a:t>
            </a:r>
            <a:endParaRPr sz="1000">
              <a:latin typeface="Trebuchet MS"/>
              <a:cs typeface="Trebuchet MS"/>
            </a:endParaRPr>
          </a:p>
        </p:txBody>
      </p:sp>
      <p:sp>
        <p:nvSpPr>
          <p:cNvPr id="10" name="object 10"/>
          <p:cNvSpPr txBox="1"/>
          <p:nvPr/>
        </p:nvSpPr>
        <p:spPr>
          <a:xfrm>
            <a:off x="996526" y="4362217"/>
            <a:ext cx="4440555" cy="537845"/>
          </a:xfrm>
          <a:prstGeom prst="rect">
            <a:avLst/>
          </a:prstGeom>
        </p:spPr>
        <p:txBody>
          <a:bodyPr vert="horz" wrap="square" lIns="0" tIns="12700" rIns="0" bIns="0" rtlCol="0">
            <a:spAutoFit/>
          </a:bodyPr>
          <a:lstStyle/>
          <a:p>
            <a:pPr marL="12700" marR="5080">
              <a:lnSpc>
                <a:spcPct val="140000"/>
              </a:lnSpc>
              <a:spcBef>
                <a:spcPts val="100"/>
              </a:spcBef>
            </a:pPr>
            <a:r>
              <a:rPr sz="600" dirty="0">
                <a:solidFill>
                  <a:srgbClr val="808080"/>
                </a:solidFill>
                <a:latin typeface="Source Han Sans JP"/>
                <a:cs typeface="Source Han Sans JP"/>
              </a:rPr>
              <a:t>⽇本年⾦機構「従業員（健康保険‧厚⽣年⾦保険の被保険者）</a:t>
            </a:r>
            <a:r>
              <a:rPr sz="600" spc="-5" dirty="0">
                <a:solidFill>
                  <a:srgbClr val="808080"/>
                </a:solidFill>
                <a:latin typeface="Source Han Sans JP"/>
                <a:cs typeface="Source Han Sans JP"/>
              </a:rPr>
              <a:t>が家族を被扶養者にするとき、被扶養者に異動があったときの⼿</a:t>
            </a:r>
            <a:r>
              <a:rPr sz="600" spc="-495" dirty="0">
                <a:solidFill>
                  <a:srgbClr val="808080"/>
                </a:solidFill>
                <a:latin typeface="Source Han Sans JP"/>
                <a:cs typeface="Source Han Sans JP"/>
              </a:rPr>
              <a:t>続</a:t>
            </a:r>
            <a:r>
              <a:rPr sz="600" spc="-5" dirty="0">
                <a:solidFill>
                  <a:srgbClr val="808080"/>
                </a:solidFill>
                <a:latin typeface="Source Han Sans JP"/>
                <a:cs typeface="Source Han Sans JP"/>
              </a:rPr>
              <a:t>き」,</a:t>
            </a:r>
            <a:r>
              <a:rPr sz="600" u="sng" spc="-10" dirty="0">
                <a:solidFill>
                  <a:srgbClr val="608EDE"/>
                </a:solidFill>
                <a:uFill>
                  <a:solidFill>
                    <a:srgbClr val="608EDE"/>
                  </a:solidFill>
                </a:uFill>
                <a:latin typeface="Source Han Sans JP"/>
                <a:cs typeface="Source Han Sans JP"/>
                <a:hlinkClick r:id="rId3"/>
              </a:rPr>
              <a:t>https://www.nenkin.go.jp/service/kounen/tekiyo/hihokensha1/20141202.html</a:t>
            </a:r>
            <a:r>
              <a:rPr sz="600" spc="265" dirty="0">
                <a:solidFill>
                  <a:srgbClr val="608EDE"/>
                </a:solidFill>
                <a:latin typeface="Source Han Sans JP"/>
                <a:cs typeface="Source Han Sans JP"/>
              </a:rPr>
              <a:t> </a:t>
            </a:r>
            <a:r>
              <a:rPr sz="600" dirty="0">
                <a:solidFill>
                  <a:srgbClr val="999999"/>
                </a:solidFill>
                <a:latin typeface="Source Han Sans JP"/>
                <a:cs typeface="Source Han Sans JP"/>
              </a:rPr>
              <a:t>,</a:t>
            </a:r>
            <a:r>
              <a:rPr sz="600" dirty="0">
                <a:solidFill>
                  <a:srgbClr val="808080"/>
                </a:solidFill>
                <a:latin typeface="Source Han Sans JP"/>
                <a:cs typeface="Source Han Sans JP"/>
              </a:rPr>
              <a:t>（</a:t>
            </a:r>
            <a:r>
              <a:rPr sz="600" spc="70" dirty="0">
                <a:solidFill>
                  <a:srgbClr val="808080"/>
                </a:solidFill>
                <a:latin typeface="Source Han Sans JP"/>
                <a:cs typeface="Source Han Sans JP"/>
              </a:rPr>
              <a:t>参照⽇ </a:t>
            </a:r>
            <a:r>
              <a:rPr sz="600" spc="-10" dirty="0">
                <a:solidFill>
                  <a:srgbClr val="808080"/>
                </a:solidFill>
                <a:latin typeface="Source Han Sans JP"/>
                <a:cs typeface="Source Han Sans JP"/>
              </a:rPr>
              <a:t>2023.9.21）</a:t>
            </a:r>
            <a:endParaRPr sz="600">
              <a:latin typeface="Source Han Sans JP"/>
              <a:cs typeface="Source Han Sans JP"/>
            </a:endParaRPr>
          </a:p>
          <a:p>
            <a:pPr marL="12700" marR="622300">
              <a:lnSpc>
                <a:spcPct val="140000"/>
              </a:lnSpc>
            </a:pPr>
            <a:r>
              <a:rPr sz="600" spc="-5" dirty="0">
                <a:solidFill>
                  <a:srgbClr val="808080"/>
                </a:solidFill>
                <a:latin typeface="Source Han Sans JP"/>
                <a:cs typeface="Source Han Sans JP"/>
              </a:rPr>
              <a:t>⽇本年⾦機構「外国⼈従業員を雇⽤したときの⼿続き」,</a:t>
            </a:r>
            <a:r>
              <a:rPr sz="600" spc="500" dirty="0">
                <a:solidFill>
                  <a:srgbClr val="808080"/>
                </a:solidFill>
                <a:latin typeface="Source Han Sans JP"/>
                <a:cs typeface="Source Han Sans JP"/>
              </a:rPr>
              <a:t> </a:t>
            </a:r>
            <a:r>
              <a:rPr sz="600" u="sng" spc="-10" dirty="0">
                <a:solidFill>
                  <a:srgbClr val="608EDE"/>
                </a:solidFill>
                <a:uFill>
                  <a:solidFill>
                    <a:srgbClr val="608EDE"/>
                  </a:solidFill>
                </a:uFill>
                <a:latin typeface="Source Han Sans JP"/>
                <a:cs typeface="Source Han Sans JP"/>
                <a:hlinkClick r:id="rId4"/>
              </a:rPr>
              <a:t>https://www.nenkin.go.jp/service/kounen/tekiyo/hihokensha1/gaikokujinkoyou.html</a:t>
            </a:r>
            <a:r>
              <a:rPr sz="600" spc="290" dirty="0">
                <a:solidFill>
                  <a:srgbClr val="608EDE"/>
                </a:solidFill>
                <a:latin typeface="Source Han Sans JP"/>
                <a:cs typeface="Source Han Sans JP"/>
              </a:rPr>
              <a:t> </a:t>
            </a:r>
            <a:r>
              <a:rPr sz="600" dirty="0">
                <a:solidFill>
                  <a:srgbClr val="999999"/>
                </a:solidFill>
                <a:latin typeface="Source Han Sans JP"/>
                <a:cs typeface="Source Han Sans JP"/>
              </a:rPr>
              <a:t>,</a:t>
            </a:r>
            <a:r>
              <a:rPr sz="600" dirty="0">
                <a:solidFill>
                  <a:srgbClr val="808080"/>
                </a:solidFill>
                <a:latin typeface="Source Han Sans JP"/>
                <a:cs typeface="Source Han Sans JP"/>
              </a:rPr>
              <a:t>（</a:t>
            </a:r>
            <a:r>
              <a:rPr sz="600" spc="75" dirty="0">
                <a:solidFill>
                  <a:srgbClr val="808080"/>
                </a:solidFill>
                <a:latin typeface="Source Han Sans JP"/>
                <a:cs typeface="Source Han Sans JP"/>
              </a:rPr>
              <a:t>参照⽇ </a:t>
            </a:r>
            <a:r>
              <a:rPr sz="600" spc="-10" dirty="0">
                <a:solidFill>
                  <a:srgbClr val="808080"/>
                </a:solidFill>
                <a:latin typeface="Source Han Sans JP"/>
                <a:cs typeface="Source Han Sans JP"/>
              </a:rPr>
              <a:t>2023.9.21）</a:t>
            </a:r>
            <a:endParaRPr sz="600">
              <a:latin typeface="Source Han Sans JP"/>
              <a:cs typeface="Source Han Sans JP"/>
            </a:endParaRPr>
          </a:p>
        </p:txBody>
      </p:sp>
      <p:sp>
        <p:nvSpPr>
          <p:cNvPr id="11" name="object 11"/>
          <p:cNvSpPr/>
          <p:nvPr/>
        </p:nvSpPr>
        <p:spPr>
          <a:xfrm>
            <a:off x="936500" y="4431002"/>
            <a:ext cx="0" cy="455930"/>
          </a:xfrm>
          <a:custGeom>
            <a:avLst/>
            <a:gdLst/>
            <a:ahLst/>
            <a:cxnLst/>
            <a:rect l="l" t="t" r="r" b="b"/>
            <a:pathLst>
              <a:path h="455929">
                <a:moveTo>
                  <a:pt x="0" y="0"/>
                </a:moveTo>
                <a:lnTo>
                  <a:pt x="0" y="455699"/>
                </a:lnTo>
              </a:path>
            </a:pathLst>
          </a:custGeom>
          <a:ln w="9524">
            <a:solidFill>
              <a:srgbClr val="D9D9D9"/>
            </a:solidFill>
          </a:ln>
        </p:spPr>
        <p:txBody>
          <a:bodyPr wrap="square" lIns="0" tIns="0" rIns="0" bIns="0" rtlCol="0"/>
          <a:lstStyle/>
          <a:p>
            <a:endParaRPr/>
          </a:p>
        </p:txBody>
      </p:sp>
      <p:sp>
        <p:nvSpPr>
          <p:cNvPr id="20" name="object 20"/>
          <p:cNvSpPr txBox="1"/>
          <p:nvPr/>
        </p:nvSpPr>
        <p:spPr>
          <a:xfrm>
            <a:off x="576299" y="4610998"/>
            <a:ext cx="194945" cy="116839"/>
          </a:xfrm>
          <a:prstGeom prst="rect">
            <a:avLst/>
          </a:prstGeom>
        </p:spPr>
        <p:txBody>
          <a:bodyPr vert="horz" wrap="square" lIns="0" tIns="12700" rIns="0" bIns="0" rtlCol="0">
            <a:spAutoFit/>
          </a:bodyPr>
          <a:lstStyle/>
          <a:p>
            <a:pPr marL="12700">
              <a:lnSpc>
                <a:spcPct val="100000"/>
              </a:lnSpc>
              <a:spcBef>
                <a:spcPts val="100"/>
              </a:spcBef>
            </a:pPr>
            <a:r>
              <a:rPr sz="600" spc="-20" dirty="0">
                <a:solidFill>
                  <a:srgbClr val="808080"/>
                </a:solidFill>
                <a:latin typeface="Source Han Sans JP"/>
                <a:cs typeface="Source Han Sans JP"/>
              </a:rPr>
              <a:t>参 考</a:t>
            </a:r>
            <a:endParaRPr sz="600">
              <a:latin typeface="Source Han Sans JP"/>
              <a:cs typeface="Source Han Sans JP"/>
            </a:endParaRPr>
          </a:p>
        </p:txBody>
      </p:sp>
      <p:sp>
        <p:nvSpPr>
          <p:cNvPr id="21" name="object 21"/>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1200" spc="75" dirty="0"/>
              <a:t>納付</a:t>
            </a:r>
            <a:r>
              <a:rPr spc="-10" dirty="0"/>
              <a:t>が必要な業務</a:t>
            </a:r>
            <a:endParaRPr sz="1200"/>
          </a:p>
        </p:txBody>
      </p:sp>
      <p:sp>
        <p:nvSpPr>
          <p:cNvPr id="22" name="object 22"/>
          <p:cNvSpPr txBox="1"/>
          <p:nvPr/>
        </p:nvSpPr>
        <p:spPr>
          <a:xfrm>
            <a:off x="3737775" y="283152"/>
            <a:ext cx="4315460" cy="631825"/>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Source Han Sans JP"/>
                <a:cs typeface="Source Han Sans JP"/>
              </a:rPr>
              <a:t>前⽉分の社会保険料の納付</a:t>
            </a:r>
            <a:r>
              <a:rPr sz="800" dirty="0">
                <a:solidFill>
                  <a:srgbClr val="2D344B"/>
                </a:solidFill>
                <a:latin typeface="Source Han Sans JP"/>
                <a:cs typeface="Source Han Sans JP"/>
              </a:rPr>
              <a:t>（年⾦事務所、〜⽉末</a:t>
            </a:r>
            <a:r>
              <a:rPr sz="800" spc="-50" dirty="0">
                <a:solidFill>
                  <a:srgbClr val="2D344B"/>
                </a:solidFill>
                <a:latin typeface="Source Han Sans JP"/>
                <a:cs typeface="Source Han Sans JP"/>
              </a:rPr>
              <a:t>）</a:t>
            </a:r>
            <a:endParaRPr sz="800">
              <a:latin typeface="Source Han Sans JP"/>
              <a:cs typeface="Source Han Sans JP"/>
            </a:endParaRPr>
          </a:p>
          <a:p>
            <a:pPr marL="12700" marR="5080">
              <a:lnSpc>
                <a:spcPct val="170900"/>
              </a:lnSpc>
            </a:pPr>
            <a:r>
              <a:rPr sz="900" b="1" dirty="0">
                <a:solidFill>
                  <a:srgbClr val="2D344B"/>
                </a:solidFill>
                <a:latin typeface="Source Han Sans JP"/>
                <a:cs typeface="Source Han Sans JP"/>
              </a:rPr>
              <a:t>前⽉分の住⺠税特別徴収税額の納付</a:t>
            </a:r>
            <a:r>
              <a:rPr sz="800" spc="-10" dirty="0">
                <a:solidFill>
                  <a:srgbClr val="2D344B"/>
                </a:solidFill>
                <a:latin typeface="Source Han Sans JP"/>
                <a:cs typeface="Source Han Sans JP"/>
              </a:rPr>
              <a:t>（従業員が1⽉1⽇時点で居住する区市町村、〜10⽇</a:t>
            </a:r>
            <a:r>
              <a:rPr sz="800" spc="-50" dirty="0">
                <a:solidFill>
                  <a:srgbClr val="2D344B"/>
                </a:solidFill>
                <a:latin typeface="Source Han Sans JP"/>
                <a:cs typeface="Source Han Sans JP"/>
              </a:rPr>
              <a:t>）</a:t>
            </a:r>
            <a:r>
              <a:rPr sz="900" b="1" dirty="0">
                <a:solidFill>
                  <a:srgbClr val="2D344B"/>
                </a:solidFill>
                <a:latin typeface="Source Han Sans JP"/>
                <a:cs typeface="Source Han Sans JP"/>
              </a:rPr>
              <a:t>前⽉分の源泉所得税‧復興特別所得税の納付</a:t>
            </a:r>
            <a:r>
              <a:rPr sz="800" spc="-10" dirty="0">
                <a:solidFill>
                  <a:srgbClr val="2D344B"/>
                </a:solidFill>
                <a:latin typeface="Source Han Sans JP"/>
                <a:cs typeface="Source Han Sans JP"/>
              </a:rPr>
              <a:t>（税務署、〜10⽇</a:t>
            </a:r>
            <a:r>
              <a:rPr sz="800" spc="-50" dirty="0">
                <a:solidFill>
                  <a:srgbClr val="2D344B"/>
                </a:solidFill>
                <a:latin typeface="Source Han Sans JP"/>
                <a:cs typeface="Source Han Sans JP"/>
              </a:rPr>
              <a:t>）</a:t>
            </a:r>
            <a:endParaRPr sz="800">
              <a:latin typeface="Source Han Sans JP"/>
              <a:cs typeface="Source Han Sans JP"/>
            </a:endParaRPr>
          </a:p>
        </p:txBody>
      </p:sp>
      <p:sp>
        <p:nvSpPr>
          <p:cNvPr id="23" name="object 23"/>
          <p:cNvSpPr/>
          <p:nvPr/>
        </p:nvSpPr>
        <p:spPr>
          <a:xfrm>
            <a:off x="1595674" y="1075761"/>
            <a:ext cx="6840855" cy="0"/>
          </a:xfrm>
          <a:custGeom>
            <a:avLst/>
            <a:gdLst/>
            <a:ahLst/>
            <a:cxnLst/>
            <a:rect l="l" t="t" r="r" b="b"/>
            <a:pathLst>
              <a:path w="6840855">
                <a:moveTo>
                  <a:pt x="0" y="0"/>
                </a:moveTo>
                <a:lnTo>
                  <a:pt x="6840299" y="0"/>
                </a:lnTo>
              </a:path>
            </a:pathLst>
          </a:custGeom>
          <a:ln w="9524">
            <a:solidFill>
              <a:srgbClr val="9E9E9E"/>
            </a:solidFill>
            <a:prstDash val="lgDash"/>
          </a:ln>
        </p:spPr>
        <p:txBody>
          <a:bodyPr wrap="square" lIns="0" tIns="0" rIns="0" bIns="0" rtlCol="0"/>
          <a:lstStyle/>
          <a:p>
            <a:endParaRPr/>
          </a:p>
        </p:txBody>
      </p:sp>
      <p:sp>
        <p:nvSpPr>
          <p:cNvPr id="24" name="object 24"/>
          <p:cNvSpPr txBox="1"/>
          <p:nvPr/>
        </p:nvSpPr>
        <p:spPr>
          <a:xfrm>
            <a:off x="3737775" y="1240642"/>
            <a:ext cx="593725" cy="162560"/>
          </a:xfrm>
          <a:prstGeom prst="rect">
            <a:avLst/>
          </a:prstGeom>
        </p:spPr>
        <p:txBody>
          <a:bodyPr vert="horz" wrap="square" lIns="0" tIns="12700" rIns="0" bIns="0" rtlCol="0">
            <a:spAutoFit/>
          </a:bodyPr>
          <a:lstStyle/>
          <a:p>
            <a:pPr marL="12700">
              <a:lnSpc>
                <a:spcPct val="100000"/>
              </a:lnSpc>
              <a:spcBef>
                <a:spcPts val="100"/>
              </a:spcBef>
            </a:pPr>
            <a:r>
              <a:rPr sz="900" spc="-20" dirty="0">
                <a:solidFill>
                  <a:srgbClr val="2D344B"/>
                </a:solidFill>
                <a:latin typeface="Source Han Sans JP"/>
                <a:cs typeface="Source Han Sans JP"/>
              </a:rPr>
              <a:t>とくになし</a:t>
            </a:r>
            <a:endParaRPr sz="900">
              <a:latin typeface="Source Han Sans JP"/>
              <a:cs typeface="Source Han Sans JP"/>
            </a:endParaRPr>
          </a:p>
        </p:txBody>
      </p:sp>
      <p:sp>
        <p:nvSpPr>
          <p:cNvPr id="25" name="object 25"/>
          <p:cNvSpPr txBox="1"/>
          <p:nvPr/>
        </p:nvSpPr>
        <p:spPr>
          <a:xfrm>
            <a:off x="1582550" y="1210888"/>
            <a:ext cx="1112520" cy="208279"/>
          </a:xfrm>
          <a:prstGeom prst="rect">
            <a:avLst/>
          </a:prstGeom>
        </p:spPr>
        <p:txBody>
          <a:bodyPr vert="horz" wrap="square" lIns="0" tIns="12700" rIns="0" bIns="0" rtlCol="0">
            <a:spAutoFit/>
          </a:bodyPr>
          <a:lstStyle/>
          <a:p>
            <a:pPr marL="12700">
              <a:lnSpc>
                <a:spcPct val="100000"/>
              </a:lnSpc>
              <a:spcBef>
                <a:spcPts val="100"/>
              </a:spcBef>
            </a:pPr>
            <a:r>
              <a:rPr sz="1200" b="1" spc="75" dirty="0">
                <a:solidFill>
                  <a:srgbClr val="0051A8"/>
                </a:solidFill>
                <a:latin typeface="Source Han Sans JP"/>
                <a:cs typeface="Source Han Sans JP"/>
              </a:rPr>
              <a:t>提出</a:t>
            </a:r>
            <a:r>
              <a:rPr sz="1000" b="1" spc="-10" dirty="0">
                <a:solidFill>
                  <a:srgbClr val="0051A8"/>
                </a:solidFill>
                <a:latin typeface="Source Han Sans JP"/>
                <a:cs typeface="Source Han Sans JP"/>
              </a:rPr>
              <a:t>が必要な業務</a:t>
            </a:r>
            <a:endParaRPr sz="1000">
              <a:latin typeface="Source Han Sans JP"/>
              <a:cs typeface="Source Han Sans JP"/>
            </a:endParaRPr>
          </a:p>
        </p:txBody>
      </p:sp>
      <p:sp>
        <p:nvSpPr>
          <p:cNvPr id="26" name="object 26"/>
          <p:cNvSpPr/>
          <p:nvPr/>
        </p:nvSpPr>
        <p:spPr>
          <a:xfrm>
            <a:off x="2777579" y="526465"/>
            <a:ext cx="897255" cy="158115"/>
          </a:xfrm>
          <a:custGeom>
            <a:avLst/>
            <a:gdLst/>
            <a:ahLst/>
            <a:cxnLst/>
            <a:rect l="l" t="t" r="r" b="b"/>
            <a:pathLst>
              <a:path w="897254" h="158115">
                <a:moveTo>
                  <a:pt x="896696" y="78892"/>
                </a:moveTo>
                <a:lnTo>
                  <a:pt x="883437" y="35128"/>
                </a:lnTo>
                <a:lnTo>
                  <a:pt x="847991" y="6007"/>
                </a:lnTo>
                <a:lnTo>
                  <a:pt x="817791" y="0"/>
                </a:lnTo>
                <a:lnTo>
                  <a:pt x="78892" y="0"/>
                </a:lnTo>
                <a:lnTo>
                  <a:pt x="48183" y="6197"/>
                </a:lnTo>
                <a:lnTo>
                  <a:pt x="23101" y="23114"/>
                </a:lnTo>
                <a:lnTo>
                  <a:pt x="6197" y="48183"/>
                </a:lnTo>
                <a:lnTo>
                  <a:pt x="0" y="78892"/>
                </a:lnTo>
                <a:lnTo>
                  <a:pt x="6197" y="109613"/>
                </a:lnTo>
                <a:lnTo>
                  <a:pt x="23101" y="134683"/>
                </a:lnTo>
                <a:lnTo>
                  <a:pt x="48183" y="151599"/>
                </a:lnTo>
                <a:lnTo>
                  <a:pt x="78892" y="157797"/>
                </a:lnTo>
                <a:lnTo>
                  <a:pt x="817791" y="157797"/>
                </a:lnTo>
                <a:lnTo>
                  <a:pt x="848499" y="151599"/>
                </a:lnTo>
                <a:lnTo>
                  <a:pt x="873582" y="134683"/>
                </a:lnTo>
                <a:lnTo>
                  <a:pt x="890498" y="109613"/>
                </a:lnTo>
                <a:lnTo>
                  <a:pt x="896696" y="78892"/>
                </a:lnTo>
                <a:close/>
              </a:path>
            </a:pathLst>
          </a:custGeom>
          <a:solidFill>
            <a:srgbClr val="EEEEEE"/>
          </a:solidFill>
        </p:spPr>
        <p:txBody>
          <a:bodyPr wrap="square" lIns="0" tIns="0" rIns="0" bIns="0" rtlCol="0"/>
          <a:lstStyle/>
          <a:p>
            <a:endParaRPr/>
          </a:p>
        </p:txBody>
      </p:sp>
      <p:sp>
        <p:nvSpPr>
          <p:cNvPr id="27" name="object 27"/>
          <p:cNvSpPr txBox="1"/>
          <p:nvPr/>
        </p:nvSpPr>
        <p:spPr>
          <a:xfrm>
            <a:off x="3103351" y="543406"/>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住⺠税</a:t>
            </a:r>
            <a:endParaRPr sz="600">
              <a:latin typeface="Source Han Sans JP"/>
              <a:cs typeface="Source Han Sans JP"/>
            </a:endParaRPr>
          </a:p>
        </p:txBody>
      </p:sp>
      <p:sp>
        <p:nvSpPr>
          <p:cNvPr id="28" name="object 28"/>
          <p:cNvSpPr/>
          <p:nvPr/>
        </p:nvSpPr>
        <p:spPr>
          <a:xfrm>
            <a:off x="2776846" y="294436"/>
            <a:ext cx="897255" cy="158115"/>
          </a:xfrm>
          <a:custGeom>
            <a:avLst/>
            <a:gdLst/>
            <a:ahLst/>
            <a:cxnLst/>
            <a:rect l="l" t="t" r="r" b="b"/>
            <a:pathLst>
              <a:path w="897254" h="158115">
                <a:moveTo>
                  <a:pt x="818013"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818013" y="0"/>
                </a:lnTo>
                <a:lnTo>
                  <a:pt x="861787" y="13256"/>
                </a:lnTo>
                <a:lnTo>
                  <a:pt x="890908" y="48706"/>
                </a:lnTo>
                <a:lnTo>
                  <a:pt x="896913" y="78899"/>
                </a:lnTo>
                <a:lnTo>
                  <a:pt x="890713" y="109611"/>
                </a:lnTo>
                <a:lnTo>
                  <a:pt x="873804" y="134690"/>
                </a:lnTo>
                <a:lnTo>
                  <a:pt x="848725" y="151599"/>
                </a:lnTo>
                <a:lnTo>
                  <a:pt x="818013" y="157799"/>
                </a:lnTo>
                <a:close/>
              </a:path>
            </a:pathLst>
          </a:custGeom>
          <a:solidFill>
            <a:srgbClr val="EEEEEE"/>
          </a:solidFill>
        </p:spPr>
        <p:txBody>
          <a:bodyPr wrap="square" lIns="0" tIns="0" rIns="0" bIns="0" rtlCol="0"/>
          <a:lstStyle/>
          <a:p>
            <a:endParaRPr/>
          </a:p>
        </p:txBody>
      </p:sp>
      <p:sp>
        <p:nvSpPr>
          <p:cNvPr id="29" name="object 29"/>
          <p:cNvSpPr txBox="1"/>
          <p:nvPr/>
        </p:nvSpPr>
        <p:spPr>
          <a:xfrm>
            <a:off x="3061033" y="311401"/>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社会保険</a:t>
            </a:r>
            <a:endParaRPr sz="600">
              <a:latin typeface="Source Han Sans JP"/>
              <a:cs typeface="Source Han Sans JP"/>
            </a:endParaRPr>
          </a:p>
        </p:txBody>
      </p:sp>
      <p:sp>
        <p:nvSpPr>
          <p:cNvPr id="30" name="object 30"/>
          <p:cNvSpPr/>
          <p:nvPr/>
        </p:nvSpPr>
        <p:spPr>
          <a:xfrm>
            <a:off x="2777579" y="758481"/>
            <a:ext cx="897255" cy="158115"/>
          </a:xfrm>
          <a:custGeom>
            <a:avLst/>
            <a:gdLst/>
            <a:ahLst/>
            <a:cxnLst/>
            <a:rect l="l" t="t" r="r" b="b"/>
            <a:pathLst>
              <a:path w="897254" h="158115">
                <a:moveTo>
                  <a:pt x="896696" y="78905"/>
                </a:moveTo>
                <a:lnTo>
                  <a:pt x="883437" y="35128"/>
                </a:lnTo>
                <a:lnTo>
                  <a:pt x="847991" y="6007"/>
                </a:lnTo>
                <a:lnTo>
                  <a:pt x="817791" y="0"/>
                </a:lnTo>
                <a:lnTo>
                  <a:pt x="78892" y="0"/>
                </a:lnTo>
                <a:lnTo>
                  <a:pt x="48183" y="6210"/>
                </a:lnTo>
                <a:lnTo>
                  <a:pt x="23101" y="23114"/>
                </a:lnTo>
                <a:lnTo>
                  <a:pt x="6197" y="48196"/>
                </a:lnTo>
                <a:lnTo>
                  <a:pt x="0" y="78905"/>
                </a:lnTo>
                <a:lnTo>
                  <a:pt x="6197" y="109613"/>
                </a:lnTo>
                <a:lnTo>
                  <a:pt x="23101" y="134696"/>
                </a:lnTo>
                <a:lnTo>
                  <a:pt x="48183" y="151599"/>
                </a:lnTo>
                <a:lnTo>
                  <a:pt x="78892" y="157797"/>
                </a:lnTo>
                <a:lnTo>
                  <a:pt x="817791" y="157797"/>
                </a:lnTo>
                <a:lnTo>
                  <a:pt x="848499" y="151599"/>
                </a:lnTo>
                <a:lnTo>
                  <a:pt x="873582" y="134696"/>
                </a:lnTo>
                <a:lnTo>
                  <a:pt x="890498" y="109613"/>
                </a:lnTo>
                <a:lnTo>
                  <a:pt x="896696" y="78905"/>
                </a:lnTo>
                <a:close/>
              </a:path>
            </a:pathLst>
          </a:custGeom>
          <a:solidFill>
            <a:srgbClr val="EEEEEE"/>
          </a:solidFill>
        </p:spPr>
        <p:txBody>
          <a:bodyPr wrap="square" lIns="0" tIns="0" rIns="0" bIns="0" rtlCol="0"/>
          <a:lstStyle/>
          <a:p>
            <a:endParaRPr/>
          </a:p>
        </p:txBody>
      </p:sp>
      <p:sp>
        <p:nvSpPr>
          <p:cNvPr id="31" name="object 31"/>
          <p:cNvSpPr txBox="1"/>
          <p:nvPr/>
        </p:nvSpPr>
        <p:spPr>
          <a:xfrm>
            <a:off x="3103351" y="775427"/>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所得税</a:t>
            </a:r>
            <a:endParaRPr sz="600">
              <a:latin typeface="Source Han Sans JP"/>
              <a:cs typeface="Source Han Sans JP"/>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0"/>
            <a:ext cx="1315720" cy="1898014"/>
          </a:xfrm>
          <a:custGeom>
            <a:avLst/>
            <a:gdLst/>
            <a:ahLst/>
            <a:cxnLst/>
            <a:rect l="l" t="t" r="r" b="b"/>
            <a:pathLst>
              <a:path w="1315720" h="1898014">
                <a:moveTo>
                  <a:pt x="1315491" y="279"/>
                </a:moveTo>
                <a:lnTo>
                  <a:pt x="665187" y="279"/>
                </a:lnTo>
                <a:lnTo>
                  <a:pt x="663486" y="228"/>
                </a:lnTo>
                <a:lnTo>
                  <a:pt x="657745" y="0"/>
                </a:lnTo>
                <a:lnTo>
                  <a:pt x="651560" y="228"/>
                </a:lnTo>
                <a:lnTo>
                  <a:pt x="88" y="228"/>
                </a:lnTo>
                <a:lnTo>
                  <a:pt x="0" y="657758"/>
                </a:lnTo>
                <a:lnTo>
                  <a:pt x="0" y="1170279"/>
                </a:lnTo>
                <a:lnTo>
                  <a:pt x="0" y="1239761"/>
                </a:lnTo>
                <a:lnTo>
                  <a:pt x="88" y="1242187"/>
                </a:lnTo>
                <a:lnTo>
                  <a:pt x="88" y="1897735"/>
                </a:lnTo>
                <a:lnTo>
                  <a:pt x="665187" y="1897735"/>
                </a:lnTo>
                <a:lnTo>
                  <a:pt x="665187" y="1897240"/>
                </a:lnTo>
                <a:lnTo>
                  <a:pt x="706831" y="1895703"/>
                </a:lnTo>
                <a:lnTo>
                  <a:pt x="754938" y="1890369"/>
                </a:lnTo>
                <a:lnTo>
                  <a:pt x="801941" y="1881644"/>
                </a:lnTo>
                <a:lnTo>
                  <a:pt x="847712" y="1869655"/>
                </a:lnTo>
                <a:lnTo>
                  <a:pt x="892111" y="1854517"/>
                </a:lnTo>
                <a:lnTo>
                  <a:pt x="935037" y="1836369"/>
                </a:lnTo>
                <a:lnTo>
                  <a:pt x="976337" y="1815338"/>
                </a:lnTo>
                <a:lnTo>
                  <a:pt x="1015898" y="1791538"/>
                </a:lnTo>
                <a:lnTo>
                  <a:pt x="1053579" y="1765109"/>
                </a:lnTo>
                <a:lnTo>
                  <a:pt x="1089279" y="1736166"/>
                </a:lnTo>
                <a:lnTo>
                  <a:pt x="1122845" y="1704860"/>
                </a:lnTo>
                <a:lnTo>
                  <a:pt x="1154163" y="1671294"/>
                </a:lnTo>
                <a:lnTo>
                  <a:pt x="1183093" y="1635594"/>
                </a:lnTo>
                <a:lnTo>
                  <a:pt x="1209522" y="1597914"/>
                </a:lnTo>
                <a:lnTo>
                  <a:pt x="1233322" y="1558353"/>
                </a:lnTo>
                <a:lnTo>
                  <a:pt x="1254366" y="1517053"/>
                </a:lnTo>
                <a:lnTo>
                  <a:pt x="1272514" y="1474127"/>
                </a:lnTo>
                <a:lnTo>
                  <a:pt x="1287640" y="1429727"/>
                </a:lnTo>
                <a:lnTo>
                  <a:pt x="1299641" y="1383957"/>
                </a:lnTo>
                <a:lnTo>
                  <a:pt x="1308366" y="1336954"/>
                </a:lnTo>
                <a:lnTo>
                  <a:pt x="1313688" y="1288846"/>
                </a:lnTo>
                <a:lnTo>
                  <a:pt x="1315491" y="1239761"/>
                </a:lnTo>
                <a:lnTo>
                  <a:pt x="1315491" y="1170279"/>
                </a:lnTo>
                <a:lnTo>
                  <a:pt x="1315491" y="657758"/>
                </a:lnTo>
                <a:lnTo>
                  <a:pt x="1315491" y="279"/>
                </a:lnTo>
                <a:close/>
              </a:path>
            </a:pathLst>
          </a:custGeom>
          <a:solidFill>
            <a:srgbClr val="B3D447"/>
          </a:solidFill>
        </p:spPr>
        <p:txBody>
          <a:bodyPr wrap="square" lIns="0" tIns="0" rIns="0" bIns="0" rtlCol="0"/>
          <a:lstStyle/>
          <a:p>
            <a:endParaRPr/>
          </a:p>
        </p:txBody>
      </p:sp>
      <p:sp>
        <p:nvSpPr>
          <p:cNvPr id="4" name="object 4"/>
          <p:cNvSpPr txBox="1"/>
          <p:nvPr/>
        </p:nvSpPr>
        <p:spPr>
          <a:xfrm>
            <a:off x="329307" y="657218"/>
            <a:ext cx="651510" cy="680720"/>
          </a:xfrm>
          <a:prstGeom prst="rect">
            <a:avLst/>
          </a:prstGeom>
        </p:spPr>
        <p:txBody>
          <a:bodyPr vert="horz" wrap="square" lIns="0" tIns="12700" rIns="0" bIns="0" rtlCol="0">
            <a:spAutoFit/>
          </a:bodyPr>
          <a:lstStyle/>
          <a:p>
            <a:pPr marL="12700">
              <a:lnSpc>
                <a:spcPct val="100000"/>
              </a:lnSpc>
              <a:spcBef>
                <a:spcPts val="100"/>
              </a:spcBef>
            </a:pPr>
            <a:r>
              <a:rPr sz="4300" b="1" spc="-25" dirty="0">
                <a:solidFill>
                  <a:srgbClr val="FFFFFF"/>
                </a:solidFill>
                <a:latin typeface="Myriad Pro Light SemiExt"/>
                <a:cs typeface="Myriad Pro Light SemiExt"/>
              </a:rPr>
              <a:t>04</a:t>
            </a:r>
            <a:endParaRPr sz="4300">
              <a:latin typeface="Myriad Pro Light SemiExt"/>
              <a:cs typeface="Myriad Pro Light SemiExt"/>
            </a:endParaRPr>
          </a:p>
        </p:txBody>
      </p:sp>
      <p:sp>
        <p:nvSpPr>
          <p:cNvPr id="5" name="object 5"/>
          <p:cNvSpPr txBox="1"/>
          <p:nvPr/>
        </p:nvSpPr>
        <p:spPr>
          <a:xfrm>
            <a:off x="487694" y="1257570"/>
            <a:ext cx="274955" cy="177800"/>
          </a:xfrm>
          <a:prstGeom prst="rect">
            <a:avLst/>
          </a:prstGeom>
        </p:spPr>
        <p:txBody>
          <a:bodyPr vert="horz" wrap="square" lIns="0" tIns="12700" rIns="0" bIns="0" rtlCol="0">
            <a:spAutoFit/>
          </a:bodyPr>
          <a:lstStyle/>
          <a:p>
            <a:pPr marL="12700">
              <a:lnSpc>
                <a:spcPct val="100000"/>
              </a:lnSpc>
              <a:spcBef>
                <a:spcPts val="100"/>
              </a:spcBef>
            </a:pPr>
            <a:r>
              <a:rPr sz="1000" spc="-30" dirty="0">
                <a:solidFill>
                  <a:srgbClr val="FFFFFF"/>
                </a:solidFill>
                <a:latin typeface="Trebuchet MS"/>
                <a:cs typeface="Trebuchet MS"/>
              </a:rPr>
              <a:t>April</a:t>
            </a:r>
            <a:endParaRPr sz="1000">
              <a:latin typeface="Trebuchet MS"/>
              <a:cs typeface="Trebuchet MS"/>
            </a:endParaRPr>
          </a:p>
        </p:txBody>
      </p:sp>
      <p:sp>
        <p:nvSpPr>
          <p:cNvPr id="10" name="object 10"/>
          <p:cNvSpPr/>
          <p:nvPr/>
        </p:nvSpPr>
        <p:spPr>
          <a:xfrm>
            <a:off x="2777175" y="2858665"/>
            <a:ext cx="895985" cy="158115"/>
          </a:xfrm>
          <a:custGeom>
            <a:avLst/>
            <a:gdLst/>
            <a:ahLst/>
            <a:cxnLst/>
            <a:rect l="l" t="t" r="r" b="b"/>
            <a:pathLst>
              <a:path w="895985" h="158114">
                <a:moveTo>
                  <a:pt x="816899"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816899" y="0"/>
                </a:lnTo>
                <a:lnTo>
                  <a:pt x="860673" y="13256"/>
                </a:lnTo>
                <a:lnTo>
                  <a:pt x="889794" y="48706"/>
                </a:lnTo>
                <a:lnTo>
                  <a:pt x="895799" y="78899"/>
                </a:lnTo>
                <a:lnTo>
                  <a:pt x="889599" y="109611"/>
                </a:lnTo>
                <a:lnTo>
                  <a:pt x="872690" y="134690"/>
                </a:lnTo>
                <a:lnTo>
                  <a:pt x="847611" y="151599"/>
                </a:lnTo>
                <a:lnTo>
                  <a:pt x="816899" y="157799"/>
                </a:lnTo>
                <a:close/>
              </a:path>
            </a:pathLst>
          </a:custGeom>
          <a:solidFill>
            <a:srgbClr val="EEEEEE"/>
          </a:solidFill>
        </p:spPr>
        <p:txBody>
          <a:bodyPr wrap="square" lIns="0" tIns="0" rIns="0" bIns="0" rtlCol="0"/>
          <a:lstStyle/>
          <a:p>
            <a:endParaRPr/>
          </a:p>
        </p:txBody>
      </p:sp>
      <p:sp>
        <p:nvSpPr>
          <p:cNvPr id="11" name="object 11"/>
          <p:cNvSpPr/>
          <p:nvPr/>
        </p:nvSpPr>
        <p:spPr>
          <a:xfrm>
            <a:off x="2777175" y="3350763"/>
            <a:ext cx="895985" cy="158115"/>
          </a:xfrm>
          <a:custGeom>
            <a:avLst/>
            <a:gdLst/>
            <a:ahLst/>
            <a:cxnLst/>
            <a:rect l="l" t="t" r="r" b="b"/>
            <a:pathLst>
              <a:path w="895985" h="158114">
                <a:moveTo>
                  <a:pt x="816899" y="157799"/>
                </a:moveTo>
                <a:lnTo>
                  <a:pt x="78899" y="157799"/>
                </a:lnTo>
                <a:lnTo>
                  <a:pt x="48188" y="151599"/>
                </a:lnTo>
                <a:lnTo>
                  <a:pt x="23109" y="134690"/>
                </a:lnTo>
                <a:lnTo>
                  <a:pt x="6200" y="109611"/>
                </a:lnTo>
                <a:lnTo>
                  <a:pt x="0" y="78899"/>
                </a:lnTo>
                <a:lnTo>
                  <a:pt x="6200" y="48188"/>
                </a:lnTo>
                <a:lnTo>
                  <a:pt x="23109" y="23108"/>
                </a:lnTo>
                <a:lnTo>
                  <a:pt x="48188" y="6200"/>
                </a:lnTo>
                <a:lnTo>
                  <a:pt x="78899" y="0"/>
                </a:lnTo>
                <a:lnTo>
                  <a:pt x="816899" y="0"/>
                </a:lnTo>
                <a:lnTo>
                  <a:pt x="860673" y="13255"/>
                </a:lnTo>
                <a:lnTo>
                  <a:pt x="889794" y="48706"/>
                </a:lnTo>
                <a:lnTo>
                  <a:pt x="895799" y="78899"/>
                </a:lnTo>
                <a:lnTo>
                  <a:pt x="889599" y="109611"/>
                </a:lnTo>
                <a:lnTo>
                  <a:pt x="872690" y="134690"/>
                </a:lnTo>
                <a:lnTo>
                  <a:pt x="847611" y="151599"/>
                </a:lnTo>
                <a:lnTo>
                  <a:pt x="816899" y="157799"/>
                </a:lnTo>
                <a:close/>
              </a:path>
            </a:pathLst>
          </a:custGeom>
          <a:solidFill>
            <a:srgbClr val="EEEEEE"/>
          </a:solidFill>
        </p:spPr>
        <p:txBody>
          <a:bodyPr wrap="square" lIns="0" tIns="0" rIns="0" bIns="0" rtlCol="0"/>
          <a:lstStyle/>
          <a:p>
            <a:endParaRPr/>
          </a:p>
        </p:txBody>
      </p:sp>
      <p:sp>
        <p:nvSpPr>
          <p:cNvPr id="12" name="object 12"/>
          <p:cNvSpPr/>
          <p:nvPr/>
        </p:nvSpPr>
        <p:spPr>
          <a:xfrm>
            <a:off x="2777210" y="3584612"/>
            <a:ext cx="895985" cy="158115"/>
          </a:xfrm>
          <a:custGeom>
            <a:avLst/>
            <a:gdLst/>
            <a:ahLst/>
            <a:cxnLst/>
            <a:rect l="l" t="t" r="r" b="b"/>
            <a:pathLst>
              <a:path w="895985" h="158114">
                <a:moveTo>
                  <a:pt x="895858" y="78905"/>
                </a:moveTo>
                <a:lnTo>
                  <a:pt x="882599" y="35128"/>
                </a:lnTo>
                <a:lnTo>
                  <a:pt x="847153" y="6007"/>
                </a:lnTo>
                <a:lnTo>
                  <a:pt x="816952" y="0"/>
                </a:lnTo>
                <a:lnTo>
                  <a:pt x="78892" y="0"/>
                </a:lnTo>
                <a:lnTo>
                  <a:pt x="48183" y="6197"/>
                </a:lnTo>
                <a:lnTo>
                  <a:pt x="23101" y="23114"/>
                </a:lnTo>
                <a:lnTo>
                  <a:pt x="6197" y="48196"/>
                </a:lnTo>
                <a:lnTo>
                  <a:pt x="0" y="78905"/>
                </a:lnTo>
                <a:lnTo>
                  <a:pt x="6197" y="109613"/>
                </a:lnTo>
                <a:lnTo>
                  <a:pt x="23101" y="134696"/>
                </a:lnTo>
                <a:lnTo>
                  <a:pt x="48183" y="151599"/>
                </a:lnTo>
                <a:lnTo>
                  <a:pt x="78892" y="157797"/>
                </a:lnTo>
                <a:lnTo>
                  <a:pt x="816952" y="157797"/>
                </a:lnTo>
                <a:lnTo>
                  <a:pt x="847661" y="151599"/>
                </a:lnTo>
                <a:lnTo>
                  <a:pt x="872744" y="134696"/>
                </a:lnTo>
                <a:lnTo>
                  <a:pt x="889660" y="109613"/>
                </a:lnTo>
                <a:lnTo>
                  <a:pt x="895858" y="78905"/>
                </a:lnTo>
                <a:close/>
              </a:path>
            </a:pathLst>
          </a:custGeom>
          <a:solidFill>
            <a:srgbClr val="EEEEEE"/>
          </a:solidFill>
        </p:spPr>
        <p:txBody>
          <a:bodyPr wrap="square" lIns="0" tIns="0" rIns="0" bIns="0" rtlCol="0"/>
          <a:lstStyle/>
          <a:p>
            <a:endParaRPr/>
          </a:p>
        </p:txBody>
      </p:sp>
      <p:sp>
        <p:nvSpPr>
          <p:cNvPr id="14" name="object 14"/>
          <p:cNvSpPr txBox="1"/>
          <p:nvPr/>
        </p:nvSpPr>
        <p:spPr>
          <a:xfrm>
            <a:off x="697100" y="4078072"/>
            <a:ext cx="7764780" cy="729615"/>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2D344B"/>
                </a:solidFill>
                <a:latin typeface="Source Han Sans JP"/>
                <a:cs typeface="Source Han Sans JP"/>
              </a:rPr>
              <a:t>4</a:t>
            </a:r>
            <a:r>
              <a:rPr sz="1000" b="1" spc="-5" dirty="0">
                <a:solidFill>
                  <a:srgbClr val="2D344B"/>
                </a:solidFill>
                <a:latin typeface="Source Han Sans JP"/>
                <a:cs typeface="Source Han Sans JP"/>
              </a:rPr>
              <a:t>⽉から施⾏される法改正情報の確認を忘れずに</a:t>
            </a:r>
            <a:endParaRPr sz="1000" dirty="0">
              <a:latin typeface="Source Han Sans JP"/>
              <a:cs typeface="Source Han Sans JP"/>
            </a:endParaRPr>
          </a:p>
          <a:p>
            <a:pPr marL="12700" marR="5080">
              <a:lnSpc>
                <a:spcPct val="130000"/>
              </a:lnSpc>
              <a:spcBef>
                <a:spcPts val="635"/>
              </a:spcBef>
            </a:pPr>
            <a:r>
              <a:rPr sz="700" dirty="0">
                <a:solidFill>
                  <a:srgbClr val="2D344B"/>
                </a:solidFill>
                <a:latin typeface="Source Han Sans JP"/>
                <a:cs typeface="Source Han Sans JP"/>
              </a:rPr>
              <a:t>2024年4⽉1</a:t>
            </a:r>
            <a:r>
              <a:rPr sz="700" spc="-30" dirty="0">
                <a:solidFill>
                  <a:srgbClr val="2D344B"/>
                </a:solidFill>
                <a:latin typeface="Source Han Sans JP"/>
                <a:cs typeface="Source Han Sans JP"/>
              </a:rPr>
              <a:t>⽇からは、労働基準法や障害者雇⽤促進法の⼀部が改正されます。なかでも「労働条件の明⽰ルールの変更」はすべての事業者が対象となりますので、新しく追加される明⽰事項を必</a:t>
            </a:r>
            <a:r>
              <a:rPr sz="700" spc="-35" dirty="0">
                <a:solidFill>
                  <a:srgbClr val="2D344B"/>
                </a:solidFill>
                <a:latin typeface="Source Han Sans JP"/>
                <a:cs typeface="Source Han Sans JP"/>
              </a:rPr>
              <a:t>ず確認し、会社で使⽤している労働条件通知書の雛形を修正しましょう。その他の改正についても対象となる企業は内容を確認し、法令違反とならないよう適切に対応を進める必要があります。</a:t>
            </a:r>
            <a:endParaRPr sz="700" dirty="0">
              <a:latin typeface="Source Han Sans JP"/>
              <a:cs typeface="Source Han Sans JP"/>
            </a:endParaRPr>
          </a:p>
          <a:p>
            <a:pPr marL="12700">
              <a:lnSpc>
                <a:spcPct val="100000"/>
              </a:lnSpc>
              <a:spcBef>
                <a:spcPts val="800"/>
              </a:spcBef>
            </a:pPr>
            <a:r>
              <a:rPr sz="600" spc="45" dirty="0">
                <a:solidFill>
                  <a:srgbClr val="808080"/>
                </a:solidFill>
                <a:latin typeface="Source Han Sans JP"/>
                <a:cs typeface="Source Han Sans JP"/>
              </a:rPr>
              <a:t>参 考  厚⽣労働省「令和</a:t>
            </a:r>
            <a:r>
              <a:rPr sz="600" spc="-10" dirty="0">
                <a:solidFill>
                  <a:srgbClr val="808080"/>
                </a:solidFill>
                <a:latin typeface="Source Han Sans JP"/>
                <a:cs typeface="Source Han Sans JP"/>
              </a:rPr>
              <a:t>6年4⽉から労働条件明⽰のルールが改正されます」, </a:t>
            </a:r>
            <a:r>
              <a:rPr sz="600" u="sng" spc="-10" dirty="0">
                <a:solidFill>
                  <a:srgbClr val="608EDE"/>
                </a:solidFill>
                <a:uFill>
                  <a:solidFill>
                    <a:srgbClr val="608EDE"/>
                  </a:solidFill>
                </a:uFill>
                <a:latin typeface="Source Han Sans JP"/>
                <a:cs typeface="Source Han Sans JP"/>
                <a:hlinkClick r:id="rId2"/>
              </a:rPr>
              <a:t>https://www.mhlw.go.jp/stf/newpage_32105.html</a:t>
            </a:r>
            <a:r>
              <a:rPr sz="600" spc="35" dirty="0">
                <a:solidFill>
                  <a:srgbClr val="608EDE"/>
                </a:solidFill>
                <a:latin typeface="Source Han Sans JP"/>
                <a:cs typeface="Source Han Sans JP"/>
              </a:rPr>
              <a:t> </a:t>
            </a:r>
            <a:r>
              <a:rPr sz="600" dirty="0">
                <a:solidFill>
                  <a:srgbClr val="999999"/>
                </a:solidFill>
                <a:latin typeface="Source Han Sans JP"/>
                <a:cs typeface="Source Han Sans JP"/>
              </a:rPr>
              <a:t>,</a:t>
            </a:r>
            <a:r>
              <a:rPr sz="600" dirty="0">
                <a:solidFill>
                  <a:srgbClr val="808080"/>
                </a:solidFill>
                <a:latin typeface="Source Han Sans JP"/>
                <a:cs typeface="Source Han Sans JP"/>
              </a:rPr>
              <a:t>（</a:t>
            </a:r>
            <a:r>
              <a:rPr sz="600" spc="10" dirty="0">
                <a:solidFill>
                  <a:srgbClr val="808080"/>
                </a:solidFill>
                <a:latin typeface="Source Han Sans JP"/>
                <a:cs typeface="Source Han Sans JP"/>
              </a:rPr>
              <a:t>参照⽇ </a:t>
            </a:r>
            <a:r>
              <a:rPr sz="600" spc="-10" dirty="0">
                <a:solidFill>
                  <a:srgbClr val="808080"/>
                </a:solidFill>
                <a:latin typeface="Source Han Sans JP"/>
                <a:cs typeface="Source Han Sans JP"/>
              </a:rPr>
              <a:t>2023.9.21）</a:t>
            </a:r>
            <a:endParaRPr sz="600" dirty="0">
              <a:latin typeface="Source Han Sans JP"/>
              <a:cs typeface="Source Han Sans JP"/>
            </a:endParaRPr>
          </a:p>
        </p:txBody>
      </p:sp>
      <p:sp>
        <p:nvSpPr>
          <p:cNvPr id="15" name="object 15"/>
          <p:cNvSpPr/>
          <p:nvPr/>
        </p:nvSpPr>
        <p:spPr>
          <a:xfrm>
            <a:off x="2777134" y="2351011"/>
            <a:ext cx="895985" cy="158115"/>
          </a:xfrm>
          <a:custGeom>
            <a:avLst/>
            <a:gdLst/>
            <a:ahLst/>
            <a:cxnLst/>
            <a:rect l="l" t="t" r="r" b="b"/>
            <a:pathLst>
              <a:path w="895985" h="158114">
                <a:moveTo>
                  <a:pt x="895858" y="78905"/>
                </a:moveTo>
                <a:lnTo>
                  <a:pt x="882599" y="35128"/>
                </a:lnTo>
                <a:lnTo>
                  <a:pt x="847153" y="6007"/>
                </a:lnTo>
                <a:lnTo>
                  <a:pt x="816952" y="0"/>
                </a:lnTo>
                <a:lnTo>
                  <a:pt x="78892" y="0"/>
                </a:lnTo>
                <a:lnTo>
                  <a:pt x="48183" y="6197"/>
                </a:lnTo>
                <a:lnTo>
                  <a:pt x="23101" y="23114"/>
                </a:lnTo>
                <a:lnTo>
                  <a:pt x="6197" y="48196"/>
                </a:lnTo>
                <a:lnTo>
                  <a:pt x="0" y="78905"/>
                </a:lnTo>
                <a:lnTo>
                  <a:pt x="6197" y="109613"/>
                </a:lnTo>
                <a:lnTo>
                  <a:pt x="23101" y="134696"/>
                </a:lnTo>
                <a:lnTo>
                  <a:pt x="48183" y="151599"/>
                </a:lnTo>
                <a:lnTo>
                  <a:pt x="78892" y="157797"/>
                </a:lnTo>
                <a:lnTo>
                  <a:pt x="816952" y="157797"/>
                </a:lnTo>
                <a:lnTo>
                  <a:pt x="847674" y="151599"/>
                </a:lnTo>
                <a:lnTo>
                  <a:pt x="872744" y="134696"/>
                </a:lnTo>
                <a:lnTo>
                  <a:pt x="889660" y="109613"/>
                </a:lnTo>
                <a:lnTo>
                  <a:pt x="895858" y="78905"/>
                </a:lnTo>
                <a:close/>
              </a:path>
            </a:pathLst>
          </a:custGeom>
          <a:solidFill>
            <a:srgbClr val="EEEEEE"/>
          </a:solidFill>
        </p:spPr>
        <p:txBody>
          <a:bodyPr wrap="square" lIns="0" tIns="0" rIns="0" bIns="0" rtlCol="0"/>
          <a:lstStyle/>
          <a:p>
            <a:endParaRPr/>
          </a:p>
        </p:txBody>
      </p:sp>
      <p:sp>
        <p:nvSpPr>
          <p:cNvPr id="16" name="object 16"/>
          <p:cNvSpPr/>
          <p:nvPr/>
        </p:nvSpPr>
        <p:spPr>
          <a:xfrm>
            <a:off x="2777134" y="2118816"/>
            <a:ext cx="895985" cy="158115"/>
          </a:xfrm>
          <a:custGeom>
            <a:avLst/>
            <a:gdLst/>
            <a:ahLst/>
            <a:cxnLst/>
            <a:rect l="l" t="t" r="r" b="b"/>
            <a:pathLst>
              <a:path w="895985" h="158114">
                <a:moveTo>
                  <a:pt x="895858" y="78905"/>
                </a:moveTo>
                <a:lnTo>
                  <a:pt x="882599" y="35128"/>
                </a:lnTo>
                <a:lnTo>
                  <a:pt x="847153" y="6007"/>
                </a:lnTo>
                <a:lnTo>
                  <a:pt x="816952" y="0"/>
                </a:lnTo>
                <a:lnTo>
                  <a:pt x="78892" y="0"/>
                </a:lnTo>
                <a:lnTo>
                  <a:pt x="48183" y="6210"/>
                </a:lnTo>
                <a:lnTo>
                  <a:pt x="23101" y="23114"/>
                </a:lnTo>
                <a:lnTo>
                  <a:pt x="6197" y="48196"/>
                </a:lnTo>
                <a:lnTo>
                  <a:pt x="0" y="78905"/>
                </a:lnTo>
                <a:lnTo>
                  <a:pt x="6197" y="109613"/>
                </a:lnTo>
                <a:lnTo>
                  <a:pt x="23101" y="134696"/>
                </a:lnTo>
                <a:lnTo>
                  <a:pt x="48183" y="151599"/>
                </a:lnTo>
                <a:lnTo>
                  <a:pt x="78892" y="157810"/>
                </a:lnTo>
                <a:lnTo>
                  <a:pt x="816952" y="157810"/>
                </a:lnTo>
                <a:lnTo>
                  <a:pt x="847674" y="151599"/>
                </a:lnTo>
                <a:lnTo>
                  <a:pt x="872744" y="134696"/>
                </a:lnTo>
                <a:lnTo>
                  <a:pt x="889660" y="109613"/>
                </a:lnTo>
                <a:lnTo>
                  <a:pt x="895858" y="78905"/>
                </a:lnTo>
                <a:close/>
              </a:path>
            </a:pathLst>
          </a:custGeom>
          <a:solidFill>
            <a:srgbClr val="EEEEEE"/>
          </a:solidFill>
        </p:spPr>
        <p:txBody>
          <a:bodyPr wrap="square" lIns="0" tIns="0" rIns="0" bIns="0" rtlCol="0"/>
          <a:lstStyle/>
          <a:p>
            <a:endParaRPr/>
          </a:p>
        </p:txBody>
      </p:sp>
      <p:sp>
        <p:nvSpPr>
          <p:cNvPr id="17" name="object 17"/>
          <p:cNvSpPr/>
          <p:nvPr/>
        </p:nvSpPr>
        <p:spPr>
          <a:xfrm>
            <a:off x="2776296" y="1886635"/>
            <a:ext cx="895985" cy="158115"/>
          </a:xfrm>
          <a:custGeom>
            <a:avLst/>
            <a:gdLst/>
            <a:ahLst/>
            <a:cxnLst/>
            <a:rect l="l" t="t" r="r" b="b"/>
            <a:pathLst>
              <a:path w="895985" h="158114">
                <a:moveTo>
                  <a:pt x="895870" y="78892"/>
                </a:moveTo>
                <a:lnTo>
                  <a:pt x="882611" y="35115"/>
                </a:lnTo>
                <a:lnTo>
                  <a:pt x="847153" y="5994"/>
                </a:lnTo>
                <a:lnTo>
                  <a:pt x="816965" y="0"/>
                </a:lnTo>
                <a:lnTo>
                  <a:pt x="78905" y="0"/>
                </a:lnTo>
                <a:lnTo>
                  <a:pt x="48196" y="6197"/>
                </a:lnTo>
                <a:lnTo>
                  <a:pt x="23114" y="23101"/>
                </a:lnTo>
                <a:lnTo>
                  <a:pt x="6210" y="48183"/>
                </a:lnTo>
                <a:lnTo>
                  <a:pt x="0" y="78892"/>
                </a:lnTo>
                <a:lnTo>
                  <a:pt x="6210" y="109601"/>
                </a:lnTo>
                <a:lnTo>
                  <a:pt x="23114" y="134683"/>
                </a:lnTo>
                <a:lnTo>
                  <a:pt x="48196" y="151587"/>
                </a:lnTo>
                <a:lnTo>
                  <a:pt x="78905" y="157797"/>
                </a:lnTo>
                <a:lnTo>
                  <a:pt x="816965" y="157797"/>
                </a:lnTo>
                <a:lnTo>
                  <a:pt x="847674" y="151587"/>
                </a:lnTo>
                <a:lnTo>
                  <a:pt x="872756" y="134683"/>
                </a:lnTo>
                <a:lnTo>
                  <a:pt x="889660" y="109601"/>
                </a:lnTo>
                <a:lnTo>
                  <a:pt x="895870" y="78892"/>
                </a:lnTo>
                <a:close/>
              </a:path>
            </a:pathLst>
          </a:custGeom>
          <a:solidFill>
            <a:srgbClr val="EEEEEE"/>
          </a:solidFill>
        </p:spPr>
        <p:txBody>
          <a:bodyPr wrap="square" lIns="0" tIns="0" rIns="0" bIns="0" rtlCol="0"/>
          <a:lstStyle/>
          <a:p>
            <a:endParaRPr/>
          </a:p>
        </p:txBody>
      </p:sp>
      <p:sp>
        <p:nvSpPr>
          <p:cNvPr id="18" name="object 18"/>
          <p:cNvSpPr/>
          <p:nvPr/>
        </p:nvSpPr>
        <p:spPr>
          <a:xfrm>
            <a:off x="936500" y="4712685"/>
            <a:ext cx="0" cy="100330"/>
          </a:xfrm>
          <a:custGeom>
            <a:avLst/>
            <a:gdLst/>
            <a:ahLst/>
            <a:cxnLst/>
            <a:rect l="l" t="t" r="r" b="b"/>
            <a:pathLst>
              <a:path h="100329">
                <a:moveTo>
                  <a:pt x="0" y="0"/>
                </a:moveTo>
                <a:lnTo>
                  <a:pt x="0" y="100199"/>
                </a:lnTo>
              </a:path>
            </a:pathLst>
          </a:custGeom>
          <a:ln w="9524">
            <a:solidFill>
              <a:srgbClr val="D9D9D9"/>
            </a:solidFill>
          </a:ln>
        </p:spPr>
        <p:txBody>
          <a:bodyPr wrap="square" lIns="0" tIns="0" rIns="0" bIns="0" rtlCol="0"/>
          <a:lstStyle/>
          <a:p>
            <a:endParaRPr/>
          </a:p>
        </p:txBody>
      </p:sp>
      <p:sp>
        <p:nvSpPr>
          <p:cNvPr id="19" name="object 19"/>
          <p:cNvSpPr txBox="1">
            <a:spLocks noGrp="1"/>
          </p:cNvSpPr>
          <p:nvPr>
            <p:ph type="title"/>
          </p:nvPr>
        </p:nvSpPr>
        <p:spPr>
          <a:xfrm>
            <a:off x="1582974" y="263509"/>
            <a:ext cx="109220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E1750F"/>
                </a:solidFill>
              </a:rPr>
              <a:t>施⾏</a:t>
            </a:r>
            <a:r>
              <a:rPr spc="-10" dirty="0">
                <a:solidFill>
                  <a:srgbClr val="E1750F"/>
                </a:solidFill>
              </a:rPr>
              <a:t>される法改正</a:t>
            </a:r>
            <a:endParaRPr sz="1200"/>
          </a:p>
        </p:txBody>
      </p:sp>
      <p:sp>
        <p:nvSpPr>
          <p:cNvPr id="20" name="object 20"/>
          <p:cNvSpPr/>
          <p:nvPr/>
        </p:nvSpPr>
        <p:spPr>
          <a:xfrm>
            <a:off x="2777579" y="687090"/>
            <a:ext cx="897255" cy="158115"/>
          </a:xfrm>
          <a:custGeom>
            <a:avLst/>
            <a:gdLst/>
            <a:ahLst/>
            <a:cxnLst/>
            <a:rect l="l" t="t" r="r" b="b"/>
            <a:pathLst>
              <a:path w="897254" h="158115">
                <a:moveTo>
                  <a:pt x="817799" y="157800"/>
                </a:moveTo>
                <a:lnTo>
                  <a:pt x="78899" y="157800"/>
                </a:lnTo>
                <a:lnTo>
                  <a:pt x="48188" y="151599"/>
                </a:lnTo>
                <a:lnTo>
                  <a:pt x="23109" y="134690"/>
                </a:lnTo>
                <a:lnTo>
                  <a:pt x="6200" y="109611"/>
                </a:lnTo>
                <a:lnTo>
                  <a:pt x="0" y="78899"/>
                </a:lnTo>
                <a:lnTo>
                  <a:pt x="6200" y="48188"/>
                </a:lnTo>
                <a:lnTo>
                  <a:pt x="23109" y="23109"/>
                </a:lnTo>
                <a:lnTo>
                  <a:pt x="48188" y="6200"/>
                </a:lnTo>
                <a:lnTo>
                  <a:pt x="78899" y="0"/>
                </a:lnTo>
                <a:lnTo>
                  <a:pt x="817799" y="0"/>
                </a:lnTo>
                <a:lnTo>
                  <a:pt x="861573" y="13256"/>
                </a:lnTo>
                <a:lnTo>
                  <a:pt x="890694" y="48706"/>
                </a:lnTo>
                <a:lnTo>
                  <a:pt x="896699" y="78899"/>
                </a:lnTo>
                <a:lnTo>
                  <a:pt x="890499" y="109611"/>
                </a:lnTo>
                <a:lnTo>
                  <a:pt x="873590" y="134690"/>
                </a:lnTo>
                <a:lnTo>
                  <a:pt x="848511" y="151599"/>
                </a:lnTo>
                <a:lnTo>
                  <a:pt x="817799" y="157800"/>
                </a:lnTo>
                <a:close/>
              </a:path>
            </a:pathLst>
          </a:custGeom>
          <a:solidFill>
            <a:srgbClr val="FFF1CC"/>
          </a:solidFill>
        </p:spPr>
        <p:txBody>
          <a:bodyPr wrap="square" lIns="0" tIns="0" rIns="0" bIns="0" rtlCol="0"/>
          <a:lstStyle/>
          <a:p>
            <a:endParaRPr/>
          </a:p>
        </p:txBody>
      </p:sp>
      <p:sp>
        <p:nvSpPr>
          <p:cNvPr id="21" name="object 21"/>
          <p:cNvSpPr/>
          <p:nvPr/>
        </p:nvSpPr>
        <p:spPr>
          <a:xfrm>
            <a:off x="2776846" y="294436"/>
            <a:ext cx="897255" cy="158115"/>
          </a:xfrm>
          <a:custGeom>
            <a:avLst/>
            <a:gdLst/>
            <a:ahLst/>
            <a:cxnLst/>
            <a:rect l="l" t="t" r="r" b="b"/>
            <a:pathLst>
              <a:path w="897254" h="158115">
                <a:moveTo>
                  <a:pt x="818013"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818013" y="0"/>
                </a:lnTo>
                <a:lnTo>
                  <a:pt x="861787" y="13256"/>
                </a:lnTo>
                <a:lnTo>
                  <a:pt x="890908" y="48706"/>
                </a:lnTo>
                <a:lnTo>
                  <a:pt x="896913" y="78899"/>
                </a:lnTo>
                <a:lnTo>
                  <a:pt x="890713" y="109611"/>
                </a:lnTo>
                <a:lnTo>
                  <a:pt x="873804" y="134690"/>
                </a:lnTo>
                <a:lnTo>
                  <a:pt x="848725" y="151599"/>
                </a:lnTo>
                <a:lnTo>
                  <a:pt x="818013" y="157799"/>
                </a:lnTo>
                <a:close/>
              </a:path>
            </a:pathLst>
          </a:custGeom>
          <a:solidFill>
            <a:srgbClr val="FFF1CC"/>
          </a:solidFill>
        </p:spPr>
        <p:txBody>
          <a:bodyPr wrap="square" lIns="0" tIns="0" rIns="0" bIns="0" rtlCol="0"/>
          <a:lstStyle/>
          <a:p>
            <a:endParaRPr/>
          </a:p>
        </p:txBody>
      </p:sp>
      <p:sp>
        <p:nvSpPr>
          <p:cNvPr id="22" name="object 22"/>
          <p:cNvSpPr txBox="1"/>
          <p:nvPr/>
        </p:nvSpPr>
        <p:spPr>
          <a:xfrm>
            <a:off x="3022934" y="311401"/>
            <a:ext cx="406400" cy="116839"/>
          </a:xfrm>
          <a:prstGeom prst="rect">
            <a:avLst/>
          </a:prstGeom>
        </p:spPr>
        <p:txBody>
          <a:bodyPr vert="horz" wrap="square" lIns="0" tIns="12700" rIns="0" bIns="0" rtlCol="0">
            <a:spAutoFit/>
          </a:bodyPr>
          <a:lstStyle/>
          <a:p>
            <a:pPr marL="12700">
              <a:lnSpc>
                <a:spcPct val="100000"/>
              </a:lnSpc>
              <a:spcBef>
                <a:spcPts val="100"/>
              </a:spcBef>
            </a:pPr>
            <a:r>
              <a:rPr sz="600" b="1" spc="-10" dirty="0">
                <a:solidFill>
                  <a:srgbClr val="2D344B"/>
                </a:solidFill>
                <a:latin typeface="Source Han Sans JP"/>
                <a:cs typeface="Source Han Sans JP"/>
              </a:rPr>
              <a:t>労働基準法</a:t>
            </a:r>
            <a:endParaRPr sz="600">
              <a:latin typeface="Source Han Sans JP"/>
              <a:cs typeface="Source Han Sans JP"/>
            </a:endParaRPr>
          </a:p>
        </p:txBody>
      </p:sp>
      <p:sp>
        <p:nvSpPr>
          <p:cNvPr id="23" name="object 23"/>
          <p:cNvSpPr/>
          <p:nvPr/>
        </p:nvSpPr>
        <p:spPr>
          <a:xfrm>
            <a:off x="2777579" y="920328"/>
            <a:ext cx="897255" cy="158115"/>
          </a:xfrm>
          <a:custGeom>
            <a:avLst/>
            <a:gdLst/>
            <a:ahLst/>
            <a:cxnLst/>
            <a:rect l="l" t="t" r="r" b="b"/>
            <a:pathLst>
              <a:path w="897254" h="158115">
                <a:moveTo>
                  <a:pt x="817799"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817799" y="0"/>
                </a:lnTo>
                <a:lnTo>
                  <a:pt x="861573" y="13256"/>
                </a:lnTo>
                <a:lnTo>
                  <a:pt x="890694" y="48706"/>
                </a:lnTo>
                <a:lnTo>
                  <a:pt x="896699" y="78899"/>
                </a:lnTo>
                <a:lnTo>
                  <a:pt x="890499" y="109611"/>
                </a:lnTo>
                <a:lnTo>
                  <a:pt x="873590" y="134690"/>
                </a:lnTo>
                <a:lnTo>
                  <a:pt x="848511" y="151599"/>
                </a:lnTo>
                <a:lnTo>
                  <a:pt x="817799" y="157799"/>
                </a:lnTo>
                <a:close/>
              </a:path>
            </a:pathLst>
          </a:custGeom>
          <a:solidFill>
            <a:srgbClr val="FFF1CC"/>
          </a:solidFill>
        </p:spPr>
        <p:txBody>
          <a:bodyPr wrap="square" lIns="0" tIns="0" rIns="0" bIns="0" rtlCol="0"/>
          <a:lstStyle/>
          <a:p>
            <a:endParaRPr/>
          </a:p>
        </p:txBody>
      </p:sp>
      <p:sp>
        <p:nvSpPr>
          <p:cNvPr id="24" name="object 24"/>
          <p:cNvSpPr/>
          <p:nvPr/>
        </p:nvSpPr>
        <p:spPr>
          <a:xfrm>
            <a:off x="2777579" y="1153567"/>
            <a:ext cx="897255" cy="158115"/>
          </a:xfrm>
          <a:custGeom>
            <a:avLst/>
            <a:gdLst/>
            <a:ahLst/>
            <a:cxnLst/>
            <a:rect l="l" t="t" r="r" b="b"/>
            <a:pathLst>
              <a:path w="897254" h="158115">
                <a:moveTo>
                  <a:pt x="817799"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817799" y="0"/>
                </a:lnTo>
                <a:lnTo>
                  <a:pt x="861573" y="13256"/>
                </a:lnTo>
                <a:lnTo>
                  <a:pt x="890694" y="48706"/>
                </a:lnTo>
                <a:lnTo>
                  <a:pt x="896699" y="78899"/>
                </a:lnTo>
                <a:lnTo>
                  <a:pt x="890499" y="109611"/>
                </a:lnTo>
                <a:lnTo>
                  <a:pt x="873590" y="134690"/>
                </a:lnTo>
                <a:lnTo>
                  <a:pt x="848511" y="151599"/>
                </a:lnTo>
                <a:lnTo>
                  <a:pt x="817799" y="157799"/>
                </a:lnTo>
                <a:close/>
              </a:path>
            </a:pathLst>
          </a:custGeom>
          <a:solidFill>
            <a:srgbClr val="FFF1CC"/>
          </a:solidFill>
        </p:spPr>
        <p:txBody>
          <a:bodyPr wrap="square" lIns="0" tIns="0" rIns="0" bIns="0" rtlCol="0"/>
          <a:lstStyle/>
          <a:p>
            <a:endParaRPr/>
          </a:p>
        </p:txBody>
      </p:sp>
      <p:sp>
        <p:nvSpPr>
          <p:cNvPr id="25" name="object 25"/>
          <p:cNvSpPr/>
          <p:nvPr/>
        </p:nvSpPr>
        <p:spPr>
          <a:xfrm>
            <a:off x="2777579" y="1386805"/>
            <a:ext cx="897255" cy="158115"/>
          </a:xfrm>
          <a:custGeom>
            <a:avLst/>
            <a:gdLst/>
            <a:ahLst/>
            <a:cxnLst/>
            <a:rect l="l" t="t" r="r" b="b"/>
            <a:pathLst>
              <a:path w="897254" h="158115">
                <a:moveTo>
                  <a:pt x="817799"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817799" y="0"/>
                </a:lnTo>
                <a:lnTo>
                  <a:pt x="861573" y="13256"/>
                </a:lnTo>
                <a:lnTo>
                  <a:pt x="890694" y="48706"/>
                </a:lnTo>
                <a:lnTo>
                  <a:pt x="896699" y="78899"/>
                </a:lnTo>
                <a:lnTo>
                  <a:pt x="890499" y="109611"/>
                </a:lnTo>
                <a:lnTo>
                  <a:pt x="873590" y="134690"/>
                </a:lnTo>
                <a:lnTo>
                  <a:pt x="848511" y="151599"/>
                </a:lnTo>
                <a:lnTo>
                  <a:pt x="817799" y="157799"/>
                </a:lnTo>
                <a:close/>
              </a:path>
            </a:pathLst>
          </a:custGeom>
          <a:solidFill>
            <a:srgbClr val="FFF1CC"/>
          </a:solidFill>
        </p:spPr>
        <p:txBody>
          <a:bodyPr wrap="square" lIns="0" tIns="0" rIns="0" bIns="0" rtlCol="0"/>
          <a:lstStyle/>
          <a:p>
            <a:endParaRPr/>
          </a:p>
        </p:txBody>
      </p:sp>
      <p:graphicFrame>
        <p:nvGraphicFramePr>
          <p:cNvPr id="26" name="object 26"/>
          <p:cNvGraphicFramePr>
            <a:graphicFrameLocks noGrp="1"/>
          </p:cNvGraphicFramePr>
          <p:nvPr/>
        </p:nvGraphicFramePr>
        <p:xfrm>
          <a:off x="1595674" y="442157"/>
          <a:ext cx="6840218" cy="3293110"/>
        </p:xfrm>
        <a:graphic>
          <a:graphicData uri="http://schemas.openxmlformats.org/drawingml/2006/table">
            <a:tbl>
              <a:tblPr firstRow="1" bandRow="1">
                <a:tableStyleId>{2D5ABB26-0587-4C30-8999-92F81FD0307C}</a:tableStyleId>
              </a:tblPr>
              <a:tblGrid>
                <a:gridCol w="1189355">
                  <a:extLst>
                    <a:ext uri="{9D8B030D-6E8A-4147-A177-3AD203B41FA5}">
                      <a16:colId xmlns:a16="http://schemas.microsoft.com/office/drawing/2014/main" val="20000"/>
                    </a:ext>
                  </a:extLst>
                </a:gridCol>
                <a:gridCol w="876934">
                  <a:extLst>
                    <a:ext uri="{9D8B030D-6E8A-4147-A177-3AD203B41FA5}">
                      <a16:colId xmlns:a16="http://schemas.microsoft.com/office/drawing/2014/main" val="20001"/>
                    </a:ext>
                  </a:extLst>
                </a:gridCol>
                <a:gridCol w="4773929">
                  <a:extLst>
                    <a:ext uri="{9D8B030D-6E8A-4147-A177-3AD203B41FA5}">
                      <a16:colId xmlns:a16="http://schemas.microsoft.com/office/drawing/2014/main" val="20002"/>
                    </a:ext>
                  </a:extLst>
                </a:gridCol>
              </a:tblGrid>
              <a:tr h="199390">
                <a:tc rowSpan="5">
                  <a:txBody>
                    <a:bodyPr/>
                    <a:lstStyle/>
                    <a:p>
                      <a:pPr>
                        <a:lnSpc>
                          <a:spcPct val="100000"/>
                        </a:lnSpc>
                      </a:pPr>
                      <a:endParaRPr sz="700">
                        <a:latin typeface="Times New Roman"/>
                        <a:cs typeface="Times New Roman"/>
                      </a:endParaRPr>
                    </a:p>
                  </a:txBody>
                  <a:tcPr marL="0" marR="0" marT="0" marB="0">
                    <a:lnB w="9525">
                      <a:solidFill>
                        <a:srgbClr val="9E9E9E"/>
                      </a:solidFill>
                      <a:prstDash val="dot"/>
                    </a:lnB>
                  </a:tcPr>
                </a:tc>
                <a:tc>
                  <a:txBody>
                    <a:bodyPr/>
                    <a:lstStyle/>
                    <a:p>
                      <a:pPr>
                        <a:lnSpc>
                          <a:spcPct val="100000"/>
                        </a:lnSpc>
                      </a:pPr>
                      <a:endParaRPr sz="700">
                        <a:latin typeface="Times New Roman"/>
                        <a:cs typeface="Times New Roman"/>
                      </a:endParaRPr>
                    </a:p>
                  </a:txBody>
                  <a:tcPr marL="0" marR="0" marT="0" marB="0"/>
                </a:tc>
                <a:tc>
                  <a:txBody>
                    <a:bodyPr/>
                    <a:lstStyle/>
                    <a:p>
                      <a:pPr marL="88265">
                        <a:lnSpc>
                          <a:spcPct val="100000"/>
                        </a:lnSpc>
                        <a:spcBef>
                          <a:spcPts val="145"/>
                        </a:spcBef>
                      </a:pPr>
                      <a:r>
                        <a:rPr sz="900" b="1" dirty="0">
                          <a:solidFill>
                            <a:srgbClr val="2D344B"/>
                          </a:solidFill>
                          <a:latin typeface="Source Han Sans JP"/>
                          <a:cs typeface="Source Han Sans JP"/>
                        </a:rPr>
                        <a:t>上限規制の猶予期間が終了</a:t>
                      </a:r>
                      <a:r>
                        <a:rPr sz="800" spc="-10" dirty="0">
                          <a:solidFill>
                            <a:srgbClr val="2D344B"/>
                          </a:solidFill>
                          <a:latin typeface="Source Han Sans JP"/>
                          <a:cs typeface="Source Han Sans JP"/>
                        </a:rPr>
                        <a:t>（4⽉1⽇施⾏</a:t>
                      </a:r>
                      <a:r>
                        <a:rPr sz="800" spc="-50" dirty="0">
                          <a:solidFill>
                            <a:srgbClr val="2D344B"/>
                          </a:solidFill>
                          <a:latin typeface="Source Han Sans JP"/>
                          <a:cs typeface="Source Han Sans JP"/>
                        </a:rPr>
                        <a:t>）</a:t>
                      </a:r>
                      <a:endParaRPr sz="800">
                        <a:latin typeface="Source Han Sans JP"/>
                        <a:cs typeface="Source Han Sans JP"/>
                      </a:endParaRPr>
                    </a:p>
                  </a:txBody>
                  <a:tcPr marL="0" marR="0" marT="18415" marB="0"/>
                </a:tc>
                <a:extLst>
                  <a:ext uri="{0D108BD9-81ED-4DB2-BD59-A6C34878D82A}">
                    <a16:rowId xmlns:a16="http://schemas.microsoft.com/office/drawing/2014/main" val="10000"/>
                  </a:ext>
                </a:extLst>
              </a:tr>
              <a:tr h="234315">
                <a:tc vMerge="1">
                  <a:txBody>
                    <a:bodyPr/>
                    <a:lstStyle/>
                    <a:p>
                      <a:endParaRPr/>
                    </a:p>
                  </a:txBody>
                  <a:tcPr marL="0" marR="0" marT="0" marB="0">
                    <a:lnB w="9525">
                      <a:solidFill>
                        <a:srgbClr val="9E9E9E"/>
                      </a:solidFill>
                      <a:prstDash val="dot"/>
                    </a:lnB>
                  </a:tcPr>
                </a:tc>
                <a:tc>
                  <a:txBody>
                    <a:bodyPr/>
                    <a:lstStyle/>
                    <a:p>
                      <a:pPr marL="13335" algn="ctr">
                        <a:lnSpc>
                          <a:spcPct val="100000"/>
                        </a:lnSpc>
                        <a:spcBef>
                          <a:spcPts val="585"/>
                        </a:spcBef>
                      </a:pPr>
                      <a:r>
                        <a:rPr sz="600" b="1" spc="-10" dirty="0">
                          <a:solidFill>
                            <a:srgbClr val="2D344B"/>
                          </a:solidFill>
                          <a:latin typeface="Source Han Sans JP"/>
                          <a:cs typeface="Source Han Sans JP"/>
                        </a:rPr>
                        <a:t>労働基準法施⾏規則</a:t>
                      </a:r>
                      <a:endParaRPr sz="600">
                        <a:latin typeface="Source Han Sans JP"/>
                        <a:cs typeface="Source Han Sans JP"/>
                      </a:endParaRPr>
                    </a:p>
                  </a:txBody>
                  <a:tcPr marL="0" marR="0" marT="74295" marB="0"/>
                </a:tc>
                <a:tc>
                  <a:txBody>
                    <a:bodyPr/>
                    <a:lstStyle/>
                    <a:p>
                      <a:pPr marL="88265">
                        <a:lnSpc>
                          <a:spcPct val="100000"/>
                        </a:lnSpc>
                        <a:spcBef>
                          <a:spcPts val="415"/>
                        </a:spcBef>
                      </a:pPr>
                      <a:r>
                        <a:rPr sz="900" b="1" dirty="0">
                          <a:solidFill>
                            <a:srgbClr val="2D344B"/>
                          </a:solidFill>
                          <a:latin typeface="Source Han Sans JP"/>
                          <a:cs typeface="Source Han Sans JP"/>
                        </a:rPr>
                        <a:t>裁量労働制の導⼊‧継続⼿続きの⾒直し</a:t>
                      </a:r>
                      <a:r>
                        <a:rPr sz="800" spc="-10" dirty="0">
                          <a:solidFill>
                            <a:srgbClr val="2D344B"/>
                          </a:solidFill>
                          <a:latin typeface="Source Han Sans JP"/>
                          <a:cs typeface="Source Han Sans JP"/>
                        </a:rPr>
                        <a:t>（4⽉1⽇施⾏</a:t>
                      </a:r>
                      <a:r>
                        <a:rPr sz="800" spc="-50" dirty="0">
                          <a:solidFill>
                            <a:srgbClr val="2D344B"/>
                          </a:solidFill>
                          <a:latin typeface="Source Han Sans JP"/>
                          <a:cs typeface="Source Han Sans JP"/>
                        </a:rPr>
                        <a:t>）</a:t>
                      </a:r>
                      <a:endParaRPr sz="800">
                        <a:latin typeface="Source Han Sans JP"/>
                        <a:cs typeface="Source Han Sans JP"/>
                      </a:endParaRPr>
                    </a:p>
                  </a:txBody>
                  <a:tcPr marL="0" marR="0" marT="52705" marB="0"/>
                </a:tc>
                <a:extLst>
                  <a:ext uri="{0D108BD9-81ED-4DB2-BD59-A6C34878D82A}">
                    <a16:rowId xmlns:a16="http://schemas.microsoft.com/office/drawing/2014/main" val="10001"/>
                  </a:ext>
                </a:extLst>
              </a:tr>
              <a:tr h="234315">
                <a:tc vMerge="1">
                  <a:txBody>
                    <a:bodyPr/>
                    <a:lstStyle/>
                    <a:p>
                      <a:endParaRPr/>
                    </a:p>
                  </a:txBody>
                  <a:tcPr marL="0" marR="0" marT="0" marB="0">
                    <a:lnB w="9525">
                      <a:solidFill>
                        <a:srgbClr val="9E9E9E"/>
                      </a:solidFill>
                      <a:prstDash val="dot"/>
                    </a:lnB>
                  </a:tcPr>
                </a:tc>
                <a:tc>
                  <a:txBody>
                    <a:bodyPr/>
                    <a:lstStyle/>
                    <a:p>
                      <a:pPr marL="13335" algn="ctr">
                        <a:lnSpc>
                          <a:spcPct val="100000"/>
                        </a:lnSpc>
                        <a:spcBef>
                          <a:spcPts val="575"/>
                        </a:spcBef>
                      </a:pPr>
                      <a:r>
                        <a:rPr sz="600" b="1" spc="-10" dirty="0">
                          <a:solidFill>
                            <a:srgbClr val="2D344B"/>
                          </a:solidFill>
                          <a:latin typeface="Source Han Sans JP"/>
                          <a:cs typeface="Source Han Sans JP"/>
                        </a:rPr>
                        <a:t>労働基準法施⾏規則</a:t>
                      </a:r>
                      <a:endParaRPr sz="600">
                        <a:latin typeface="Source Han Sans JP"/>
                        <a:cs typeface="Source Han Sans JP"/>
                      </a:endParaRPr>
                    </a:p>
                  </a:txBody>
                  <a:tcPr marL="0" marR="0" marT="73025" marB="0"/>
                </a:tc>
                <a:tc>
                  <a:txBody>
                    <a:bodyPr/>
                    <a:lstStyle/>
                    <a:p>
                      <a:pPr marL="88265">
                        <a:lnSpc>
                          <a:spcPct val="100000"/>
                        </a:lnSpc>
                        <a:spcBef>
                          <a:spcPts val="415"/>
                        </a:spcBef>
                      </a:pPr>
                      <a:r>
                        <a:rPr sz="900" b="1" dirty="0">
                          <a:solidFill>
                            <a:srgbClr val="2D344B"/>
                          </a:solidFill>
                          <a:latin typeface="Source Han Sans JP"/>
                          <a:cs typeface="Source Han Sans JP"/>
                        </a:rPr>
                        <a:t>労働条件の明⽰ルールの変更</a:t>
                      </a:r>
                      <a:r>
                        <a:rPr sz="800" spc="-10" dirty="0">
                          <a:solidFill>
                            <a:srgbClr val="2D344B"/>
                          </a:solidFill>
                          <a:latin typeface="Source Han Sans JP"/>
                          <a:cs typeface="Source Han Sans JP"/>
                        </a:rPr>
                        <a:t>（4⽉1⽇施⾏</a:t>
                      </a:r>
                      <a:r>
                        <a:rPr sz="800" spc="-50" dirty="0">
                          <a:solidFill>
                            <a:srgbClr val="2D344B"/>
                          </a:solidFill>
                          <a:latin typeface="Source Han Sans JP"/>
                          <a:cs typeface="Source Han Sans JP"/>
                        </a:rPr>
                        <a:t>）</a:t>
                      </a:r>
                      <a:endParaRPr sz="800">
                        <a:latin typeface="Source Han Sans JP"/>
                        <a:cs typeface="Source Han Sans JP"/>
                      </a:endParaRPr>
                    </a:p>
                  </a:txBody>
                  <a:tcPr marL="0" marR="0" marT="52705" marB="0"/>
                </a:tc>
                <a:extLst>
                  <a:ext uri="{0D108BD9-81ED-4DB2-BD59-A6C34878D82A}">
                    <a16:rowId xmlns:a16="http://schemas.microsoft.com/office/drawing/2014/main" val="10002"/>
                  </a:ext>
                </a:extLst>
              </a:tr>
              <a:tr h="234315">
                <a:tc vMerge="1">
                  <a:txBody>
                    <a:bodyPr/>
                    <a:lstStyle/>
                    <a:p>
                      <a:endParaRPr/>
                    </a:p>
                  </a:txBody>
                  <a:tcPr marL="0" marR="0" marT="0" marB="0">
                    <a:lnB w="9525">
                      <a:solidFill>
                        <a:srgbClr val="9E9E9E"/>
                      </a:solidFill>
                      <a:prstDash val="dot"/>
                    </a:lnB>
                  </a:tcPr>
                </a:tc>
                <a:tc>
                  <a:txBody>
                    <a:bodyPr/>
                    <a:lstStyle/>
                    <a:p>
                      <a:pPr marL="13335" algn="ctr">
                        <a:lnSpc>
                          <a:spcPct val="100000"/>
                        </a:lnSpc>
                        <a:spcBef>
                          <a:spcPts val="565"/>
                        </a:spcBef>
                      </a:pPr>
                      <a:r>
                        <a:rPr sz="600" b="1" spc="-10" dirty="0">
                          <a:solidFill>
                            <a:srgbClr val="2D344B"/>
                          </a:solidFill>
                          <a:latin typeface="Source Han Sans JP"/>
                          <a:cs typeface="Source Han Sans JP"/>
                        </a:rPr>
                        <a:t>障害者雇⽤促進法</a:t>
                      </a:r>
                      <a:endParaRPr sz="600">
                        <a:latin typeface="Source Han Sans JP"/>
                        <a:cs typeface="Source Han Sans JP"/>
                      </a:endParaRPr>
                    </a:p>
                  </a:txBody>
                  <a:tcPr marL="0" marR="0" marT="71755" marB="0"/>
                </a:tc>
                <a:tc>
                  <a:txBody>
                    <a:bodyPr/>
                    <a:lstStyle/>
                    <a:p>
                      <a:pPr marL="88265">
                        <a:lnSpc>
                          <a:spcPct val="100000"/>
                        </a:lnSpc>
                        <a:spcBef>
                          <a:spcPts val="415"/>
                        </a:spcBef>
                      </a:pPr>
                      <a:r>
                        <a:rPr sz="900" b="1" dirty="0">
                          <a:solidFill>
                            <a:srgbClr val="2D344B"/>
                          </a:solidFill>
                          <a:latin typeface="Source Han Sans JP"/>
                          <a:cs typeface="Source Han Sans JP"/>
                        </a:rPr>
                        <a:t>障がい者の雇⽤率引き上げ</a:t>
                      </a:r>
                      <a:r>
                        <a:rPr sz="800" spc="-10" dirty="0">
                          <a:solidFill>
                            <a:srgbClr val="2D344B"/>
                          </a:solidFill>
                          <a:latin typeface="Source Han Sans JP"/>
                          <a:cs typeface="Source Han Sans JP"/>
                        </a:rPr>
                        <a:t>（4⽉1⽇施⾏</a:t>
                      </a:r>
                      <a:r>
                        <a:rPr sz="800" spc="-50" dirty="0">
                          <a:solidFill>
                            <a:srgbClr val="2D344B"/>
                          </a:solidFill>
                          <a:latin typeface="Source Han Sans JP"/>
                          <a:cs typeface="Source Han Sans JP"/>
                        </a:rPr>
                        <a:t>）</a:t>
                      </a:r>
                      <a:endParaRPr sz="800">
                        <a:latin typeface="Source Han Sans JP"/>
                        <a:cs typeface="Source Han Sans JP"/>
                      </a:endParaRPr>
                    </a:p>
                  </a:txBody>
                  <a:tcPr marL="0" marR="0" marT="52705" marB="0"/>
                </a:tc>
                <a:extLst>
                  <a:ext uri="{0D108BD9-81ED-4DB2-BD59-A6C34878D82A}">
                    <a16:rowId xmlns:a16="http://schemas.microsoft.com/office/drawing/2014/main" val="10003"/>
                  </a:ext>
                </a:extLst>
              </a:tr>
              <a:tr h="362585">
                <a:tc vMerge="1">
                  <a:txBody>
                    <a:bodyPr/>
                    <a:lstStyle/>
                    <a:p>
                      <a:endParaRPr/>
                    </a:p>
                  </a:txBody>
                  <a:tcPr marL="0" marR="0" marT="0" marB="0">
                    <a:lnB w="9525">
                      <a:solidFill>
                        <a:srgbClr val="9E9E9E"/>
                      </a:solidFill>
                      <a:prstDash val="dot"/>
                    </a:lnB>
                  </a:tcPr>
                </a:tc>
                <a:tc>
                  <a:txBody>
                    <a:bodyPr/>
                    <a:lstStyle/>
                    <a:p>
                      <a:pPr marL="13335" algn="ctr">
                        <a:lnSpc>
                          <a:spcPct val="100000"/>
                        </a:lnSpc>
                        <a:spcBef>
                          <a:spcPts val="560"/>
                        </a:spcBef>
                      </a:pPr>
                      <a:r>
                        <a:rPr sz="600" b="1" spc="-10" dirty="0">
                          <a:solidFill>
                            <a:srgbClr val="2D344B"/>
                          </a:solidFill>
                          <a:latin typeface="Source Han Sans JP"/>
                          <a:cs typeface="Source Han Sans JP"/>
                        </a:rPr>
                        <a:t>障害者雇⽤促進法</a:t>
                      </a:r>
                      <a:endParaRPr sz="600">
                        <a:latin typeface="Source Han Sans JP"/>
                        <a:cs typeface="Source Han Sans JP"/>
                      </a:endParaRPr>
                    </a:p>
                  </a:txBody>
                  <a:tcPr marL="0" marR="0" marT="71120" marB="0">
                    <a:lnB w="9525">
                      <a:solidFill>
                        <a:srgbClr val="9E9E9E"/>
                      </a:solidFill>
                      <a:prstDash val="dot"/>
                    </a:lnB>
                  </a:tcPr>
                </a:tc>
                <a:tc>
                  <a:txBody>
                    <a:bodyPr/>
                    <a:lstStyle/>
                    <a:p>
                      <a:pPr marL="88265">
                        <a:lnSpc>
                          <a:spcPct val="100000"/>
                        </a:lnSpc>
                        <a:spcBef>
                          <a:spcPts val="415"/>
                        </a:spcBef>
                      </a:pPr>
                      <a:r>
                        <a:rPr sz="900" b="1" spc="-5" dirty="0">
                          <a:solidFill>
                            <a:srgbClr val="2D344B"/>
                          </a:solidFill>
                          <a:latin typeface="Source Han Sans JP"/>
                          <a:cs typeface="Source Han Sans JP"/>
                        </a:rPr>
                        <a:t>短時間労働者として働く障がい者の実雇⽤率における算定特例</a:t>
                      </a:r>
                      <a:r>
                        <a:rPr sz="800" spc="-10" dirty="0">
                          <a:solidFill>
                            <a:srgbClr val="2D344B"/>
                          </a:solidFill>
                          <a:latin typeface="Source Han Sans JP"/>
                          <a:cs typeface="Source Han Sans JP"/>
                        </a:rPr>
                        <a:t>（4⽉1⽇施⾏</a:t>
                      </a:r>
                      <a:r>
                        <a:rPr sz="800" spc="-50" dirty="0">
                          <a:solidFill>
                            <a:srgbClr val="2D344B"/>
                          </a:solidFill>
                          <a:latin typeface="Source Han Sans JP"/>
                          <a:cs typeface="Source Han Sans JP"/>
                        </a:rPr>
                        <a:t>）</a:t>
                      </a:r>
                      <a:endParaRPr sz="800">
                        <a:latin typeface="Source Han Sans JP"/>
                        <a:cs typeface="Source Han Sans JP"/>
                      </a:endParaRPr>
                    </a:p>
                  </a:txBody>
                  <a:tcPr marL="0" marR="0" marT="52705" marB="0">
                    <a:lnB w="9525">
                      <a:solidFill>
                        <a:srgbClr val="9E9E9E"/>
                      </a:solidFill>
                      <a:prstDash val="dot"/>
                    </a:lnB>
                  </a:tcPr>
                </a:tc>
                <a:extLst>
                  <a:ext uri="{0D108BD9-81ED-4DB2-BD59-A6C34878D82A}">
                    <a16:rowId xmlns:a16="http://schemas.microsoft.com/office/drawing/2014/main" val="10004"/>
                  </a:ext>
                </a:extLst>
              </a:tr>
              <a:tr h="595630">
                <a:tc>
                  <a:txBody>
                    <a:bodyPr/>
                    <a:lstStyle/>
                    <a:p>
                      <a:pPr>
                        <a:lnSpc>
                          <a:spcPct val="100000"/>
                        </a:lnSpc>
                        <a:spcBef>
                          <a:spcPts val="30"/>
                        </a:spcBef>
                      </a:pPr>
                      <a:endParaRPr sz="1000">
                        <a:latin typeface="Times New Roman"/>
                        <a:cs typeface="Times New Roman"/>
                      </a:endParaRPr>
                    </a:p>
                    <a:p>
                      <a:pPr>
                        <a:lnSpc>
                          <a:spcPct val="100000"/>
                        </a:lnSpc>
                      </a:pPr>
                      <a:r>
                        <a:rPr sz="1200" b="1" spc="75" dirty="0">
                          <a:solidFill>
                            <a:srgbClr val="0051A8"/>
                          </a:solidFill>
                          <a:latin typeface="Source Han Sans JP"/>
                          <a:cs typeface="Source Han Sans JP"/>
                        </a:rPr>
                        <a:t>納付</a:t>
                      </a:r>
                      <a:r>
                        <a:rPr sz="1000" b="1" spc="-10" dirty="0">
                          <a:solidFill>
                            <a:srgbClr val="0051A8"/>
                          </a:solidFill>
                          <a:latin typeface="Source Han Sans JP"/>
                          <a:cs typeface="Source Han Sans JP"/>
                        </a:rPr>
                        <a:t>が必要な業務</a:t>
                      </a:r>
                      <a:endParaRPr sz="1000">
                        <a:latin typeface="Source Han Sans JP"/>
                        <a:cs typeface="Source Han Sans JP"/>
                      </a:endParaRPr>
                    </a:p>
                  </a:txBody>
                  <a:tcPr marL="0" marR="0" marT="3810" marB="0">
                    <a:lnT w="9525">
                      <a:solidFill>
                        <a:srgbClr val="9E9E9E"/>
                      </a:solidFill>
                      <a:prstDash val="dot"/>
                    </a:lnT>
                  </a:tcPr>
                </a:tc>
                <a:tc>
                  <a:txBody>
                    <a:bodyPr/>
                    <a:lstStyle/>
                    <a:p>
                      <a:pPr marL="325120" marR="277495" indent="-39370">
                        <a:lnSpc>
                          <a:spcPct val="253900"/>
                        </a:lnSpc>
                        <a:spcBef>
                          <a:spcPts val="530"/>
                        </a:spcBef>
                      </a:pPr>
                      <a:r>
                        <a:rPr sz="600" b="1" spc="-15" dirty="0">
                          <a:solidFill>
                            <a:srgbClr val="2D344B"/>
                          </a:solidFill>
                          <a:latin typeface="Source Han Sans JP"/>
                          <a:cs typeface="Source Han Sans JP"/>
                        </a:rPr>
                        <a:t>社会保険</a:t>
                      </a:r>
                      <a:r>
                        <a:rPr sz="600" b="1" spc="-20" dirty="0">
                          <a:solidFill>
                            <a:srgbClr val="2D344B"/>
                          </a:solidFill>
                          <a:latin typeface="Source Han Sans JP"/>
                          <a:cs typeface="Source Han Sans JP"/>
                        </a:rPr>
                        <a:t>住⺠税</a:t>
                      </a:r>
                      <a:endParaRPr sz="600">
                        <a:latin typeface="Source Han Sans JP"/>
                        <a:cs typeface="Source Han Sans JP"/>
                      </a:endParaRPr>
                    </a:p>
                  </a:txBody>
                  <a:tcPr marL="0" marR="0" marT="67310" marB="0">
                    <a:lnT w="9525">
                      <a:solidFill>
                        <a:srgbClr val="9E9E9E"/>
                      </a:solidFill>
                      <a:prstDash val="dot"/>
                    </a:lnT>
                  </a:tcPr>
                </a:tc>
                <a:tc>
                  <a:txBody>
                    <a:bodyPr/>
                    <a:lstStyle/>
                    <a:p>
                      <a:pPr>
                        <a:lnSpc>
                          <a:spcPct val="100000"/>
                        </a:lnSpc>
                        <a:spcBef>
                          <a:spcPts val="380"/>
                        </a:spcBef>
                      </a:pPr>
                      <a:endParaRPr sz="900">
                        <a:latin typeface="Times New Roman"/>
                        <a:cs typeface="Times New Roman"/>
                      </a:endParaRPr>
                    </a:p>
                    <a:p>
                      <a:pPr marL="88265">
                        <a:lnSpc>
                          <a:spcPct val="100000"/>
                        </a:lnSpc>
                      </a:pPr>
                      <a:r>
                        <a:rPr sz="900" b="1" dirty="0">
                          <a:solidFill>
                            <a:srgbClr val="2D344B"/>
                          </a:solidFill>
                          <a:latin typeface="Source Han Sans JP"/>
                          <a:cs typeface="Source Han Sans JP"/>
                        </a:rPr>
                        <a:t>前⽉分の社会保険料の納付</a:t>
                      </a:r>
                      <a:r>
                        <a:rPr sz="800" dirty="0">
                          <a:solidFill>
                            <a:srgbClr val="2D344B"/>
                          </a:solidFill>
                          <a:latin typeface="Source Han Sans JP"/>
                          <a:cs typeface="Source Han Sans JP"/>
                        </a:rPr>
                        <a:t>（年⾦事務所、〜⽉末</a:t>
                      </a:r>
                      <a:r>
                        <a:rPr sz="800" spc="-50" dirty="0">
                          <a:solidFill>
                            <a:srgbClr val="2D344B"/>
                          </a:solidFill>
                          <a:latin typeface="Source Han Sans JP"/>
                          <a:cs typeface="Source Han Sans JP"/>
                        </a:rPr>
                        <a:t>）</a:t>
                      </a:r>
                      <a:endParaRPr sz="800">
                        <a:latin typeface="Source Han Sans JP"/>
                        <a:cs typeface="Source Han Sans JP"/>
                      </a:endParaRPr>
                    </a:p>
                    <a:p>
                      <a:pPr marL="88265">
                        <a:lnSpc>
                          <a:spcPct val="100000"/>
                        </a:lnSpc>
                        <a:spcBef>
                          <a:spcPts val="765"/>
                        </a:spcBef>
                      </a:pPr>
                      <a:r>
                        <a:rPr sz="900" b="1" dirty="0">
                          <a:solidFill>
                            <a:srgbClr val="2D344B"/>
                          </a:solidFill>
                          <a:latin typeface="Source Han Sans JP"/>
                          <a:cs typeface="Source Han Sans JP"/>
                        </a:rPr>
                        <a:t>前⽉分の住⺠税特別徴収税額の納付</a:t>
                      </a:r>
                      <a:r>
                        <a:rPr sz="800" spc="-10" dirty="0">
                          <a:solidFill>
                            <a:srgbClr val="2D344B"/>
                          </a:solidFill>
                          <a:latin typeface="Source Han Sans JP"/>
                          <a:cs typeface="Source Han Sans JP"/>
                        </a:rPr>
                        <a:t>（従業員が1⽉1⽇時点で居住する区市町村、〜10⽇</a:t>
                      </a:r>
                      <a:r>
                        <a:rPr sz="800" spc="-50" dirty="0">
                          <a:solidFill>
                            <a:srgbClr val="2D344B"/>
                          </a:solidFill>
                          <a:latin typeface="Source Han Sans JP"/>
                          <a:cs typeface="Source Han Sans JP"/>
                        </a:rPr>
                        <a:t>）</a:t>
                      </a:r>
                      <a:endParaRPr sz="800">
                        <a:latin typeface="Source Han Sans JP"/>
                        <a:cs typeface="Source Han Sans JP"/>
                      </a:endParaRPr>
                    </a:p>
                  </a:txBody>
                  <a:tcPr marL="0" marR="0" marT="48260" marB="0">
                    <a:lnT w="9525">
                      <a:solidFill>
                        <a:srgbClr val="9E9E9E"/>
                      </a:solidFill>
                      <a:prstDash val="dot"/>
                    </a:lnT>
                  </a:tcPr>
                </a:tc>
                <a:extLst>
                  <a:ext uri="{0D108BD9-81ED-4DB2-BD59-A6C34878D82A}">
                    <a16:rowId xmlns:a16="http://schemas.microsoft.com/office/drawing/2014/main" val="10005"/>
                  </a:ext>
                </a:extLst>
              </a:tr>
              <a:tr h="368935">
                <a:tc>
                  <a:txBody>
                    <a:bodyPr/>
                    <a:lstStyle/>
                    <a:p>
                      <a:pPr>
                        <a:lnSpc>
                          <a:spcPct val="100000"/>
                        </a:lnSpc>
                      </a:pPr>
                      <a:endParaRPr sz="700">
                        <a:latin typeface="Times New Roman"/>
                        <a:cs typeface="Times New Roman"/>
                      </a:endParaRPr>
                    </a:p>
                  </a:txBody>
                  <a:tcPr marL="0" marR="0" marT="0" marB="0">
                    <a:lnB w="9525">
                      <a:solidFill>
                        <a:srgbClr val="9E9E9E"/>
                      </a:solidFill>
                      <a:prstDash val="dot"/>
                    </a:lnB>
                  </a:tcPr>
                </a:tc>
                <a:tc>
                  <a:txBody>
                    <a:bodyPr/>
                    <a:lstStyle/>
                    <a:p>
                      <a:pPr marL="3175" algn="ctr">
                        <a:lnSpc>
                          <a:spcPct val="100000"/>
                        </a:lnSpc>
                        <a:spcBef>
                          <a:spcPts val="600"/>
                        </a:spcBef>
                      </a:pPr>
                      <a:r>
                        <a:rPr sz="600" b="1" spc="-20" dirty="0">
                          <a:solidFill>
                            <a:srgbClr val="2D344B"/>
                          </a:solidFill>
                          <a:latin typeface="Source Han Sans JP"/>
                          <a:cs typeface="Source Han Sans JP"/>
                        </a:rPr>
                        <a:t>所得税</a:t>
                      </a:r>
                      <a:endParaRPr sz="600">
                        <a:latin typeface="Source Han Sans JP"/>
                        <a:cs typeface="Source Han Sans JP"/>
                      </a:endParaRPr>
                    </a:p>
                  </a:txBody>
                  <a:tcPr marL="0" marR="0" marT="76200" marB="0">
                    <a:lnB w="9525">
                      <a:solidFill>
                        <a:srgbClr val="9E9E9E"/>
                      </a:solidFill>
                      <a:prstDash val="dot"/>
                    </a:lnB>
                  </a:tcPr>
                </a:tc>
                <a:tc>
                  <a:txBody>
                    <a:bodyPr/>
                    <a:lstStyle/>
                    <a:p>
                      <a:pPr marL="88265">
                        <a:lnSpc>
                          <a:spcPct val="100000"/>
                        </a:lnSpc>
                        <a:spcBef>
                          <a:spcPts val="415"/>
                        </a:spcBef>
                      </a:pPr>
                      <a:r>
                        <a:rPr sz="900" b="1" dirty="0">
                          <a:solidFill>
                            <a:srgbClr val="2D344B"/>
                          </a:solidFill>
                          <a:latin typeface="Source Han Sans JP"/>
                          <a:cs typeface="Source Han Sans JP"/>
                        </a:rPr>
                        <a:t>前⽉分の源泉所得税‧復興特別所得税の納付</a:t>
                      </a:r>
                      <a:r>
                        <a:rPr sz="800" spc="-10" dirty="0">
                          <a:solidFill>
                            <a:srgbClr val="2D344B"/>
                          </a:solidFill>
                          <a:latin typeface="Source Han Sans JP"/>
                          <a:cs typeface="Source Han Sans JP"/>
                        </a:rPr>
                        <a:t>（税務署、〜10⽇</a:t>
                      </a:r>
                      <a:r>
                        <a:rPr sz="800" spc="-50" dirty="0">
                          <a:solidFill>
                            <a:srgbClr val="2D344B"/>
                          </a:solidFill>
                          <a:latin typeface="Source Han Sans JP"/>
                          <a:cs typeface="Source Han Sans JP"/>
                        </a:rPr>
                        <a:t>）</a:t>
                      </a:r>
                      <a:endParaRPr sz="800">
                        <a:latin typeface="Source Han Sans JP"/>
                        <a:cs typeface="Source Han Sans JP"/>
                      </a:endParaRPr>
                    </a:p>
                  </a:txBody>
                  <a:tcPr marL="0" marR="0" marT="52705" marB="0">
                    <a:lnB w="9525">
                      <a:solidFill>
                        <a:srgbClr val="9E9E9E"/>
                      </a:solidFill>
                      <a:prstDash val="dot"/>
                    </a:lnB>
                  </a:tcPr>
                </a:tc>
                <a:extLst>
                  <a:ext uri="{0D108BD9-81ED-4DB2-BD59-A6C34878D82A}">
                    <a16:rowId xmlns:a16="http://schemas.microsoft.com/office/drawing/2014/main" val="10006"/>
                  </a:ext>
                </a:extLst>
              </a:tr>
              <a:tr h="498475">
                <a:tc>
                  <a:txBody>
                    <a:bodyPr/>
                    <a:lstStyle/>
                    <a:p>
                      <a:pPr>
                        <a:lnSpc>
                          <a:spcPct val="100000"/>
                        </a:lnSpc>
                        <a:spcBef>
                          <a:spcPts val="30"/>
                        </a:spcBef>
                      </a:pPr>
                      <a:endParaRPr sz="1000">
                        <a:latin typeface="Times New Roman"/>
                        <a:cs typeface="Times New Roman"/>
                      </a:endParaRPr>
                    </a:p>
                    <a:p>
                      <a:pPr>
                        <a:lnSpc>
                          <a:spcPct val="100000"/>
                        </a:lnSpc>
                      </a:pPr>
                      <a:r>
                        <a:rPr sz="1200" b="1" spc="75" dirty="0">
                          <a:solidFill>
                            <a:srgbClr val="0051A8"/>
                          </a:solidFill>
                          <a:latin typeface="Source Han Sans JP"/>
                          <a:cs typeface="Source Han Sans JP"/>
                        </a:rPr>
                        <a:t>提出</a:t>
                      </a:r>
                      <a:r>
                        <a:rPr sz="1000" b="1" spc="-10" dirty="0">
                          <a:solidFill>
                            <a:srgbClr val="0051A8"/>
                          </a:solidFill>
                          <a:latin typeface="Source Han Sans JP"/>
                          <a:cs typeface="Source Han Sans JP"/>
                        </a:rPr>
                        <a:t>が必要な業務</a:t>
                      </a:r>
                      <a:endParaRPr sz="1000">
                        <a:latin typeface="Source Han Sans JP"/>
                        <a:cs typeface="Source Han Sans JP"/>
                      </a:endParaRPr>
                    </a:p>
                  </a:txBody>
                  <a:tcPr marL="0" marR="0" marT="3810" marB="0">
                    <a:lnT w="9525">
                      <a:solidFill>
                        <a:srgbClr val="9E9E9E"/>
                      </a:solidFill>
                      <a:prstDash val="dot"/>
                    </a:lnT>
                    <a:lnB w="9525">
                      <a:solidFill>
                        <a:srgbClr val="9E9E9E"/>
                      </a:solidFill>
                      <a:prstDash val="dot"/>
                    </a:lnB>
                  </a:tcPr>
                </a:tc>
                <a:tc>
                  <a:txBody>
                    <a:bodyPr/>
                    <a:lstStyle/>
                    <a:p>
                      <a:pPr>
                        <a:lnSpc>
                          <a:spcPct val="100000"/>
                        </a:lnSpc>
                      </a:pPr>
                      <a:endParaRPr sz="600">
                        <a:latin typeface="Times New Roman"/>
                        <a:cs typeface="Times New Roman"/>
                      </a:endParaRPr>
                    </a:p>
                    <a:p>
                      <a:pPr>
                        <a:lnSpc>
                          <a:spcPct val="100000"/>
                        </a:lnSpc>
                        <a:spcBef>
                          <a:spcPts val="310"/>
                        </a:spcBef>
                      </a:pPr>
                      <a:endParaRPr sz="600">
                        <a:latin typeface="Times New Roman"/>
                        <a:cs typeface="Times New Roman"/>
                      </a:endParaRPr>
                    </a:p>
                    <a:p>
                      <a:pPr marL="3175" algn="ctr">
                        <a:lnSpc>
                          <a:spcPct val="100000"/>
                        </a:lnSpc>
                      </a:pPr>
                      <a:r>
                        <a:rPr sz="600" b="1" spc="-15" dirty="0">
                          <a:solidFill>
                            <a:srgbClr val="2D344B"/>
                          </a:solidFill>
                          <a:latin typeface="Source Han Sans JP"/>
                          <a:cs typeface="Source Han Sans JP"/>
                        </a:rPr>
                        <a:t>安全衛⽣</a:t>
                      </a:r>
                      <a:endParaRPr sz="600">
                        <a:latin typeface="Source Han Sans JP"/>
                        <a:cs typeface="Source Han Sans JP"/>
                      </a:endParaRPr>
                    </a:p>
                  </a:txBody>
                  <a:tcPr marL="0" marR="0" marT="0" marB="0">
                    <a:lnT w="9525">
                      <a:solidFill>
                        <a:srgbClr val="9E9E9E"/>
                      </a:solidFill>
                      <a:prstDash val="dot"/>
                    </a:lnT>
                    <a:lnB w="9525">
                      <a:solidFill>
                        <a:srgbClr val="9E9E9E"/>
                      </a:solidFill>
                      <a:prstDash val="dot"/>
                    </a:lnB>
                  </a:tcPr>
                </a:tc>
                <a:tc>
                  <a:txBody>
                    <a:bodyPr/>
                    <a:lstStyle/>
                    <a:p>
                      <a:pPr>
                        <a:lnSpc>
                          <a:spcPct val="100000"/>
                        </a:lnSpc>
                        <a:spcBef>
                          <a:spcPts val="420"/>
                        </a:spcBef>
                      </a:pPr>
                      <a:endParaRPr sz="900">
                        <a:latin typeface="Times New Roman"/>
                        <a:cs typeface="Times New Roman"/>
                      </a:endParaRPr>
                    </a:p>
                    <a:p>
                      <a:pPr marL="88900">
                        <a:lnSpc>
                          <a:spcPct val="100000"/>
                        </a:lnSpc>
                        <a:spcBef>
                          <a:spcPts val="5"/>
                        </a:spcBef>
                      </a:pPr>
                      <a:r>
                        <a:rPr sz="900" b="1" dirty="0">
                          <a:solidFill>
                            <a:srgbClr val="2D344B"/>
                          </a:solidFill>
                          <a:latin typeface="Source Han Sans JP"/>
                          <a:cs typeface="Source Han Sans JP"/>
                        </a:rPr>
                        <a:t>労働者死傷病報告書（1〜3⽉分）の提出</a:t>
                      </a:r>
                      <a:r>
                        <a:rPr sz="800" dirty="0">
                          <a:solidFill>
                            <a:srgbClr val="2D344B"/>
                          </a:solidFill>
                          <a:latin typeface="Source Han Sans JP"/>
                          <a:cs typeface="Source Han Sans JP"/>
                        </a:rPr>
                        <a:t>（労働基準監督署、〜⽉末</a:t>
                      </a:r>
                      <a:r>
                        <a:rPr sz="800" spc="-10" dirty="0">
                          <a:solidFill>
                            <a:srgbClr val="2D344B"/>
                          </a:solidFill>
                          <a:latin typeface="Source Han Sans JP"/>
                          <a:cs typeface="Source Han Sans JP"/>
                        </a:rPr>
                        <a:t>）</a:t>
                      </a:r>
                      <a:r>
                        <a:rPr sz="700" spc="-5" dirty="0">
                          <a:solidFill>
                            <a:srgbClr val="2D344B"/>
                          </a:solidFill>
                          <a:latin typeface="Source Han Sans JP"/>
                          <a:cs typeface="Source Han Sans JP"/>
                        </a:rPr>
                        <a:t>※休業 </a:t>
                      </a:r>
                      <a:r>
                        <a:rPr sz="700" dirty="0">
                          <a:solidFill>
                            <a:srgbClr val="2D344B"/>
                          </a:solidFill>
                          <a:latin typeface="Source Han Sans JP"/>
                          <a:cs typeface="Source Han Sans JP"/>
                        </a:rPr>
                        <a:t>4</a:t>
                      </a:r>
                      <a:r>
                        <a:rPr sz="700" spc="-10" dirty="0">
                          <a:solidFill>
                            <a:srgbClr val="2D344B"/>
                          </a:solidFill>
                          <a:latin typeface="Source Han Sans JP"/>
                          <a:cs typeface="Source Han Sans JP"/>
                        </a:rPr>
                        <a:t>⽇未満の場合</a:t>
                      </a:r>
                      <a:endParaRPr sz="700">
                        <a:latin typeface="Source Han Sans JP"/>
                        <a:cs typeface="Source Han Sans JP"/>
                      </a:endParaRPr>
                    </a:p>
                  </a:txBody>
                  <a:tcPr marL="0" marR="0" marT="53340" marB="0">
                    <a:lnT w="9525">
                      <a:solidFill>
                        <a:srgbClr val="9E9E9E"/>
                      </a:solidFill>
                      <a:prstDash val="dot"/>
                    </a:lnT>
                    <a:lnB w="9525">
                      <a:solidFill>
                        <a:srgbClr val="9E9E9E"/>
                      </a:solidFill>
                      <a:prstDash val="dot"/>
                    </a:lnB>
                  </a:tcPr>
                </a:tc>
                <a:extLst>
                  <a:ext uri="{0D108BD9-81ED-4DB2-BD59-A6C34878D82A}">
                    <a16:rowId xmlns:a16="http://schemas.microsoft.com/office/drawing/2014/main" val="10007"/>
                  </a:ext>
                </a:extLst>
              </a:tr>
              <a:tr h="565150">
                <a:tc>
                  <a:txBody>
                    <a:bodyPr/>
                    <a:lstStyle/>
                    <a:p>
                      <a:pPr>
                        <a:lnSpc>
                          <a:spcPct val="100000"/>
                        </a:lnSpc>
                        <a:spcBef>
                          <a:spcPts val="30"/>
                        </a:spcBef>
                      </a:pPr>
                      <a:endParaRPr sz="1000">
                        <a:latin typeface="Times New Roman"/>
                        <a:cs typeface="Times New Roman"/>
                      </a:endParaRPr>
                    </a:p>
                    <a:p>
                      <a:pPr>
                        <a:lnSpc>
                          <a:spcPct val="100000"/>
                        </a:lnSpc>
                      </a:pPr>
                      <a:r>
                        <a:rPr sz="1200" b="1" spc="50" dirty="0">
                          <a:solidFill>
                            <a:srgbClr val="0051A8"/>
                          </a:solidFill>
                          <a:latin typeface="Source Han Sans JP"/>
                          <a:cs typeface="Source Han Sans JP"/>
                        </a:rPr>
                        <a:t>その他</a:t>
                      </a:r>
                      <a:r>
                        <a:rPr sz="1000" b="1" spc="-20" dirty="0">
                          <a:solidFill>
                            <a:srgbClr val="0051A8"/>
                          </a:solidFill>
                          <a:latin typeface="Source Han Sans JP"/>
                          <a:cs typeface="Source Han Sans JP"/>
                        </a:rPr>
                        <a:t>の業務</a:t>
                      </a:r>
                      <a:endParaRPr sz="1000">
                        <a:latin typeface="Source Han Sans JP"/>
                        <a:cs typeface="Source Han Sans JP"/>
                      </a:endParaRPr>
                    </a:p>
                  </a:txBody>
                  <a:tcPr marL="0" marR="0" marT="3810" marB="0">
                    <a:lnT w="9525">
                      <a:solidFill>
                        <a:srgbClr val="9E9E9E"/>
                      </a:solidFill>
                      <a:prstDash val="dot"/>
                    </a:lnT>
                  </a:tcPr>
                </a:tc>
                <a:tc>
                  <a:txBody>
                    <a:bodyPr/>
                    <a:lstStyle/>
                    <a:p>
                      <a:pPr marL="325755" marR="276225" indent="-38735">
                        <a:lnSpc>
                          <a:spcPct val="255799"/>
                        </a:lnSpc>
                        <a:spcBef>
                          <a:spcPts val="515"/>
                        </a:spcBef>
                      </a:pPr>
                      <a:r>
                        <a:rPr sz="600" b="1" spc="-15" dirty="0">
                          <a:solidFill>
                            <a:srgbClr val="2D344B"/>
                          </a:solidFill>
                          <a:latin typeface="Source Han Sans JP"/>
                          <a:cs typeface="Source Han Sans JP"/>
                        </a:rPr>
                        <a:t>社会保険</a:t>
                      </a:r>
                      <a:r>
                        <a:rPr sz="600" b="1" spc="-20" dirty="0">
                          <a:solidFill>
                            <a:srgbClr val="2D344B"/>
                          </a:solidFill>
                          <a:latin typeface="Source Han Sans JP"/>
                          <a:cs typeface="Source Han Sans JP"/>
                        </a:rPr>
                        <a:t>その他</a:t>
                      </a:r>
                      <a:endParaRPr sz="600">
                        <a:latin typeface="Source Han Sans JP"/>
                        <a:cs typeface="Source Han Sans JP"/>
                      </a:endParaRPr>
                    </a:p>
                  </a:txBody>
                  <a:tcPr marL="0" marR="0" marT="65405" marB="0">
                    <a:lnT w="9525">
                      <a:solidFill>
                        <a:srgbClr val="9E9E9E"/>
                      </a:solidFill>
                      <a:prstDash val="dot"/>
                    </a:lnT>
                  </a:tcPr>
                </a:tc>
                <a:tc>
                  <a:txBody>
                    <a:bodyPr/>
                    <a:lstStyle/>
                    <a:p>
                      <a:pPr>
                        <a:lnSpc>
                          <a:spcPct val="100000"/>
                        </a:lnSpc>
                        <a:spcBef>
                          <a:spcPts val="409"/>
                        </a:spcBef>
                      </a:pPr>
                      <a:endParaRPr sz="900">
                        <a:latin typeface="Times New Roman"/>
                        <a:cs typeface="Times New Roman"/>
                      </a:endParaRPr>
                    </a:p>
                    <a:p>
                      <a:pPr marL="88900">
                        <a:lnSpc>
                          <a:spcPct val="100000"/>
                        </a:lnSpc>
                      </a:pPr>
                      <a:r>
                        <a:rPr sz="900" b="1" spc="-5" dirty="0">
                          <a:solidFill>
                            <a:srgbClr val="2D344B"/>
                          </a:solidFill>
                          <a:latin typeface="Source Han Sans JP"/>
                          <a:cs typeface="Source Han Sans JP"/>
                        </a:rPr>
                        <a:t>健康保険料率‧介護保険料率‧雇⽤保険料率の変更確認 </a:t>
                      </a:r>
                      <a:r>
                        <a:rPr sz="700" spc="-10" dirty="0">
                          <a:solidFill>
                            <a:srgbClr val="2D344B"/>
                          </a:solidFill>
                          <a:latin typeface="Source Han Sans JP"/>
                          <a:cs typeface="Source Han Sans JP"/>
                        </a:rPr>
                        <a:t>※協会けんぽの場合</a:t>
                      </a:r>
                      <a:endParaRPr sz="700">
                        <a:latin typeface="Source Han Sans JP"/>
                        <a:cs typeface="Source Han Sans JP"/>
                      </a:endParaRPr>
                    </a:p>
                    <a:p>
                      <a:pPr marL="88900">
                        <a:lnSpc>
                          <a:spcPts val="1060"/>
                        </a:lnSpc>
                        <a:spcBef>
                          <a:spcPts val="770"/>
                        </a:spcBef>
                      </a:pPr>
                      <a:r>
                        <a:rPr sz="900" b="1" spc="-5" dirty="0">
                          <a:solidFill>
                            <a:srgbClr val="2D344B"/>
                          </a:solidFill>
                          <a:latin typeface="Source Han Sans JP"/>
                          <a:cs typeface="Source Han Sans JP"/>
                        </a:rPr>
                        <a:t>新年度の賃⾦台帳‧労働者名簿‧年次有給休暇管理簿の作成 </a:t>
                      </a:r>
                      <a:r>
                        <a:rPr sz="700" dirty="0">
                          <a:solidFill>
                            <a:srgbClr val="2D344B"/>
                          </a:solidFill>
                          <a:latin typeface="Source Han Sans JP"/>
                          <a:cs typeface="Source Han Sans JP"/>
                        </a:rPr>
                        <a:t>※会計年度が 4</a:t>
                      </a:r>
                      <a:r>
                        <a:rPr sz="700" spc="-10" dirty="0">
                          <a:solidFill>
                            <a:srgbClr val="2D344B"/>
                          </a:solidFill>
                          <a:latin typeface="Source Han Sans JP"/>
                          <a:cs typeface="Source Han Sans JP"/>
                        </a:rPr>
                        <a:t>⽉始まりの場合</a:t>
                      </a:r>
                      <a:endParaRPr sz="700">
                        <a:latin typeface="Source Han Sans JP"/>
                        <a:cs typeface="Source Han Sans JP"/>
                      </a:endParaRPr>
                    </a:p>
                  </a:txBody>
                  <a:tcPr marL="0" marR="0" marT="52069" marB="0">
                    <a:lnT w="9525">
                      <a:solidFill>
                        <a:srgbClr val="9E9E9E"/>
                      </a:solidFill>
                      <a:prstDash val="dot"/>
                    </a:lnT>
                  </a:tcPr>
                </a:tc>
                <a:extLst>
                  <a:ext uri="{0D108BD9-81ED-4DB2-BD59-A6C34878D82A}">
                    <a16:rowId xmlns:a16="http://schemas.microsoft.com/office/drawing/2014/main" val="10008"/>
                  </a:ext>
                </a:extLst>
              </a:tr>
            </a:tbl>
          </a:graphicData>
        </a:graphic>
      </p:graphicFrame>
      <p:sp>
        <p:nvSpPr>
          <p:cNvPr id="27" name="object 27"/>
          <p:cNvSpPr txBox="1"/>
          <p:nvPr/>
        </p:nvSpPr>
        <p:spPr>
          <a:xfrm>
            <a:off x="3662702" y="286895"/>
            <a:ext cx="3454400" cy="162560"/>
          </a:xfrm>
          <a:prstGeom prst="rect">
            <a:avLst/>
          </a:prstGeom>
        </p:spPr>
        <p:txBody>
          <a:bodyPr vert="horz" wrap="square" lIns="0" tIns="12700" rIns="0" bIns="0" rtlCol="0">
            <a:spAutoFit/>
          </a:bodyPr>
          <a:lstStyle/>
          <a:p>
            <a:pPr marL="12700">
              <a:lnSpc>
                <a:spcPct val="100000"/>
              </a:lnSpc>
              <a:spcBef>
                <a:spcPts val="100"/>
              </a:spcBef>
            </a:pPr>
            <a:r>
              <a:rPr sz="900" b="1" spc="-5" dirty="0">
                <a:solidFill>
                  <a:srgbClr val="2D344B"/>
                </a:solidFill>
                <a:latin typeface="Source Han Sans JP"/>
                <a:cs typeface="Source Han Sans JP"/>
              </a:rPr>
              <a:t>「建設事業」「⾃動⾞運転の業務」「医師」における時間外労働の</a:t>
            </a:r>
            <a:endParaRPr sz="900">
              <a:latin typeface="Source Han Sans JP"/>
              <a:cs typeface="Source Han Sans J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0"/>
            <a:ext cx="1315720" cy="1898014"/>
          </a:xfrm>
          <a:custGeom>
            <a:avLst/>
            <a:gdLst/>
            <a:ahLst/>
            <a:cxnLst/>
            <a:rect l="l" t="t" r="r" b="b"/>
            <a:pathLst>
              <a:path w="1315720" h="1898014">
                <a:moveTo>
                  <a:pt x="1315491" y="279"/>
                </a:moveTo>
                <a:lnTo>
                  <a:pt x="665187" y="279"/>
                </a:lnTo>
                <a:lnTo>
                  <a:pt x="663486" y="228"/>
                </a:lnTo>
                <a:lnTo>
                  <a:pt x="657745" y="0"/>
                </a:lnTo>
                <a:lnTo>
                  <a:pt x="651560" y="228"/>
                </a:lnTo>
                <a:lnTo>
                  <a:pt x="88" y="228"/>
                </a:lnTo>
                <a:lnTo>
                  <a:pt x="0" y="657758"/>
                </a:lnTo>
                <a:lnTo>
                  <a:pt x="0" y="1170279"/>
                </a:lnTo>
                <a:lnTo>
                  <a:pt x="0" y="1239761"/>
                </a:lnTo>
                <a:lnTo>
                  <a:pt x="88" y="1242187"/>
                </a:lnTo>
                <a:lnTo>
                  <a:pt x="88" y="1897735"/>
                </a:lnTo>
                <a:lnTo>
                  <a:pt x="665187" y="1897735"/>
                </a:lnTo>
                <a:lnTo>
                  <a:pt x="665187" y="1897240"/>
                </a:lnTo>
                <a:lnTo>
                  <a:pt x="706831" y="1895703"/>
                </a:lnTo>
                <a:lnTo>
                  <a:pt x="754938" y="1890369"/>
                </a:lnTo>
                <a:lnTo>
                  <a:pt x="801941" y="1881644"/>
                </a:lnTo>
                <a:lnTo>
                  <a:pt x="847712" y="1869655"/>
                </a:lnTo>
                <a:lnTo>
                  <a:pt x="892111" y="1854517"/>
                </a:lnTo>
                <a:lnTo>
                  <a:pt x="935037" y="1836369"/>
                </a:lnTo>
                <a:lnTo>
                  <a:pt x="976337" y="1815338"/>
                </a:lnTo>
                <a:lnTo>
                  <a:pt x="1015898" y="1791538"/>
                </a:lnTo>
                <a:lnTo>
                  <a:pt x="1053579" y="1765109"/>
                </a:lnTo>
                <a:lnTo>
                  <a:pt x="1089279" y="1736166"/>
                </a:lnTo>
                <a:lnTo>
                  <a:pt x="1122845" y="1704860"/>
                </a:lnTo>
                <a:lnTo>
                  <a:pt x="1154163" y="1671294"/>
                </a:lnTo>
                <a:lnTo>
                  <a:pt x="1183093" y="1635594"/>
                </a:lnTo>
                <a:lnTo>
                  <a:pt x="1209522" y="1597914"/>
                </a:lnTo>
                <a:lnTo>
                  <a:pt x="1233322" y="1558353"/>
                </a:lnTo>
                <a:lnTo>
                  <a:pt x="1254366" y="1517053"/>
                </a:lnTo>
                <a:lnTo>
                  <a:pt x="1272514" y="1474127"/>
                </a:lnTo>
                <a:lnTo>
                  <a:pt x="1287640" y="1429727"/>
                </a:lnTo>
                <a:lnTo>
                  <a:pt x="1299641" y="1383957"/>
                </a:lnTo>
                <a:lnTo>
                  <a:pt x="1308366" y="1336954"/>
                </a:lnTo>
                <a:lnTo>
                  <a:pt x="1313688" y="1288846"/>
                </a:lnTo>
                <a:lnTo>
                  <a:pt x="1315491" y="1239761"/>
                </a:lnTo>
                <a:lnTo>
                  <a:pt x="1315491" y="1170279"/>
                </a:lnTo>
                <a:lnTo>
                  <a:pt x="1315491" y="657758"/>
                </a:lnTo>
                <a:lnTo>
                  <a:pt x="1315491" y="279"/>
                </a:lnTo>
                <a:close/>
              </a:path>
            </a:pathLst>
          </a:custGeom>
          <a:solidFill>
            <a:srgbClr val="6ED459"/>
          </a:solidFill>
        </p:spPr>
        <p:txBody>
          <a:bodyPr wrap="square" lIns="0" tIns="0" rIns="0" bIns="0" rtlCol="0"/>
          <a:lstStyle/>
          <a:p>
            <a:endParaRPr/>
          </a:p>
        </p:txBody>
      </p:sp>
      <p:sp>
        <p:nvSpPr>
          <p:cNvPr id="4" name="object 4"/>
          <p:cNvSpPr txBox="1"/>
          <p:nvPr/>
        </p:nvSpPr>
        <p:spPr>
          <a:xfrm>
            <a:off x="329307" y="657218"/>
            <a:ext cx="651510" cy="680720"/>
          </a:xfrm>
          <a:prstGeom prst="rect">
            <a:avLst/>
          </a:prstGeom>
        </p:spPr>
        <p:txBody>
          <a:bodyPr vert="horz" wrap="square" lIns="0" tIns="12700" rIns="0" bIns="0" rtlCol="0">
            <a:spAutoFit/>
          </a:bodyPr>
          <a:lstStyle/>
          <a:p>
            <a:pPr marL="12700">
              <a:lnSpc>
                <a:spcPct val="100000"/>
              </a:lnSpc>
              <a:spcBef>
                <a:spcPts val="100"/>
              </a:spcBef>
            </a:pPr>
            <a:r>
              <a:rPr sz="4300" b="1" spc="-25" dirty="0">
                <a:solidFill>
                  <a:srgbClr val="FFFFFF"/>
                </a:solidFill>
                <a:latin typeface="Myriad Pro Light SemiExt"/>
                <a:cs typeface="Myriad Pro Light SemiExt"/>
              </a:rPr>
              <a:t>05</a:t>
            </a:r>
            <a:endParaRPr sz="4300">
              <a:latin typeface="Myriad Pro Light SemiExt"/>
              <a:cs typeface="Myriad Pro Light SemiExt"/>
            </a:endParaRPr>
          </a:p>
        </p:txBody>
      </p:sp>
      <p:sp>
        <p:nvSpPr>
          <p:cNvPr id="5" name="object 5"/>
          <p:cNvSpPr txBox="1"/>
          <p:nvPr/>
        </p:nvSpPr>
        <p:spPr>
          <a:xfrm>
            <a:off x="507467" y="1257570"/>
            <a:ext cx="262890" cy="177800"/>
          </a:xfrm>
          <a:prstGeom prst="rect">
            <a:avLst/>
          </a:prstGeom>
        </p:spPr>
        <p:txBody>
          <a:bodyPr vert="horz" wrap="square" lIns="0" tIns="12700" rIns="0" bIns="0" rtlCol="0">
            <a:spAutoFit/>
          </a:bodyPr>
          <a:lstStyle/>
          <a:p>
            <a:pPr marL="12700">
              <a:lnSpc>
                <a:spcPct val="100000"/>
              </a:lnSpc>
              <a:spcBef>
                <a:spcPts val="100"/>
              </a:spcBef>
            </a:pPr>
            <a:r>
              <a:rPr sz="1000" spc="-25" dirty="0">
                <a:solidFill>
                  <a:srgbClr val="FFFFFF"/>
                </a:solidFill>
                <a:latin typeface="Trebuchet MS"/>
                <a:cs typeface="Trebuchet MS"/>
              </a:rPr>
              <a:t>May</a:t>
            </a:r>
            <a:endParaRPr sz="1000">
              <a:latin typeface="Trebuchet MS"/>
              <a:cs typeface="Trebuchet MS"/>
            </a:endParaRPr>
          </a:p>
        </p:txBody>
      </p:sp>
      <p:sp>
        <p:nvSpPr>
          <p:cNvPr id="7" name="object 7"/>
          <p:cNvSpPr/>
          <p:nvPr/>
        </p:nvSpPr>
        <p:spPr>
          <a:xfrm>
            <a:off x="936500" y="4711127"/>
            <a:ext cx="0" cy="100330"/>
          </a:xfrm>
          <a:custGeom>
            <a:avLst/>
            <a:gdLst/>
            <a:ahLst/>
            <a:cxnLst/>
            <a:rect l="l" t="t" r="r" b="b"/>
            <a:pathLst>
              <a:path h="100329">
                <a:moveTo>
                  <a:pt x="0" y="0"/>
                </a:moveTo>
                <a:lnTo>
                  <a:pt x="0" y="100199"/>
                </a:lnTo>
              </a:path>
            </a:pathLst>
          </a:custGeom>
          <a:ln w="9524">
            <a:solidFill>
              <a:srgbClr val="D9D9D9"/>
            </a:solidFill>
          </a:ln>
        </p:spPr>
        <p:txBody>
          <a:bodyPr wrap="square" lIns="0" tIns="0" rIns="0" bIns="0" rtlCol="0"/>
          <a:lstStyle/>
          <a:p>
            <a:endParaRPr/>
          </a:p>
        </p:txBody>
      </p:sp>
      <p:sp>
        <p:nvSpPr>
          <p:cNvPr id="8" name="object 8"/>
          <p:cNvSpPr txBox="1"/>
          <p:nvPr/>
        </p:nvSpPr>
        <p:spPr>
          <a:xfrm>
            <a:off x="3736950" y="283152"/>
            <a:ext cx="4315460" cy="1489075"/>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Source Han Sans JP"/>
                <a:cs typeface="Source Han Sans JP"/>
              </a:rPr>
              <a:t>前⽉分の社会保険料の納付</a:t>
            </a:r>
            <a:r>
              <a:rPr sz="800" dirty="0">
                <a:solidFill>
                  <a:srgbClr val="2D344B"/>
                </a:solidFill>
                <a:latin typeface="Source Han Sans JP"/>
                <a:cs typeface="Source Han Sans JP"/>
              </a:rPr>
              <a:t>（年⾦事務所、〜⽉末</a:t>
            </a:r>
            <a:r>
              <a:rPr sz="800" spc="-50" dirty="0">
                <a:solidFill>
                  <a:srgbClr val="2D344B"/>
                </a:solidFill>
                <a:latin typeface="Source Han Sans JP"/>
                <a:cs typeface="Source Han Sans JP"/>
              </a:rPr>
              <a:t>）</a:t>
            </a:r>
            <a:endParaRPr sz="800">
              <a:latin typeface="Source Han Sans JP"/>
              <a:cs typeface="Source Han Sans JP"/>
            </a:endParaRPr>
          </a:p>
          <a:p>
            <a:pPr marL="12700" marR="5080">
              <a:lnSpc>
                <a:spcPct val="170900"/>
              </a:lnSpc>
            </a:pPr>
            <a:r>
              <a:rPr sz="900" b="1" dirty="0">
                <a:solidFill>
                  <a:srgbClr val="2D344B"/>
                </a:solidFill>
                <a:latin typeface="Source Han Sans JP"/>
                <a:cs typeface="Source Han Sans JP"/>
              </a:rPr>
              <a:t>前⽉分の住⺠税特別徴収税額の納付</a:t>
            </a:r>
            <a:r>
              <a:rPr sz="800" spc="-10" dirty="0">
                <a:solidFill>
                  <a:srgbClr val="2D344B"/>
                </a:solidFill>
                <a:latin typeface="Source Han Sans JP"/>
                <a:cs typeface="Source Han Sans JP"/>
              </a:rPr>
              <a:t>（従業員が1⽉1⽇時点で居住する区市町村、〜10⽇</a:t>
            </a:r>
            <a:r>
              <a:rPr sz="800" spc="-50" dirty="0">
                <a:solidFill>
                  <a:srgbClr val="2D344B"/>
                </a:solidFill>
                <a:latin typeface="Source Han Sans JP"/>
                <a:cs typeface="Source Han Sans JP"/>
              </a:rPr>
              <a:t>）</a:t>
            </a:r>
            <a:r>
              <a:rPr sz="900" b="1" dirty="0">
                <a:solidFill>
                  <a:srgbClr val="2D344B"/>
                </a:solidFill>
                <a:latin typeface="Source Han Sans JP"/>
                <a:cs typeface="Source Han Sans JP"/>
              </a:rPr>
              <a:t>前⽉分の源泉所得税‧復興特別所得税の納付</a:t>
            </a:r>
            <a:r>
              <a:rPr sz="800" spc="-10" dirty="0">
                <a:solidFill>
                  <a:srgbClr val="2D344B"/>
                </a:solidFill>
                <a:latin typeface="Source Han Sans JP"/>
                <a:cs typeface="Source Han Sans JP"/>
              </a:rPr>
              <a:t>（税務署、〜10⽇</a:t>
            </a:r>
            <a:r>
              <a:rPr sz="800" spc="-50" dirty="0">
                <a:solidFill>
                  <a:srgbClr val="2D344B"/>
                </a:solidFill>
                <a:latin typeface="Source Han Sans JP"/>
                <a:cs typeface="Source Han Sans JP"/>
              </a:rPr>
              <a:t>）</a:t>
            </a:r>
            <a:endParaRPr sz="800">
              <a:latin typeface="Source Han Sans JP"/>
              <a:cs typeface="Source Han Sans JP"/>
            </a:endParaRPr>
          </a:p>
          <a:p>
            <a:pPr marL="12700" marR="2364105">
              <a:lnSpc>
                <a:spcPct val="170900"/>
              </a:lnSpc>
            </a:pPr>
            <a:r>
              <a:rPr sz="900" b="1" dirty="0">
                <a:solidFill>
                  <a:srgbClr val="2D344B"/>
                </a:solidFill>
                <a:latin typeface="Source Han Sans JP"/>
                <a:cs typeface="Source Han Sans JP"/>
              </a:rPr>
              <a:t>⾃動⾞税の納付</a:t>
            </a:r>
            <a:r>
              <a:rPr sz="800" dirty="0">
                <a:solidFill>
                  <a:srgbClr val="2D344B"/>
                </a:solidFill>
                <a:latin typeface="Source Han Sans JP"/>
                <a:cs typeface="Source Han Sans JP"/>
              </a:rPr>
              <a:t>（都道府県、〜⽉末</a:t>
            </a:r>
            <a:r>
              <a:rPr sz="800" spc="-50" dirty="0">
                <a:solidFill>
                  <a:srgbClr val="2D344B"/>
                </a:solidFill>
                <a:latin typeface="Source Han Sans JP"/>
                <a:cs typeface="Source Han Sans JP"/>
              </a:rPr>
              <a:t>）</a:t>
            </a:r>
            <a:r>
              <a:rPr sz="800" spc="500" dirty="0">
                <a:solidFill>
                  <a:srgbClr val="2D344B"/>
                </a:solidFill>
                <a:latin typeface="Source Han Sans JP"/>
                <a:cs typeface="Source Han Sans JP"/>
              </a:rPr>
              <a:t> </a:t>
            </a:r>
            <a:r>
              <a:rPr sz="900" b="1" dirty="0">
                <a:solidFill>
                  <a:srgbClr val="2D344B"/>
                </a:solidFill>
                <a:latin typeface="Source Han Sans JP"/>
                <a:cs typeface="Source Han Sans JP"/>
              </a:rPr>
              <a:t>軽⾃動⾞税の納付</a:t>
            </a:r>
            <a:r>
              <a:rPr sz="800" dirty="0">
                <a:solidFill>
                  <a:srgbClr val="2D344B"/>
                </a:solidFill>
                <a:latin typeface="Source Han Sans JP"/>
                <a:cs typeface="Source Han Sans JP"/>
              </a:rPr>
              <a:t>（区市町村、〜⽉末</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765"/>
              </a:spcBef>
            </a:pPr>
            <a:r>
              <a:rPr sz="900" b="1" dirty="0">
                <a:solidFill>
                  <a:srgbClr val="2D344B"/>
                </a:solidFill>
                <a:latin typeface="Source Han Sans JP"/>
                <a:cs typeface="Source Han Sans JP"/>
              </a:rPr>
              <a:t>障害者雇⽤納付⾦の納付</a:t>
            </a:r>
            <a:r>
              <a:rPr sz="800" dirty="0">
                <a:solidFill>
                  <a:srgbClr val="2D344B"/>
                </a:solidFill>
                <a:latin typeface="Source Han Sans JP"/>
                <a:cs typeface="Source Han Sans JP"/>
              </a:rPr>
              <a:t>（⾼齢•障害•求職者雇⽤⽀援機構、4/1〜</a:t>
            </a:r>
            <a:r>
              <a:rPr sz="800" spc="-10" dirty="0">
                <a:solidFill>
                  <a:srgbClr val="2D344B"/>
                </a:solidFill>
                <a:latin typeface="Source Han Sans JP"/>
                <a:cs typeface="Source Han Sans JP"/>
              </a:rPr>
              <a:t>5/15）</a:t>
            </a:r>
            <a:endParaRPr sz="800">
              <a:latin typeface="Source Han Sans JP"/>
              <a:cs typeface="Source Han Sans JP"/>
            </a:endParaRPr>
          </a:p>
          <a:p>
            <a:pPr marL="12700">
              <a:lnSpc>
                <a:spcPct val="100000"/>
              </a:lnSpc>
              <a:spcBef>
                <a:spcPts val="375"/>
              </a:spcBef>
            </a:pPr>
            <a:r>
              <a:rPr sz="700" dirty="0">
                <a:solidFill>
                  <a:srgbClr val="2D344B"/>
                </a:solidFill>
                <a:latin typeface="Source Han Sans JP"/>
                <a:cs typeface="Source Han Sans JP"/>
              </a:rPr>
              <a:t>※常⽤雇⽤労働者数が100</a:t>
            </a:r>
            <a:r>
              <a:rPr sz="700" spc="-15" dirty="0">
                <a:solidFill>
                  <a:srgbClr val="2D344B"/>
                </a:solidFill>
                <a:latin typeface="Source Han Sans JP"/>
                <a:cs typeface="Source Han Sans JP"/>
              </a:rPr>
              <a:t>⼈超の企業で、法定雇⽤障害者数を下回っている場合のみ</a:t>
            </a:r>
            <a:endParaRPr sz="700">
              <a:latin typeface="Source Han Sans JP"/>
              <a:cs typeface="Source Han Sans JP"/>
            </a:endParaRPr>
          </a:p>
        </p:txBody>
      </p:sp>
      <p:sp>
        <p:nvSpPr>
          <p:cNvPr id="10" name="object 10"/>
          <p:cNvSpPr txBox="1"/>
          <p:nvPr/>
        </p:nvSpPr>
        <p:spPr>
          <a:xfrm>
            <a:off x="697100" y="3818557"/>
            <a:ext cx="6379845" cy="991235"/>
          </a:xfrm>
          <a:prstGeom prst="rect">
            <a:avLst/>
          </a:prstGeom>
        </p:spPr>
        <p:txBody>
          <a:bodyPr vert="horz" wrap="square" lIns="0" tIns="12700" rIns="0" bIns="0" rtlCol="0">
            <a:spAutoFit/>
          </a:bodyPr>
          <a:lstStyle/>
          <a:p>
            <a:pPr marL="12700">
              <a:lnSpc>
                <a:spcPct val="100000"/>
              </a:lnSpc>
              <a:spcBef>
                <a:spcPts val="100"/>
              </a:spcBef>
            </a:pPr>
            <a:r>
              <a:rPr sz="1000" b="1" spc="-5" dirty="0">
                <a:solidFill>
                  <a:srgbClr val="2D344B"/>
                </a:solidFill>
                <a:latin typeface="Source Han Sans JP"/>
                <a:cs typeface="Source Han Sans JP"/>
              </a:rPr>
              <a:t>障害者雇⽤納付⾦制度の申告‧申請の準備はできていますか？</a:t>
            </a:r>
            <a:endParaRPr sz="1000">
              <a:latin typeface="Source Han Sans JP"/>
              <a:cs typeface="Source Han Sans JP"/>
            </a:endParaRPr>
          </a:p>
          <a:p>
            <a:pPr marL="12700" marR="5080">
              <a:lnSpc>
                <a:spcPct val="130000"/>
              </a:lnSpc>
              <a:spcBef>
                <a:spcPts val="635"/>
              </a:spcBef>
            </a:pPr>
            <a:r>
              <a:rPr sz="700" dirty="0">
                <a:solidFill>
                  <a:srgbClr val="2D344B"/>
                </a:solidFill>
                <a:latin typeface="Source Han Sans JP"/>
                <a:cs typeface="Source Han Sans JP"/>
              </a:rPr>
              <a:t>常⽤雇⽤労働者数（1</a:t>
            </a:r>
            <a:r>
              <a:rPr sz="700" spc="-10" dirty="0">
                <a:solidFill>
                  <a:srgbClr val="2D344B"/>
                </a:solidFill>
                <a:latin typeface="Source Han Sans JP"/>
                <a:cs typeface="Source Han Sans JP"/>
              </a:rPr>
              <a:t>年を超えて雇⽤する、</a:t>
            </a:r>
            <a:r>
              <a:rPr sz="700" dirty="0">
                <a:solidFill>
                  <a:srgbClr val="2D344B"/>
                </a:solidFill>
                <a:latin typeface="Source Han Sans JP"/>
                <a:cs typeface="Source Han Sans JP"/>
              </a:rPr>
              <a:t>1週間の所定労働時間が20時間以上の労働者）が100</a:t>
            </a:r>
            <a:r>
              <a:rPr sz="700" spc="-10" dirty="0">
                <a:solidFill>
                  <a:srgbClr val="2D344B"/>
                </a:solidFill>
                <a:latin typeface="Source Han Sans JP"/>
                <a:cs typeface="Source Han Sans JP"/>
              </a:rPr>
              <a:t>⼈を超える企業は、</a:t>
            </a:r>
            <a:r>
              <a:rPr sz="700" dirty="0">
                <a:solidFill>
                  <a:srgbClr val="2D344B"/>
                </a:solidFill>
                <a:latin typeface="Source Han Sans JP"/>
                <a:cs typeface="Source Han Sans JP"/>
              </a:rPr>
              <a:t>5⽉15⽇までに障害者雇⽤納付⾦制度に関す</a:t>
            </a:r>
            <a:r>
              <a:rPr sz="700" spc="-5" dirty="0">
                <a:solidFill>
                  <a:srgbClr val="2D344B"/>
                </a:solidFill>
                <a:latin typeface="Source Han Sans JP"/>
                <a:cs typeface="Source Han Sans JP"/>
              </a:rPr>
              <a:t>る申告•申請•納付を⾏う義務があります。これらの申告•申請を⾏うには、同制度の定義にもとづく各⽉の「常⽤雇⽤労働者の総数」や「雇⽤障害者数の総数</a:t>
            </a:r>
            <a:r>
              <a:rPr sz="700" spc="-10" dirty="0">
                <a:solidFill>
                  <a:srgbClr val="2D344B"/>
                </a:solidFill>
                <a:latin typeface="Source Han Sans JP"/>
                <a:cs typeface="Source Han Sans JP"/>
              </a:rPr>
              <a:t>」を把握する必要があります。普段から従業員数の管理ができていない場合、申告•申請のタイミングで振り返る必要があるため書類作成には時間がかかりま</a:t>
            </a:r>
            <a:r>
              <a:rPr sz="700" spc="-25" dirty="0">
                <a:solidFill>
                  <a:srgbClr val="2D344B"/>
                </a:solidFill>
                <a:latin typeface="Source Han Sans JP"/>
                <a:cs typeface="Source Han Sans JP"/>
              </a:rPr>
              <a:t>す。早めに準備をはじめましょう。</a:t>
            </a:r>
            <a:endParaRPr sz="700">
              <a:latin typeface="Source Han Sans JP"/>
              <a:cs typeface="Source Han Sans JP"/>
            </a:endParaRPr>
          </a:p>
          <a:p>
            <a:pPr marL="12700">
              <a:lnSpc>
                <a:spcPct val="100000"/>
              </a:lnSpc>
              <a:spcBef>
                <a:spcPts val="675"/>
              </a:spcBef>
            </a:pPr>
            <a:r>
              <a:rPr sz="600" dirty="0">
                <a:solidFill>
                  <a:srgbClr val="808080"/>
                </a:solidFill>
                <a:latin typeface="Source Han Sans JP"/>
                <a:cs typeface="Source Han Sans JP"/>
              </a:rPr>
              <a:t>参 考   ⾼齢•障害•求職者雇⽤⽀援機構「障害者雇⽤納付⾦」, </a:t>
            </a:r>
            <a:r>
              <a:rPr sz="600" u="sng" spc="-10" dirty="0">
                <a:solidFill>
                  <a:srgbClr val="608EDE"/>
                </a:solidFill>
                <a:uFill>
                  <a:solidFill>
                    <a:srgbClr val="608EDE"/>
                  </a:solidFill>
                </a:uFill>
                <a:latin typeface="Source Han Sans JP"/>
                <a:cs typeface="Source Han Sans JP"/>
                <a:hlinkClick r:id="rId2"/>
              </a:rPr>
              <a:t>https://www.jeed.go.jp/disability/koyounohu/index.html</a:t>
            </a:r>
            <a:r>
              <a:rPr sz="600" spc="105" dirty="0">
                <a:solidFill>
                  <a:srgbClr val="608EDE"/>
                </a:solidFill>
                <a:latin typeface="Source Han Sans JP"/>
                <a:cs typeface="Source Han Sans JP"/>
              </a:rPr>
              <a:t> </a:t>
            </a:r>
            <a:r>
              <a:rPr sz="600" dirty="0">
                <a:solidFill>
                  <a:srgbClr val="999999"/>
                </a:solidFill>
                <a:latin typeface="Source Han Sans JP"/>
                <a:cs typeface="Source Han Sans JP"/>
              </a:rPr>
              <a:t>,</a:t>
            </a:r>
            <a:r>
              <a:rPr sz="600" dirty="0">
                <a:solidFill>
                  <a:srgbClr val="808080"/>
                </a:solidFill>
                <a:latin typeface="Source Han Sans JP"/>
                <a:cs typeface="Source Han Sans JP"/>
              </a:rPr>
              <a:t>（</a:t>
            </a:r>
            <a:r>
              <a:rPr sz="600" spc="25" dirty="0">
                <a:solidFill>
                  <a:srgbClr val="808080"/>
                </a:solidFill>
                <a:latin typeface="Source Han Sans JP"/>
                <a:cs typeface="Source Han Sans JP"/>
              </a:rPr>
              <a:t>参照⽇ </a:t>
            </a:r>
            <a:r>
              <a:rPr sz="600" spc="-10" dirty="0">
                <a:solidFill>
                  <a:srgbClr val="808080"/>
                </a:solidFill>
                <a:latin typeface="Source Han Sans JP"/>
                <a:cs typeface="Source Han Sans JP"/>
              </a:rPr>
              <a:t>2023.9.21）</a:t>
            </a:r>
            <a:endParaRPr sz="600">
              <a:latin typeface="Source Han Sans JP"/>
              <a:cs typeface="Source Han Sans JP"/>
            </a:endParaRPr>
          </a:p>
        </p:txBody>
      </p:sp>
      <p:sp>
        <p:nvSpPr>
          <p:cNvPr id="11" name="object 11"/>
          <p:cNvSpPr txBox="1"/>
          <p:nvPr/>
        </p:nvSpPr>
        <p:spPr>
          <a:xfrm>
            <a:off x="1582974" y="2049007"/>
            <a:ext cx="1112520" cy="208279"/>
          </a:xfrm>
          <a:prstGeom prst="rect">
            <a:avLst/>
          </a:prstGeom>
        </p:spPr>
        <p:txBody>
          <a:bodyPr vert="horz" wrap="square" lIns="0" tIns="12700" rIns="0" bIns="0" rtlCol="0">
            <a:spAutoFit/>
          </a:bodyPr>
          <a:lstStyle/>
          <a:p>
            <a:pPr marL="12700">
              <a:lnSpc>
                <a:spcPct val="100000"/>
              </a:lnSpc>
              <a:spcBef>
                <a:spcPts val="100"/>
              </a:spcBef>
            </a:pPr>
            <a:r>
              <a:rPr sz="1200" b="1" spc="75" dirty="0">
                <a:solidFill>
                  <a:srgbClr val="0051A8"/>
                </a:solidFill>
                <a:latin typeface="Source Han Sans JP"/>
                <a:cs typeface="Source Han Sans JP"/>
              </a:rPr>
              <a:t>提出</a:t>
            </a:r>
            <a:r>
              <a:rPr sz="1000" b="1" spc="-10" dirty="0">
                <a:solidFill>
                  <a:srgbClr val="0051A8"/>
                </a:solidFill>
                <a:latin typeface="Source Han Sans JP"/>
                <a:cs typeface="Source Han Sans JP"/>
              </a:rPr>
              <a:t>が必要な業務</a:t>
            </a:r>
            <a:endParaRPr sz="1000">
              <a:latin typeface="Source Han Sans JP"/>
              <a:cs typeface="Source Han Sans JP"/>
            </a:endParaRPr>
          </a:p>
        </p:txBody>
      </p:sp>
      <p:sp>
        <p:nvSpPr>
          <p:cNvPr id="12" name="object 12"/>
          <p:cNvSpPr txBox="1">
            <a:spLocks noGrp="1"/>
          </p:cNvSpPr>
          <p:nvPr>
            <p:ph type="body" idx="1"/>
          </p:nvPr>
        </p:nvSpPr>
        <p:spPr>
          <a:prstGeom prst="rect">
            <a:avLst/>
          </a:prstGeom>
        </p:spPr>
        <p:txBody>
          <a:bodyPr vert="horz" wrap="square" lIns="0" tIns="12700" rIns="0" bIns="0" rtlCol="0">
            <a:spAutoFit/>
          </a:bodyPr>
          <a:lstStyle/>
          <a:p>
            <a:pPr marL="12700">
              <a:lnSpc>
                <a:spcPct val="100000"/>
              </a:lnSpc>
              <a:spcBef>
                <a:spcPts val="100"/>
              </a:spcBef>
            </a:pPr>
            <a:r>
              <a:rPr sz="900" b="1" dirty="0">
                <a:latin typeface="Source Han Sans JP"/>
                <a:cs typeface="Source Han Sans JP"/>
              </a:rPr>
              <a:t>障害者雇⽤納付⾦の申告</a:t>
            </a:r>
            <a:r>
              <a:rPr dirty="0"/>
              <a:t>（⾼齢•障害•求職者雇⽤⽀援機構、4/1〜</a:t>
            </a:r>
            <a:r>
              <a:rPr spc="-10" dirty="0"/>
              <a:t>5/15）</a:t>
            </a:r>
            <a:endParaRPr sz="900">
              <a:latin typeface="Source Han Sans JP"/>
              <a:cs typeface="Source Han Sans JP"/>
            </a:endParaRPr>
          </a:p>
          <a:p>
            <a:pPr marL="12700">
              <a:lnSpc>
                <a:spcPct val="100000"/>
              </a:lnSpc>
              <a:spcBef>
                <a:spcPts val="765"/>
              </a:spcBef>
            </a:pPr>
            <a:r>
              <a:rPr sz="900" b="1" dirty="0">
                <a:latin typeface="Source Han Sans JP"/>
                <a:cs typeface="Source Han Sans JP"/>
              </a:rPr>
              <a:t>障害者雇⽤調整⾦の申請</a:t>
            </a:r>
            <a:r>
              <a:rPr dirty="0"/>
              <a:t>（⾼齢•障害•求職者雇⽤⽀援機構、4/1〜</a:t>
            </a:r>
            <a:r>
              <a:rPr spc="-10" dirty="0"/>
              <a:t>5/15）</a:t>
            </a:r>
            <a:endParaRPr sz="900">
              <a:latin typeface="Source Han Sans JP"/>
              <a:cs typeface="Source Han Sans JP"/>
            </a:endParaRPr>
          </a:p>
          <a:p>
            <a:pPr marL="12700" marR="5080">
              <a:lnSpc>
                <a:spcPct val="170900"/>
              </a:lnSpc>
            </a:pPr>
            <a:r>
              <a:rPr sz="900" b="1" dirty="0">
                <a:latin typeface="Source Han Sans JP"/>
                <a:cs typeface="Source Han Sans JP"/>
              </a:rPr>
              <a:t>在宅就業障害者特例調整⾦の申請</a:t>
            </a:r>
            <a:r>
              <a:rPr spc="45" dirty="0"/>
              <a:t>（</a:t>
            </a:r>
            <a:r>
              <a:rPr spc="30" dirty="0"/>
              <a:t>⾼齢•障害•求職者雇⽤⽀援機構、</a:t>
            </a:r>
            <a:r>
              <a:rPr spc="20" dirty="0"/>
              <a:t>4/1</a:t>
            </a:r>
            <a:r>
              <a:rPr spc="45" dirty="0"/>
              <a:t>〜</a:t>
            </a:r>
            <a:r>
              <a:rPr spc="25" dirty="0"/>
              <a:t>5/15）</a:t>
            </a:r>
            <a:r>
              <a:rPr sz="900" b="1" dirty="0">
                <a:latin typeface="Source Han Sans JP"/>
                <a:cs typeface="Source Han Sans JP"/>
              </a:rPr>
              <a:t>特例給付⾦の申請</a:t>
            </a:r>
            <a:r>
              <a:rPr spc="45" dirty="0"/>
              <a:t>（</a:t>
            </a:r>
            <a:r>
              <a:rPr spc="30" dirty="0"/>
              <a:t>⾼齢•障害•求職者雇⽤⽀援機構、</a:t>
            </a:r>
            <a:r>
              <a:rPr spc="20" dirty="0"/>
              <a:t>4/1</a:t>
            </a:r>
            <a:r>
              <a:rPr spc="45" dirty="0"/>
              <a:t>〜</a:t>
            </a:r>
            <a:r>
              <a:rPr spc="25" dirty="0"/>
              <a:t>5/15）</a:t>
            </a:r>
            <a:endParaRPr sz="900">
              <a:latin typeface="Source Han Sans JP"/>
              <a:cs typeface="Source Han Sans JP"/>
            </a:endParaRPr>
          </a:p>
          <a:p>
            <a:pPr marL="12700">
              <a:lnSpc>
                <a:spcPct val="100000"/>
              </a:lnSpc>
              <a:spcBef>
                <a:spcPts val="375"/>
              </a:spcBef>
            </a:pPr>
            <a:r>
              <a:rPr sz="700" dirty="0"/>
              <a:t>※上記はいずれも常⽤雇⽤労働者100⼈超の企業のみ。100</a:t>
            </a:r>
            <a:r>
              <a:rPr sz="700" spc="-5" dirty="0"/>
              <a:t>⼈以下の企業は「報奨⾦の申請」</a:t>
            </a:r>
            <a:endParaRPr sz="700"/>
          </a:p>
          <a:p>
            <a:pPr marL="52069">
              <a:lnSpc>
                <a:spcPct val="100000"/>
              </a:lnSpc>
              <a:spcBef>
                <a:spcPts val="165"/>
              </a:spcBef>
            </a:pPr>
            <a:r>
              <a:rPr sz="700" dirty="0"/>
              <a:t>「在宅就業障害者特例報奨⾦の申請」「特例給付⾦の申請」を4/1〜7/31</a:t>
            </a:r>
            <a:r>
              <a:rPr sz="700" spc="-10" dirty="0"/>
              <a:t>までに提出</a:t>
            </a:r>
            <a:endParaRPr sz="700"/>
          </a:p>
        </p:txBody>
      </p:sp>
      <p:sp>
        <p:nvSpPr>
          <p:cNvPr id="13" name="object 13"/>
          <p:cNvSpPr/>
          <p:nvPr/>
        </p:nvSpPr>
        <p:spPr>
          <a:xfrm>
            <a:off x="2777921" y="2079218"/>
            <a:ext cx="895350" cy="158115"/>
          </a:xfrm>
          <a:custGeom>
            <a:avLst/>
            <a:gdLst/>
            <a:ahLst/>
            <a:cxnLst/>
            <a:rect l="l" t="t" r="r" b="b"/>
            <a:pathLst>
              <a:path w="895350" h="158114">
                <a:moveTo>
                  <a:pt x="895045" y="78905"/>
                </a:moveTo>
                <a:lnTo>
                  <a:pt x="881786" y="35128"/>
                </a:lnTo>
                <a:lnTo>
                  <a:pt x="846340" y="6007"/>
                </a:lnTo>
                <a:lnTo>
                  <a:pt x="816140" y="0"/>
                </a:lnTo>
                <a:lnTo>
                  <a:pt x="78905" y="0"/>
                </a:lnTo>
                <a:lnTo>
                  <a:pt x="48196" y="6210"/>
                </a:lnTo>
                <a:lnTo>
                  <a:pt x="23114" y="23114"/>
                </a:lnTo>
                <a:lnTo>
                  <a:pt x="6210" y="48196"/>
                </a:lnTo>
                <a:lnTo>
                  <a:pt x="0" y="78905"/>
                </a:lnTo>
                <a:lnTo>
                  <a:pt x="6210" y="109613"/>
                </a:lnTo>
                <a:lnTo>
                  <a:pt x="23114" y="134696"/>
                </a:lnTo>
                <a:lnTo>
                  <a:pt x="48196" y="151599"/>
                </a:lnTo>
                <a:lnTo>
                  <a:pt x="78905" y="157810"/>
                </a:lnTo>
                <a:lnTo>
                  <a:pt x="816140" y="157810"/>
                </a:lnTo>
                <a:lnTo>
                  <a:pt x="846848" y="151599"/>
                </a:lnTo>
                <a:lnTo>
                  <a:pt x="871931" y="134696"/>
                </a:lnTo>
                <a:lnTo>
                  <a:pt x="888847" y="109613"/>
                </a:lnTo>
                <a:lnTo>
                  <a:pt x="895045" y="78905"/>
                </a:lnTo>
                <a:close/>
              </a:path>
            </a:pathLst>
          </a:custGeom>
          <a:solidFill>
            <a:srgbClr val="EEEEEE"/>
          </a:solidFill>
        </p:spPr>
        <p:txBody>
          <a:bodyPr wrap="square" lIns="0" tIns="0" rIns="0" bIns="0" rtlCol="0"/>
          <a:lstStyle/>
          <a:p>
            <a:endParaRPr/>
          </a:p>
        </p:txBody>
      </p:sp>
      <p:sp>
        <p:nvSpPr>
          <p:cNvPr id="14" name="object 14"/>
          <p:cNvSpPr txBox="1"/>
          <p:nvPr/>
        </p:nvSpPr>
        <p:spPr>
          <a:xfrm>
            <a:off x="3098453" y="2096194"/>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その他</a:t>
            </a:r>
            <a:endParaRPr sz="600">
              <a:latin typeface="Source Han Sans JP"/>
              <a:cs typeface="Source Han Sans JP"/>
            </a:endParaRPr>
          </a:p>
        </p:txBody>
      </p:sp>
      <p:sp>
        <p:nvSpPr>
          <p:cNvPr id="15" name="object 15"/>
          <p:cNvSpPr/>
          <p:nvPr/>
        </p:nvSpPr>
        <p:spPr>
          <a:xfrm>
            <a:off x="2778341" y="2555925"/>
            <a:ext cx="895350" cy="158115"/>
          </a:xfrm>
          <a:custGeom>
            <a:avLst/>
            <a:gdLst/>
            <a:ahLst/>
            <a:cxnLst/>
            <a:rect l="l" t="t" r="r" b="b"/>
            <a:pathLst>
              <a:path w="895350" h="158114">
                <a:moveTo>
                  <a:pt x="895032" y="78892"/>
                </a:moveTo>
                <a:lnTo>
                  <a:pt x="881786" y="35128"/>
                </a:lnTo>
                <a:lnTo>
                  <a:pt x="846328" y="6007"/>
                </a:lnTo>
                <a:lnTo>
                  <a:pt x="816140" y="0"/>
                </a:lnTo>
                <a:lnTo>
                  <a:pt x="78905" y="0"/>
                </a:lnTo>
                <a:lnTo>
                  <a:pt x="48196" y="6197"/>
                </a:lnTo>
                <a:lnTo>
                  <a:pt x="23114" y="23101"/>
                </a:lnTo>
                <a:lnTo>
                  <a:pt x="6197" y="48183"/>
                </a:lnTo>
                <a:lnTo>
                  <a:pt x="0" y="78892"/>
                </a:lnTo>
                <a:lnTo>
                  <a:pt x="6197" y="109613"/>
                </a:lnTo>
                <a:lnTo>
                  <a:pt x="23114" y="134683"/>
                </a:lnTo>
                <a:lnTo>
                  <a:pt x="48196" y="151599"/>
                </a:lnTo>
                <a:lnTo>
                  <a:pt x="78905" y="157797"/>
                </a:lnTo>
                <a:lnTo>
                  <a:pt x="816140" y="157797"/>
                </a:lnTo>
                <a:lnTo>
                  <a:pt x="846848" y="151599"/>
                </a:lnTo>
                <a:lnTo>
                  <a:pt x="871931" y="134683"/>
                </a:lnTo>
                <a:lnTo>
                  <a:pt x="888834" y="109613"/>
                </a:lnTo>
                <a:lnTo>
                  <a:pt x="895032" y="78892"/>
                </a:lnTo>
                <a:close/>
              </a:path>
            </a:pathLst>
          </a:custGeom>
          <a:solidFill>
            <a:srgbClr val="EEEEEE"/>
          </a:solidFill>
        </p:spPr>
        <p:txBody>
          <a:bodyPr wrap="square" lIns="0" tIns="0" rIns="0" bIns="0" rtlCol="0"/>
          <a:lstStyle/>
          <a:p>
            <a:endParaRPr/>
          </a:p>
        </p:txBody>
      </p:sp>
      <p:sp>
        <p:nvSpPr>
          <p:cNvPr id="16" name="object 16"/>
          <p:cNvSpPr txBox="1"/>
          <p:nvPr/>
        </p:nvSpPr>
        <p:spPr>
          <a:xfrm>
            <a:off x="3098868" y="2572894"/>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その他</a:t>
            </a:r>
            <a:endParaRPr sz="600">
              <a:latin typeface="Source Han Sans JP"/>
              <a:cs typeface="Source Han Sans JP"/>
            </a:endParaRPr>
          </a:p>
        </p:txBody>
      </p:sp>
      <p:sp>
        <p:nvSpPr>
          <p:cNvPr id="17" name="object 17"/>
          <p:cNvSpPr/>
          <p:nvPr/>
        </p:nvSpPr>
        <p:spPr>
          <a:xfrm>
            <a:off x="2777515" y="2786468"/>
            <a:ext cx="895350" cy="158115"/>
          </a:xfrm>
          <a:custGeom>
            <a:avLst/>
            <a:gdLst/>
            <a:ahLst/>
            <a:cxnLst/>
            <a:rect l="l" t="t" r="r" b="b"/>
            <a:pathLst>
              <a:path w="895350" h="158114">
                <a:moveTo>
                  <a:pt x="895032" y="78892"/>
                </a:moveTo>
                <a:lnTo>
                  <a:pt x="881773" y="35128"/>
                </a:lnTo>
                <a:lnTo>
                  <a:pt x="846328" y="6007"/>
                </a:lnTo>
                <a:lnTo>
                  <a:pt x="816127" y="0"/>
                </a:lnTo>
                <a:lnTo>
                  <a:pt x="78892" y="0"/>
                </a:lnTo>
                <a:lnTo>
                  <a:pt x="48183" y="6197"/>
                </a:lnTo>
                <a:lnTo>
                  <a:pt x="23101" y="23114"/>
                </a:lnTo>
                <a:lnTo>
                  <a:pt x="6197" y="48183"/>
                </a:lnTo>
                <a:lnTo>
                  <a:pt x="0" y="78892"/>
                </a:lnTo>
                <a:lnTo>
                  <a:pt x="6197" y="109613"/>
                </a:lnTo>
                <a:lnTo>
                  <a:pt x="23101" y="134683"/>
                </a:lnTo>
                <a:lnTo>
                  <a:pt x="48183" y="151599"/>
                </a:lnTo>
                <a:lnTo>
                  <a:pt x="78892" y="157797"/>
                </a:lnTo>
                <a:lnTo>
                  <a:pt x="816127" y="157797"/>
                </a:lnTo>
                <a:lnTo>
                  <a:pt x="846848" y="151599"/>
                </a:lnTo>
                <a:lnTo>
                  <a:pt x="871918" y="134683"/>
                </a:lnTo>
                <a:lnTo>
                  <a:pt x="888834" y="109613"/>
                </a:lnTo>
                <a:lnTo>
                  <a:pt x="895032" y="78892"/>
                </a:lnTo>
                <a:close/>
              </a:path>
            </a:pathLst>
          </a:custGeom>
          <a:solidFill>
            <a:srgbClr val="EEEEEE"/>
          </a:solidFill>
        </p:spPr>
        <p:txBody>
          <a:bodyPr wrap="square" lIns="0" tIns="0" rIns="0" bIns="0" rtlCol="0"/>
          <a:lstStyle/>
          <a:p>
            <a:endParaRPr/>
          </a:p>
        </p:txBody>
      </p:sp>
      <p:sp>
        <p:nvSpPr>
          <p:cNvPr id="18" name="object 18"/>
          <p:cNvSpPr txBox="1"/>
          <p:nvPr/>
        </p:nvSpPr>
        <p:spPr>
          <a:xfrm>
            <a:off x="3098038" y="2803438"/>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その他</a:t>
            </a:r>
            <a:endParaRPr sz="600">
              <a:latin typeface="Source Han Sans JP"/>
              <a:cs typeface="Source Han Sans JP"/>
            </a:endParaRPr>
          </a:p>
        </p:txBody>
      </p:sp>
      <p:sp>
        <p:nvSpPr>
          <p:cNvPr id="19" name="object 19"/>
          <p:cNvSpPr/>
          <p:nvPr/>
        </p:nvSpPr>
        <p:spPr>
          <a:xfrm>
            <a:off x="2778315" y="2325344"/>
            <a:ext cx="895350" cy="158115"/>
          </a:xfrm>
          <a:custGeom>
            <a:avLst/>
            <a:gdLst/>
            <a:ahLst/>
            <a:cxnLst/>
            <a:rect l="l" t="t" r="r" b="b"/>
            <a:pathLst>
              <a:path w="895350" h="158114">
                <a:moveTo>
                  <a:pt x="895045" y="78905"/>
                </a:moveTo>
                <a:lnTo>
                  <a:pt x="881786" y="35128"/>
                </a:lnTo>
                <a:lnTo>
                  <a:pt x="846328" y="6007"/>
                </a:lnTo>
                <a:lnTo>
                  <a:pt x="816140" y="0"/>
                </a:lnTo>
                <a:lnTo>
                  <a:pt x="78905" y="0"/>
                </a:lnTo>
                <a:lnTo>
                  <a:pt x="48196" y="6210"/>
                </a:lnTo>
                <a:lnTo>
                  <a:pt x="23114" y="23114"/>
                </a:lnTo>
                <a:lnTo>
                  <a:pt x="6197" y="48196"/>
                </a:lnTo>
                <a:lnTo>
                  <a:pt x="0" y="78905"/>
                </a:lnTo>
                <a:lnTo>
                  <a:pt x="6197" y="109613"/>
                </a:lnTo>
                <a:lnTo>
                  <a:pt x="23114" y="134696"/>
                </a:lnTo>
                <a:lnTo>
                  <a:pt x="48196" y="151599"/>
                </a:lnTo>
                <a:lnTo>
                  <a:pt x="78905" y="157810"/>
                </a:lnTo>
                <a:lnTo>
                  <a:pt x="816140" y="157810"/>
                </a:lnTo>
                <a:lnTo>
                  <a:pt x="846848" y="151599"/>
                </a:lnTo>
                <a:lnTo>
                  <a:pt x="871931" y="134696"/>
                </a:lnTo>
                <a:lnTo>
                  <a:pt x="888834" y="109613"/>
                </a:lnTo>
                <a:lnTo>
                  <a:pt x="895045" y="78905"/>
                </a:lnTo>
                <a:close/>
              </a:path>
            </a:pathLst>
          </a:custGeom>
          <a:solidFill>
            <a:srgbClr val="EEEEEE"/>
          </a:solidFill>
        </p:spPr>
        <p:txBody>
          <a:bodyPr wrap="square" lIns="0" tIns="0" rIns="0" bIns="0" rtlCol="0"/>
          <a:lstStyle/>
          <a:p>
            <a:endParaRPr/>
          </a:p>
        </p:txBody>
      </p:sp>
      <p:sp>
        <p:nvSpPr>
          <p:cNvPr id="20" name="object 20"/>
          <p:cNvSpPr txBox="1"/>
          <p:nvPr/>
        </p:nvSpPr>
        <p:spPr>
          <a:xfrm>
            <a:off x="3098844" y="2342294"/>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その他</a:t>
            </a:r>
            <a:endParaRPr sz="600">
              <a:latin typeface="Source Han Sans JP"/>
              <a:cs typeface="Source Han Sans JP"/>
            </a:endParaRPr>
          </a:p>
        </p:txBody>
      </p:sp>
      <p:sp>
        <p:nvSpPr>
          <p:cNvPr id="21" name="object 21"/>
          <p:cNvSpPr/>
          <p:nvPr/>
        </p:nvSpPr>
        <p:spPr>
          <a:xfrm>
            <a:off x="2777579" y="294436"/>
            <a:ext cx="895985" cy="158115"/>
          </a:xfrm>
          <a:custGeom>
            <a:avLst/>
            <a:gdLst/>
            <a:ahLst/>
            <a:cxnLst/>
            <a:rect l="l" t="t" r="r" b="b"/>
            <a:pathLst>
              <a:path w="895985" h="158115">
                <a:moveTo>
                  <a:pt x="895858" y="78905"/>
                </a:moveTo>
                <a:lnTo>
                  <a:pt x="882599" y="35128"/>
                </a:lnTo>
                <a:lnTo>
                  <a:pt x="847153" y="6007"/>
                </a:lnTo>
                <a:lnTo>
                  <a:pt x="816952" y="0"/>
                </a:lnTo>
                <a:lnTo>
                  <a:pt x="78892" y="0"/>
                </a:lnTo>
                <a:lnTo>
                  <a:pt x="48183" y="6210"/>
                </a:lnTo>
                <a:lnTo>
                  <a:pt x="23101" y="23114"/>
                </a:lnTo>
                <a:lnTo>
                  <a:pt x="6197" y="48196"/>
                </a:lnTo>
                <a:lnTo>
                  <a:pt x="0" y="78905"/>
                </a:lnTo>
                <a:lnTo>
                  <a:pt x="6197" y="109613"/>
                </a:lnTo>
                <a:lnTo>
                  <a:pt x="23101" y="134696"/>
                </a:lnTo>
                <a:lnTo>
                  <a:pt x="48183" y="151599"/>
                </a:lnTo>
                <a:lnTo>
                  <a:pt x="78892" y="157810"/>
                </a:lnTo>
                <a:lnTo>
                  <a:pt x="816952" y="157810"/>
                </a:lnTo>
                <a:lnTo>
                  <a:pt x="847674" y="151599"/>
                </a:lnTo>
                <a:lnTo>
                  <a:pt x="872744" y="134696"/>
                </a:lnTo>
                <a:lnTo>
                  <a:pt x="889660" y="109613"/>
                </a:lnTo>
                <a:lnTo>
                  <a:pt x="895858" y="78905"/>
                </a:lnTo>
                <a:close/>
              </a:path>
            </a:pathLst>
          </a:custGeom>
          <a:solidFill>
            <a:srgbClr val="EEEEEE"/>
          </a:solidFill>
        </p:spPr>
        <p:txBody>
          <a:bodyPr wrap="square" lIns="0" tIns="0" rIns="0" bIns="0" rtlCol="0"/>
          <a:lstStyle/>
          <a:p>
            <a:endParaRPr/>
          </a:p>
        </p:txBody>
      </p:sp>
      <p:sp>
        <p:nvSpPr>
          <p:cNvPr id="22" name="object 22"/>
          <p:cNvSpPr txBox="1"/>
          <p:nvPr/>
        </p:nvSpPr>
        <p:spPr>
          <a:xfrm>
            <a:off x="3060414" y="311388"/>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社会保険</a:t>
            </a:r>
            <a:endParaRPr sz="600">
              <a:latin typeface="Source Han Sans JP"/>
              <a:cs typeface="Source Han Sans JP"/>
            </a:endParaRPr>
          </a:p>
        </p:txBody>
      </p:sp>
      <p:sp>
        <p:nvSpPr>
          <p:cNvPr id="23" name="object 23"/>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1200" spc="75" dirty="0"/>
              <a:t>納付</a:t>
            </a:r>
            <a:r>
              <a:rPr spc="-10" dirty="0"/>
              <a:t>が必要な業務</a:t>
            </a:r>
            <a:endParaRPr sz="1200"/>
          </a:p>
        </p:txBody>
      </p:sp>
      <p:sp>
        <p:nvSpPr>
          <p:cNvPr id="24" name="object 24"/>
          <p:cNvSpPr/>
          <p:nvPr/>
        </p:nvSpPr>
        <p:spPr>
          <a:xfrm>
            <a:off x="1595674" y="1908780"/>
            <a:ext cx="6840855" cy="0"/>
          </a:xfrm>
          <a:custGeom>
            <a:avLst/>
            <a:gdLst/>
            <a:ahLst/>
            <a:cxnLst/>
            <a:rect l="l" t="t" r="r" b="b"/>
            <a:pathLst>
              <a:path w="6840855">
                <a:moveTo>
                  <a:pt x="0" y="0"/>
                </a:moveTo>
                <a:lnTo>
                  <a:pt x="6840299" y="0"/>
                </a:lnTo>
              </a:path>
            </a:pathLst>
          </a:custGeom>
          <a:ln w="9524">
            <a:solidFill>
              <a:srgbClr val="9E9E9E"/>
            </a:solidFill>
            <a:prstDash val="lgDash"/>
          </a:ln>
        </p:spPr>
        <p:txBody>
          <a:bodyPr wrap="square" lIns="0" tIns="0" rIns="0" bIns="0" rtlCol="0"/>
          <a:lstStyle/>
          <a:p>
            <a:endParaRPr/>
          </a:p>
        </p:txBody>
      </p:sp>
      <p:sp>
        <p:nvSpPr>
          <p:cNvPr id="25" name="object 25"/>
          <p:cNvSpPr/>
          <p:nvPr/>
        </p:nvSpPr>
        <p:spPr>
          <a:xfrm>
            <a:off x="2777579" y="762406"/>
            <a:ext cx="897255" cy="158115"/>
          </a:xfrm>
          <a:custGeom>
            <a:avLst/>
            <a:gdLst/>
            <a:ahLst/>
            <a:cxnLst/>
            <a:rect l="l" t="t" r="r" b="b"/>
            <a:pathLst>
              <a:path w="897254" h="158115">
                <a:moveTo>
                  <a:pt x="896696" y="78892"/>
                </a:moveTo>
                <a:lnTo>
                  <a:pt x="883437" y="35128"/>
                </a:lnTo>
                <a:lnTo>
                  <a:pt x="847991" y="6007"/>
                </a:lnTo>
                <a:lnTo>
                  <a:pt x="817791" y="0"/>
                </a:lnTo>
                <a:lnTo>
                  <a:pt x="78892" y="0"/>
                </a:lnTo>
                <a:lnTo>
                  <a:pt x="48183" y="6197"/>
                </a:lnTo>
                <a:lnTo>
                  <a:pt x="23101" y="23101"/>
                </a:lnTo>
                <a:lnTo>
                  <a:pt x="6197" y="48183"/>
                </a:lnTo>
                <a:lnTo>
                  <a:pt x="0" y="78892"/>
                </a:lnTo>
                <a:lnTo>
                  <a:pt x="6197" y="109613"/>
                </a:lnTo>
                <a:lnTo>
                  <a:pt x="23101" y="134683"/>
                </a:lnTo>
                <a:lnTo>
                  <a:pt x="48183" y="151599"/>
                </a:lnTo>
                <a:lnTo>
                  <a:pt x="78892" y="157797"/>
                </a:lnTo>
                <a:lnTo>
                  <a:pt x="817791" y="157797"/>
                </a:lnTo>
                <a:lnTo>
                  <a:pt x="848499" y="151599"/>
                </a:lnTo>
                <a:lnTo>
                  <a:pt x="873582" y="134683"/>
                </a:lnTo>
                <a:lnTo>
                  <a:pt x="890498" y="109613"/>
                </a:lnTo>
                <a:lnTo>
                  <a:pt x="896696" y="78892"/>
                </a:lnTo>
                <a:close/>
              </a:path>
            </a:pathLst>
          </a:custGeom>
          <a:solidFill>
            <a:srgbClr val="EEEEEE"/>
          </a:solidFill>
        </p:spPr>
        <p:txBody>
          <a:bodyPr wrap="square" lIns="0" tIns="0" rIns="0" bIns="0" rtlCol="0"/>
          <a:lstStyle/>
          <a:p>
            <a:endParaRPr/>
          </a:p>
        </p:txBody>
      </p:sp>
      <p:sp>
        <p:nvSpPr>
          <p:cNvPr id="26" name="object 26"/>
          <p:cNvSpPr txBox="1"/>
          <p:nvPr/>
        </p:nvSpPr>
        <p:spPr>
          <a:xfrm>
            <a:off x="3103351" y="779346"/>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所得税</a:t>
            </a:r>
            <a:endParaRPr sz="600">
              <a:latin typeface="Source Han Sans JP"/>
              <a:cs typeface="Source Han Sans JP"/>
            </a:endParaRPr>
          </a:p>
        </p:txBody>
      </p:sp>
      <p:sp>
        <p:nvSpPr>
          <p:cNvPr id="27" name="object 27"/>
          <p:cNvSpPr/>
          <p:nvPr/>
        </p:nvSpPr>
        <p:spPr>
          <a:xfrm>
            <a:off x="2777579" y="995641"/>
            <a:ext cx="897255" cy="158115"/>
          </a:xfrm>
          <a:custGeom>
            <a:avLst/>
            <a:gdLst/>
            <a:ahLst/>
            <a:cxnLst/>
            <a:rect l="l" t="t" r="r" b="b"/>
            <a:pathLst>
              <a:path w="897254" h="158115">
                <a:moveTo>
                  <a:pt x="896696" y="78905"/>
                </a:moveTo>
                <a:lnTo>
                  <a:pt x="883437" y="35128"/>
                </a:lnTo>
                <a:lnTo>
                  <a:pt x="847991" y="6007"/>
                </a:lnTo>
                <a:lnTo>
                  <a:pt x="817791" y="0"/>
                </a:lnTo>
                <a:lnTo>
                  <a:pt x="78892" y="0"/>
                </a:lnTo>
                <a:lnTo>
                  <a:pt x="48183" y="6197"/>
                </a:lnTo>
                <a:lnTo>
                  <a:pt x="23101" y="23114"/>
                </a:lnTo>
                <a:lnTo>
                  <a:pt x="6197" y="48183"/>
                </a:lnTo>
                <a:lnTo>
                  <a:pt x="0" y="78905"/>
                </a:lnTo>
                <a:lnTo>
                  <a:pt x="6197" y="109613"/>
                </a:lnTo>
                <a:lnTo>
                  <a:pt x="23101" y="134696"/>
                </a:lnTo>
                <a:lnTo>
                  <a:pt x="48183" y="151599"/>
                </a:lnTo>
                <a:lnTo>
                  <a:pt x="78892" y="157797"/>
                </a:lnTo>
                <a:lnTo>
                  <a:pt x="817791" y="157797"/>
                </a:lnTo>
                <a:lnTo>
                  <a:pt x="848499" y="151599"/>
                </a:lnTo>
                <a:lnTo>
                  <a:pt x="873582" y="134696"/>
                </a:lnTo>
                <a:lnTo>
                  <a:pt x="890498" y="109613"/>
                </a:lnTo>
                <a:lnTo>
                  <a:pt x="896696" y="78905"/>
                </a:lnTo>
                <a:close/>
              </a:path>
            </a:pathLst>
          </a:custGeom>
          <a:solidFill>
            <a:srgbClr val="EEEEEE"/>
          </a:solidFill>
        </p:spPr>
        <p:txBody>
          <a:bodyPr wrap="square" lIns="0" tIns="0" rIns="0" bIns="0" rtlCol="0"/>
          <a:lstStyle/>
          <a:p>
            <a:endParaRPr/>
          </a:p>
        </p:txBody>
      </p:sp>
      <p:sp>
        <p:nvSpPr>
          <p:cNvPr id="28" name="object 28"/>
          <p:cNvSpPr txBox="1"/>
          <p:nvPr/>
        </p:nvSpPr>
        <p:spPr>
          <a:xfrm>
            <a:off x="3103351" y="1012584"/>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その他</a:t>
            </a:r>
            <a:endParaRPr sz="600">
              <a:latin typeface="Source Han Sans JP"/>
              <a:cs typeface="Source Han Sans JP"/>
            </a:endParaRPr>
          </a:p>
        </p:txBody>
      </p:sp>
      <p:sp>
        <p:nvSpPr>
          <p:cNvPr id="29" name="object 29"/>
          <p:cNvSpPr/>
          <p:nvPr/>
        </p:nvSpPr>
        <p:spPr>
          <a:xfrm>
            <a:off x="2777579" y="1228877"/>
            <a:ext cx="897255" cy="158115"/>
          </a:xfrm>
          <a:custGeom>
            <a:avLst/>
            <a:gdLst/>
            <a:ahLst/>
            <a:cxnLst/>
            <a:rect l="l" t="t" r="r" b="b"/>
            <a:pathLst>
              <a:path w="897254" h="158115">
                <a:moveTo>
                  <a:pt x="896696" y="78905"/>
                </a:moveTo>
                <a:lnTo>
                  <a:pt x="883437" y="35128"/>
                </a:lnTo>
                <a:lnTo>
                  <a:pt x="847991" y="6007"/>
                </a:lnTo>
                <a:lnTo>
                  <a:pt x="817791" y="0"/>
                </a:lnTo>
                <a:lnTo>
                  <a:pt x="78892" y="0"/>
                </a:lnTo>
                <a:lnTo>
                  <a:pt x="48183" y="6197"/>
                </a:lnTo>
                <a:lnTo>
                  <a:pt x="23101" y="23114"/>
                </a:lnTo>
                <a:lnTo>
                  <a:pt x="6197" y="48196"/>
                </a:lnTo>
                <a:lnTo>
                  <a:pt x="0" y="78905"/>
                </a:lnTo>
                <a:lnTo>
                  <a:pt x="6197" y="109613"/>
                </a:lnTo>
                <a:lnTo>
                  <a:pt x="23101" y="134696"/>
                </a:lnTo>
                <a:lnTo>
                  <a:pt x="48183" y="151599"/>
                </a:lnTo>
                <a:lnTo>
                  <a:pt x="78892" y="157797"/>
                </a:lnTo>
                <a:lnTo>
                  <a:pt x="817791" y="157797"/>
                </a:lnTo>
                <a:lnTo>
                  <a:pt x="848499" y="151599"/>
                </a:lnTo>
                <a:lnTo>
                  <a:pt x="873582" y="134696"/>
                </a:lnTo>
                <a:lnTo>
                  <a:pt x="890498" y="109613"/>
                </a:lnTo>
                <a:lnTo>
                  <a:pt x="896696" y="78905"/>
                </a:lnTo>
                <a:close/>
              </a:path>
            </a:pathLst>
          </a:custGeom>
          <a:solidFill>
            <a:srgbClr val="EEEEEE"/>
          </a:solidFill>
        </p:spPr>
        <p:txBody>
          <a:bodyPr wrap="square" lIns="0" tIns="0" rIns="0" bIns="0" rtlCol="0"/>
          <a:lstStyle/>
          <a:p>
            <a:endParaRPr/>
          </a:p>
        </p:txBody>
      </p:sp>
      <p:sp>
        <p:nvSpPr>
          <p:cNvPr id="30" name="object 30"/>
          <p:cNvSpPr txBox="1"/>
          <p:nvPr/>
        </p:nvSpPr>
        <p:spPr>
          <a:xfrm>
            <a:off x="3103351" y="1245822"/>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その他</a:t>
            </a:r>
            <a:endParaRPr sz="600">
              <a:latin typeface="Source Han Sans JP"/>
              <a:cs typeface="Source Han Sans JP"/>
            </a:endParaRPr>
          </a:p>
        </p:txBody>
      </p:sp>
      <p:sp>
        <p:nvSpPr>
          <p:cNvPr id="31" name="object 31"/>
          <p:cNvSpPr/>
          <p:nvPr/>
        </p:nvSpPr>
        <p:spPr>
          <a:xfrm>
            <a:off x="2777579" y="1462112"/>
            <a:ext cx="897255" cy="158115"/>
          </a:xfrm>
          <a:custGeom>
            <a:avLst/>
            <a:gdLst/>
            <a:ahLst/>
            <a:cxnLst/>
            <a:rect l="l" t="t" r="r" b="b"/>
            <a:pathLst>
              <a:path w="897254" h="158115">
                <a:moveTo>
                  <a:pt x="896696" y="78905"/>
                </a:moveTo>
                <a:lnTo>
                  <a:pt x="883437" y="35128"/>
                </a:lnTo>
                <a:lnTo>
                  <a:pt x="847991" y="6007"/>
                </a:lnTo>
                <a:lnTo>
                  <a:pt x="817791" y="0"/>
                </a:lnTo>
                <a:lnTo>
                  <a:pt x="78892" y="0"/>
                </a:lnTo>
                <a:lnTo>
                  <a:pt x="48183" y="6210"/>
                </a:lnTo>
                <a:lnTo>
                  <a:pt x="23101" y="23114"/>
                </a:lnTo>
                <a:lnTo>
                  <a:pt x="6197" y="48196"/>
                </a:lnTo>
                <a:lnTo>
                  <a:pt x="0" y="78905"/>
                </a:lnTo>
                <a:lnTo>
                  <a:pt x="6197" y="109613"/>
                </a:lnTo>
                <a:lnTo>
                  <a:pt x="23101" y="134696"/>
                </a:lnTo>
                <a:lnTo>
                  <a:pt x="48183" y="151599"/>
                </a:lnTo>
                <a:lnTo>
                  <a:pt x="78892" y="157810"/>
                </a:lnTo>
                <a:lnTo>
                  <a:pt x="817791" y="157810"/>
                </a:lnTo>
                <a:lnTo>
                  <a:pt x="848499" y="151599"/>
                </a:lnTo>
                <a:lnTo>
                  <a:pt x="873582" y="134696"/>
                </a:lnTo>
                <a:lnTo>
                  <a:pt x="890498" y="109613"/>
                </a:lnTo>
                <a:lnTo>
                  <a:pt x="896696" y="78905"/>
                </a:lnTo>
                <a:close/>
              </a:path>
            </a:pathLst>
          </a:custGeom>
          <a:solidFill>
            <a:srgbClr val="EEEEEE"/>
          </a:solidFill>
        </p:spPr>
        <p:txBody>
          <a:bodyPr wrap="square" lIns="0" tIns="0" rIns="0" bIns="0" rtlCol="0"/>
          <a:lstStyle/>
          <a:p>
            <a:endParaRPr/>
          </a:p>
        </p:txBody>
      </p:sp>
      <p:sp>
        <p:nvSpPr>
          <p:cNvPr id="32" name="object 32"/>
          <p:cNvSpPr txBox="1"/>
          <p:nvPr/>
        </p:nvSpPr>
        <p:spPr>
          <a:xfrm>
            <a:off x="3103351" y="1479060"/>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その他</a:t>
            </a:r>
            <a:endParaRPr sz="600">
              <a:latin typeface="Source Han Sans JP"/>
              <a:cs typeface="Source Han Sans JP"/>
            </a:endParaRPr>
          </a:p>
        </p:txBody>
      </p:sp>
      <p:sp>
        <p:nvSpPr>
          <p:cNvPr id="33" name="object 33"/>
          <p:cNvSpPr/>
          <p:nvPr/>
        </p:nvSpPr>
        <p:spPr>
          <a:xfrm>
            <a:off x="2777579" y="528421"/>
            <a:ext cx="897255" cy="158115"/>
          </a:xfrm>
          <a:custGeom>
            <a:avLst/>
            <a:gdLst/>
            <a:ahLst/>
            <a:cxnLst/>
            <a:rect l="l" t="t" r="r" b="b"/>
            <a:pathLst>
              <a:path w="897254" h="158115">
                <a:moveTo>
                  <a:pt x="896696" y="78892"/>
                </a:moveTo>
                <a:lnTo>
                  <a:pt x="883437" y="35115"/>
                </a:lnTo>
                <a:lnTo>
                  <a:pt x="847991" y="6007"/>
                </a:lnTo>
                <a:lnTo>
                  <a:pt x="817791" y="0"/>
                </a:lnTo>
                <a:lnTo>
                  <a:pt x="78892" y="0"/>
                </a:lnTo>
                <a:lnTo>
                  <a:pt x="48183" y="6197"/>
                </a:lnTo>
                <a:lnTo>
                  <a:pt x="23101" y="23101"/>
                </a:lnTo>
                <a:lnTo>
                  <a:pt x="6197" y="48183"/>
                </a:lnTo>
                <a:lnTo>
                  <a:pt x="0" y="78892"/>
                </a:lnTo>
                <a:lnTo>
                  <a:pt x="6197" y="109601"/>
                </a:lnTo>
                <a:lnTo>
                  <a:pt x="23101" y="134683"/>
                </a:lnTo>
                <a:lnTo>
                  <a:pt x="48183" y="151599"/>
                </a:lnTo>
                <a:lnTo>
                  <a:pt x="78892" y="157797"/>
                </a:lnTo>
                <a:lnTo>
                  <a:pt x="817791" y="157797"/>
                </a:lnTo>
                <a:lnTo>
                  <a:pt x="848499" y="151599"/>
                </a:lnTo>
                <a:lnTo>
                  <a:pt x="873582" y="134683"/>
                </a:lnTo>
                <a:lnTo>
                  <a:pt x="890498" y="109601"/>
                </a:lnTo>
                <a:lnTo>
                  <a:pt x="896696" y="78892"/>
                </a:lnTo>
                <a:close/>
              </a:path>
            </a:pathLst>
          </a:custGeom>
          <a:solidFill>
            <a:srgbClr val="EEEEEE"/>
          </a:solidFill>
        </p:spPr>
        <p:txBody>
          <a:bodyPr wrap="square" lIns="0" tIns="0" rIns="0" bIns="0" rtlCol="0"/>
          <a:lstStyle/>
          <a:p>
            <a:endParaRPr/>
          </a:p>
        </p:txBody>
      </p:sp>
      <p:sp>
        <p:nvSpPr>
          <p:cNvPr id="34" name="object 34"/>
          <p:cNvSpPr txBox="1"/>
          <p:nvPr/>
        </p:nvSpPr>
        <p:spPr>
          <a:xfrm>
            <a:off x="3103351" y="545358"/>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住⺠税</a:t>
            </a:r>
            <a:endParaRPr sz="600">
              <a:latin typeface="Source Han Sans JP"/>
              <a:cs typeface="Source Han Sans JP"/>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p:nvPr/>
        </p:nvSpPr>
        <p:spPr>
          <a:xfrm>
            <a:off x="697100" y="3818557"/>
            <a:ext cx="6335395" cy="991235"/>
          </a:xfrm>
          <a:prstGeom prst="rect">
            <a:avLst/>
          </a:prstGeom>
        </p:spPr>
        <p:txBody>
          <a:bodyPr vert="horz" wrap="square" lIns="0" tIns="12700" rIns="0" bIns="0" rtlCol="0">
            <a:spAutoFit/>
          </a:bodyPr>
          <a:lstStyle/>
          <a:p>
            <a:pPr marL="12700">
              <a:lnSpc>
                <a:spcPct val="100000"/>
              </a:lnSpc>
              <a:spcBef>
                <a:spcPts val="100"/>
              </a:spcBef>
            </a:pPr>
            <a:r>
              <a:rPr sz="1000" b="1" spc="-10" dirty="0">
                <a:solidFill>
                  <a:srgbClr val="2D344B"/>
                </a:solidFill>
                <a:latin typeface="Source Han Sans JP"/>
                <a:cs typeface="Source Han Sans JP"/>
              </a:rPr>
              <a:t>労働保険の年度更新における、対象期間の数え⽅について</a:t>
            </a:r>
            <a:endParaRPr sz="1000">
              <a:latin typeface="Source Han Sans JP"/>
              <a:cs typeface="Source Han Sans JP"/>
            </a:endParaRPr>
          </a:p>
          <a:p>
            <a:pPr marL="12700">
              <a:lnSpc>
                <a:spcPct val="100000"/>
              </a:lnSpc>
              <a:spcBef>
                <a:spcPts val="885"/>
              </a:spcBef>
            </a:pPr>
            <a:r>
              <a:rPr sz="700" dirty="0">
                <a:solidFill>
                  <a:srgbClr val="2D344B"/>
                </a:solidFill>
                <a:latin typeface="Source Han Sans JP"/>
                <a:cs typeface="Source Han Sans JP"/>
              </a:rPr>
              <a:t>労働保険の保険料は、毎年4⽉1⽇から翌年3⽉31⽇までの1</a:t>
            </a:r>
            <a:r>
              <a:rPr sz="700" spc="-20" dirty="0">
                <a:solidFill>
                  <a:srgbClr val="2D344B"/>
                </a:solidFill>
                <a:latin typeface="Source Han Sans JP"/>
                <a:cs typeface="Source Han Sans JP"/>
              </a:rPr>
              <a:t>年間に⽀払われる賃⾦総額をもとに計算します。この</a:t>
            </a:r>
            <a:r>
              <a:rPr sz="700" dirty="0">
                <a:solidFill>
                  <a:srgbClr val="2D344B"/>
                </a:solidFill>
                <a:latin typeface="Source Han Sans JP"/>
                <a:cs typeface="Source Han Sans JP"/>
              </a:rPr>
              <a:t>1</a:t>
            </a:r>
            <a:r>
              <a:rPr sz="700" spc="-5" dirty="0">
                <a:solidFill>
                  <a:srgbClr val="2D344B"/>
                </a:solidFill>
                <a:latin typeface="Source Han Sans JP"/>
                <a:cs typeface="Source Han Sans JP"/>
              </a:rPr>
              <a:t>年間の賃⾦総額とは、保険料の算定期間中</a:t>
            </a:r>
            <a:endParaRPr sz="700">
              <a:latin typeface="Source Han Sans JP"/>
              <a:cs typeface="Source Han Sans JP"/>
            </a:endParaRPr>
          </a:p>
          <a:p>
            <a:pPr marL="12700" marR="5080">
              <a:lnSpc>
                <a:spcPct val="130000"/>
              </a:lnSpc>
            </a:pPr>
            <a:r>
              <a:rPr sz="700" dirty="0">
                <a:solidFill>
                  <a:srgbClr val="2D344B"/>
                </a:solidFill>
                <a:latin typeface="Source Han Sans JP"/>
                <a:cs typeface="Source Han Sans JP"/>
              </a:rPr>
              <a:t>（4∕1〜3∕31）</a:t>
            </a:r>
            <a:r>
              <a:rPr sz="700" spc="-15" dirty="0">
                <a:solidFill>
                  <a:srgbClr val="2D344B"/>
                </a:solidFill>
                <a:latin typeface="Source Han Sans JP"/>
                <a:cs typeface="Source Han Sans JP"/>
              </a:rPr>
              <a:t>に⽀払いが確定した賃⾦を指しています。つまり、⽉末締め翌⽉</a:t>
            </a:r>
            <a:r>
              <a:rPr sz="700" dirty="0">
                <a:solidFill>
                  <a:srgbClr val="2D344B"/>
                </a:solidFill>
                <a:latin typeface="Source Han Sans JP"/>
                <a:cs typeface="Source Han Sans JP"/>
              </a:rPr>
              <a:t>25⽇払いの企業の場合、5⽉25⽇から翌年4⽉25</a:t>
            </a:r>
            <a:r>
              <a:rPr sz="700" spc="-20" dirty="0">
                <a:solidFill>
                  <a:srgbClr val="2D344B"/>
                </a:solidFill>
                <a:latin typeface="Source Han Sans JP"/>
                <a:cs typeface="Source Han Sans JP"/>
              </a:rPr>
              <a:t>⽇に⽀払われた賃⾦をもとに</a:t>
            </a:r>
            <a:r>
              <a:rPr sz="700" dirty="0">
                <a:solidFill>
                  <a:srgbClr val="2D344B"/>
                </a:solidFill>
                <a:latin typeface="Source Han Sans JP"/>
                <a:cs typeface="Source Han Sans JP"/>
              </a:rPr>
              <a:t>保険料の計算を⾏います（※）</a:t>
            </a:r>
            <a:r>
              <a:rPr sz="700" spc="-20" dirty="0">
                <a:solidFill>
                  <a:srgbClr val="2D344B"/>
                </a:solidFill>
                <a:latin typeface="Source Han Sans JP"/>
                <a:cs typeface="Source Han Sans JP"/>
              </a:rPr>
              <a:t>。迷いやすいポイントですが、対象期間の正しい数え⽅を理解して⼿続きを進めましょう。</a:t>
            </a:r>
            <a:endParaRPr sz="700">
              <a:latin typeface="Source Han Sans JP"/>
              <a:cs typeface="Source Han Sans JP"/>
            </a:endParaRPr>
          </a:p>
          <a:p>
            <a:pPr marL="12700">
              <a:lnSpc>
                <a:spcPct val="100000"/>
              </a:lnSpc>
              <a:spcBef>
                <a:spcPts val="254"/>
              </a:spcBef>
            </a:pPr>
            <a:r>
              <a:rPr sz="650" spc="-15" dirty="0">
                <a:solidFill>
                  <a:srgbClr val="2D344B"/>
                </a:solidFill>
                <a:latin typeface="Source Han Sans JP"/>
                <a:cs typeface="Source Han Sans JP"/>
              </a:rPr>
              <a:t>※上記が原則ですが、対象期間の数え⽅は企業により異なる場合があります</a:t>
            </a:r>
            <a:endParaRPr sz="650">
              <a:latin typeface="Source Han Sans JP"/>
              <a:cs typeface="Source Han Sans JP"/>
            </a:endParaRPr>
          </a:p>
          <a:p>
            <a:pPr marL="12700">
              <a:lnSpc>
                <a:spcPct val="100000"/>
              </a:lnSpc>
              <a:spcBef>
                <a:spcPts val="735"/>
              </a:spcBef>
            </a:pPr>
            <a:r>
              <a:rPr sz="600" dirty="0">
                <a:solidFill>
                  <a:srgbClr val="808080"/>
                </a:solidFill>
                <a:latin typeface="Source Han Sans JP"/>
                <a:cs typeface="Source Han Sans JP"/>
              </a:rPr>
              <a:t>参 考  厚⽣労働省「労働保険の年度更新とは」, </a:t>
            </a:r>
            <a:r>
              <a:rPr sz="600" u="sng" spc="-10" dirty="0">
                <a:solidFill>
                  <a:srgbClr val="608EDE"/>
                </a:solidFill>
                <a:uFill>
                  <a:solidFill>
                    <a:srgbClr val="608EDE"/>
                  </a:solidFill>
                </a:uFill>
                <a:latin typeface="Source Han Sans JP"/>
                <a:cs typeface="Source Han Sans JP"/>
                <a:hlinkClick r:id="rId2"/>
              </a:rPr>
              <a:t>https://www.mhlw.go.jp/bunya/roudoukijun/roudouhoken01/kousin.html</a:t>
            </a:r>
            <a:r>
              <a:rPr sz="600" spc="45" dirty="0">
                <a:solidFill>
                  <a:srgbClr val="608EDE"/>
                </a:solidFill>
                <a:latin typeface="Source Han Sans JP"/>
                <a:cs typeface="Source Han Sans JP"/>
              </a:rPr>
              <a:t> </a:t>
            </a:r>
            <a:r>
              <a:rPr sz="600" dirty="0">
                <a:solidFill>
                  <a:srgbClr val="999999"/>
                </a:solidFill>
                <a:latin typeface="Source Han Sans JP"/>
                <a:cs typeface="Source Han Sans JP"/>
              </a:rPr>
              <a:t>,</a:t>
            </a:r>
            <a:r>
              <a:rPr sz="600" dirty="0">
                <a:solidFill>
                  <a:srgbClr val="808080"/>
                </a:solidFill>
                <a:latin typeface="Source Han Sans JP"/>
                <a:cs typeface="Source Han Sans JP"/>
              </a:rPr>
              <a:t>（</a:t>
            </a:r>
            <a:r>
              <a:rPr sz="600" spc="10" dirty="0">
                <a:solidFill>
                  <a:srgbClr val="808080"/>
                </a:solidFill>
                <a:latin typeface="Source Han Sans JP"/>
                <a:cs typeface="Source Han Sans JP"/>
              </a:rPr>
              <a:t>参照⽇ </a:t>
            </a:r>
            <a:r>
              <a:rPr sz="600" spc="-10" dirty="0">
                <a:solidFill>
                  <a:srgbClr val="808080"/>
                </a:solidFill>
                <a:latin typeface="Source Han Sans JP"/>
                <a:cs typeface="Source Han Sans JP"/>
              </a:rPr>
              <a:t>2023.9.21）</a:t>
            </a:r>
            <a:endParaRPr sz="600">
              <a:latin typeface="Source Han Sans JP"/>
              <a:cs typeface="Source Han Sans JP"/>
            </a:endParaRPr>
          </a:p>
        </p:txBody>
      </p:sp>
      <p:sp>
        <p:nvSpPr>
          <p:cNvPr id="6" name="object 6"/>
          <p:cNvSpPr/>
          <p:nvPr/>
        </p:nvSpPr>
        <p:spPr>
          <a:xfrm>
            <a:off x="0" y="0"/>
            <a:ext cx="1315720" cy="1898014"/>
          </a:xfrm>
          <a:custGeom>
            <a:avLst/>
            <a:gdLst/>
            <a:ahLst/>
            <a:cxnLst/>
            <a:rect l="l" t="t" r="r" b="b"/>
            <a:pathLst>
              <a:path w="1315720" h="1898014">
                <a:moveTo>
                  <a:pt x="1315491" y="279"/>
                </a:moveTo>
                <a:lnTo>
                  <a:pt x="665187" y="279"/>
                </a:lnTo>
                <a:lnTo>
                  <a:pt x="663486" y="228"/>
                </a:lnTo>
                <a:lnTo>
                  <a:pt x="657745" y="0"/>
                </a:lnTo>
                <a:lnTo>
                  <a:pt x="651560" y="228"/>
                </a:lnTo>
                <a:lnTo>
                  <a:pt x="88" y="228"/>
                </a:lnTo>
                <a:lnTo>
                  <a:pt x="0" y="657758"/>
                </a:lnTo>
                <a:lnTo>
                  <a:pt x="0" y="1170279"/>
                </a:lnTo>
                <a:lnTo>
                  <a:pt x="0" y="1239761"/>
                </a:lnTo>
                <a:lnTo>
                  <a:pt x="88" y="1242187"/>
                </a:lnTo>
                <a:lnTo>
                  <a:pt x="88" y="1897735"/>
                </a:lnTo>
                <a:lnTo>
                  <a:pt x="665187" y="1897735"/>
                </a:lnTo>
                <a:lnTo>
                  <a:pt x="665187" y="1897240"/>
                </a:lnTo>
                <a:lnTo>
                  <a:pt x="706831" y="1895703"/>
                </a:lnTo>
                <a:lnTo>
                  <a:pt x="754938" y="1890369"/>
                </a:lnTo>
                <a:lnTo>
                  <a:pt x="801941" y="1881644"/>
                </a:lnTo>
                <a:lnTo>
                  <a:pt x="847712" y="1869655"/>
                </a:lnTo>
                <a:lnTo>
                  <a:pt x="892111" y="1854517"/>
                </a:lnTo>
                <a:lnTo>
                  <a:pt x="935037" y="1836369"/>
                </a:lnTo>
                <a:lnTo>
                  <a:pt x="976337" y="1815338"/>
                </a:lnTo>
                <a:lnTo>
                  <a:pt x="1015898" y="1791538"/>
                </a:lnTo>
                <a:lnTo>
                  <a:pt x="1053579" y="1765109"/>
                </a:lnTo>
                <a:lnTo>
                  <a:pt x="1089279" y="1736166"/>
                </a:lnTo>
                <a:lnTo>
                  <a:pt x="1122845" y="1704860"/>
                </a:lnTo>
                <a:lnTo>
                  <a:pt x="1154163" y="1671294"/>
                </a:lnTo>
                <a:lnTo>
                  <a:pt x="1183093" y="1635594"/>
                </a:lnTo>
                <a:lnTo>
                  <a:pt x="1209522" y="1597914"/>
                </a:lnTo>
                <a:lnTo>
                  <a:pt x="1233322" y="1558353"/>
                </a:lnTo>
                <a:lnTo>
                  <a:pt x="1254366" y="1517053"/>
                </a:lnTo>
                <a:lnTo>
                  <a:pt x="1272514" y="1474127"/>
                </a:lnTo>
                <a:lnTo>
                  <a:pt x="1287640" y="1429727"/>
                </a:lnTo>
                <a:lnTo>
                  <a:pt x="1299641" y="1383957"/>
                </a:lnTo>
                <a:lnTo>
                  <a:pt x="1308366" y="1336954"/>
                </a:lnTo>
                <a:lnTo>
                  <a:pt x="1313688" y="1288846"/>
                </a:lnTo>
                <a:lnTo>
                  <a:pt x="1315491" y="1239761"/>
                </a:lnTo>
                <a:lnTo>
                  <a:pt x="1315491" y="1170279"/>
                </a:lnTo>
                <a:lnTo>
                  <a:pt x="1315491" y="657758"/>
                </a:lnTo>
                <a:lnTo>
                  <a:pt x="1315491" y="279"/>
                </a:lnTo>
                <a:close/>
              </a:path>
            </a:pathLst>
          </a:custGeom>
          <a:solidFill>
            <a:srgbClr val="52D190"/>
          </a:solidFill>
        </p:spPr>
        <p:txBody>
          <a:bodyPr wrap="square" lIns="0" tIns="0" rIns="0" bIns="0" rtlCol="0"/>
          <a:lstStyle/>
          <a:p>
            <a:endParaRPr/>
          </a:p>
        </p:txBody>
      </p:sp>
      <p:sp>
        <p:nvSpPr>
          <p:cNvPr id="7" name="object 7"/>
          <p:cNvSpPr txBox="1"/>
          <p:nvPr/>
        </p:nvSpPr>
        <p:spPr>
          <a:xfrm>
            <a:off x="329307" y="657218"/>
            <a:ext cx="651510" cy="680720"/>
          </a:xfrm>
          <a:prstGeom prst="rect">
            <a:avLst/>
          </a:prstGeom>
        </p:spPr>
        <p:txBody>
          <a:bodyPr vert="horz" wrap="square" lIns="0" tIns="12700" rIns="0" bIns="0" rtlCol="0">
            <a:spAutoFit/>
          </a:bodyPr>
          <a:lstStyle/>
          <a:p>
            <a:pPr marL="12700">
              <a:lnSpc>
                <a:spcPct val="100000"/>
              </a:lnSpc>
              <a:spcBef>
                <a:spcPts val="100"/>
              </a:spcBef>
            </a:pPr>
            <a:r>
              <a:rPr sz="4300" b="1" spc="-25" dirty="0">
                <a:solidFill>
                  <a:srgbClr val="FFFFFF"/>
                </a:solidFill>
                <a:latin typeface="Myriad Pro Light SemiExt"/>
                <a:cs typeface="Myriad Pro Light SemiExt"/>
              </a:rPr>
              <a:t>06</a:t>
            </a:r>
            <a:endParaRPr sz="4300">
              <a:latin typeface="Myriad Pro Light SemiExt"/>
              <a:cs typeface="Myriad Pro Light SemiExt"/>
            </a:endParaRPr>
          </a:p>
        </p:txBody>
      </p:sp>
      <p:sp>
        <p:nvSpPr>
          <p:cNvPr id="8" name="object 8"/>
          <p:cNvSpPr txBox="1"/>
          <p:nvPr/>
        </p:nvSpPr>
        <p:spPr>
          <a:xfrm>
            <a:off x="486448" y="1257570"/>
            <a:ext cx="300355" cy="177800"/>
          </a:xfrm>
          <a:prstGeom prst="rect">
            <a:avLst/>
          </a:prstGeom>
        </p:spPr>
        <p:txBody>
          <a:bodyPr vert="horz" wrap="square" lIns="0" tIns="12700" rIns="0" bIns="0" rtlCol="0">
            <a:spAutoFit/>
          </a:bodyPr>
          <a:lstStyle/>
          <a:p>
            <a:pPr marL="12700">
              <a:lnSpc>
                <a:spcPct val="100000"/>
              </a:lnSpc>
              <a:spcBef>
                <a:spcPts val="100"/>
              </a:spcBef>
            </a:pPr>
            <a:r>
              <a:rPr sz="1000" spc="-20" dirty="0">
                <a:solidFill>
                  <a:srgbClr val="FFFFFF"/>
                </a:solidFill>
                <a:latin typeface="Trebuchet MS"/>
                <a:cs typeface="Trebuchet MS"/>
              </a:rPr>
              <a:t>June</a:t>
            </a:r>
            <a:endParaRPr sz="1000">
              <a:latin typeface="Trebuchet MS"/>
              <a:cs typeface="Trebuchet MS"/>
            </a:endParaRPr>
          </a:p>
        </p:txBody>
      </p:sp>
      <p:sp>
        <p:nvSpPr>
          <p:cNvPr id="11" name="object 11"/>
          <p:cNvSpPr txBox="1"/>
          <p:nvPr/>
        </p:nvSpPr>
        <p:spPr>
          <a:xfrm>
            <a:off x="3736950" y="283152"/>
            <a:ext cx="4315460" cy="631825"/>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Source Han Sans JP"/>
                <a:cs typeface="Source Han Sans JP"/>
              </a:rPr>
              <a:t>前⽉分の社会保険料の納付</a:t>
            </a:r>
            <a:r>
              <a:rPr sz="800" dirty="0">
                <a:solidFill>
                  <a:srgbClr val="2D344B"/>
                </a:solidFill>
                <a:latin typeface="Source Han Sans JP"/>
                <a:cs typeface="Source Han Sans JP"/>
              </a:rPr>
              <a:t>（年⾦事務所、〜⽉末</a:t>
            </a:r>
            <a:r>
              <a:rPr sz="800" spc="-50" dirty="0">
                <a:solidFill>
                  <a:srgbClr val="2D344B"/>
                </a:solidFill>
                <a:latin typeface="Source Han Sans JP"/>
                <a:cs typeface="Source Han Sans JP"/>
              </a:rPr>
              <a:t>）</a:t>
            </a:r>
            <a:endParaRPr sz="800">
              <a:latin typeface="Source Han Sans JP"/>
              <a:cs typeface="Source Han Sans JP"/>
            </a:endParaRPr>
          </a:p>
          <a:p>
            <a:pPr marL="12700" marR="5080">
              <a:lnSpc>
                <a:spcPct val="170900"/>
              </a:lnSpc>
            </a:pPr>
            <a:r>
              <a:rPr sz="900" b="1" dirty="0">
                <a:solidFill>
                  <a:srgbClr val="2D344B"/>
                </a:solidFill>
                <a:latin typeface="Source Han Sans JP"/>
                <a:cs typeface="Source Han Sans JP"/>
              </a:rPr>
              <a:t>前⽉分の住⺠税特別徴収税額の納付</a:t>
            </a:r>
            <a:r>
              <a:rPr sz="800" spc="-10" dirty="0">
                <a:solidFill>
                  <a:srgbClr val="2D344B"/>
                </a:solidFill>
                <a:latin typeface="Source Han Sans JP"/>
                <a:cs typeface="Source Han Sans JP"/>
              </a:rPr>
              <a:t>（従業員が1⽉1⽇時点で居住する区市町村、〜10⽇</a:t>
            </a:r>
            <a:r>
              <a:rPr sz="800" spc="-50" dirty="0">
                <a:solidFill>
                  <a:srgbClr val="2D344B"/>
                </a:solidFill>
                <a:latin typeface="Source Han Sans JP"/>
                <a:cs typeface="Source Han Sans JP"/>
              </a:rPr>
              <a:t>）</a:t>
            </a:r>
            <a:r>
              <a:rPr sz="900" b="1" dirty="0">
                <a:solidFill>
                  <a:srgbClr val="2D344B"/>
                </a:solidFill>
                <a:latin typeface="Source Han Sans JP"/>
                <a:cs typeface="Source Han Sans JP"/>
              </a:rPr>
              <a:t>前⽉分の源泉所得税‧復興特別所得税の納付</a:t>
            </a:r>
            <a:r>
              <a:rPr sz="800" spc="-10" dirty="0">
                <a:solidFill>
                  <a:srgbClr val="2D344B"/>
                </a:solidFill>
                <a:latin typeface="Source Han Sans JP"/>
                <a:cs typeface="Source Han Sans JP"/>
              </a:rPr>
              <a:t>（税務署、〜10⽇</a:t>
            </a:r>
            <a:r>
              <a:rPr sz="800" spc="-50" dirty="0">
                <a:solidFill>
                  <a:srgbClr val="2D344B"/>
                </a:solidFill>
                <a:latin typeface="Source Han Sans JP"/>
                <a:cs typeface="Source Han Sans JP"/>
              </a:rPr>
              <a:t>）</a:t>
            </a:r>
            <a:endParaRPr sz="800">
              <a:latin typeface="Source Han Sans JP"/>
              <a:cs typeface="Source Han Sans JP"/>
            </a:endParaRPr>
          </a:p>
        </p:txBody>
      </p:sp>
      <p:sp>
        <p:nvSpPr>
          <p:cNvPr id="12" name="object 12"/>
          <p:cNvSpPr/>
          <p:nvPr/>
        </p:nvSpPr>
        <p:spPr>
          <a:xfrm>
            <a:off x="2777579" y="294436"/>
            <a:ext cx="895985" cy="158115"/>
          </a:xfrm>
          <a:custGeom>
            <a:avLst/>
            <a:gdLst/>
            <a:ahLst/>
            <a:cxnLst/>
            <a:rect l="l" t="t" r="r" b="b"/>
            <a:pathLst>
              <a:path w="895985" h="158115">
                <a:moveTo>
                  <a:pt x="895858" y="78905"/>
                </a:moveTo>
                <a:lnTo>
                  <a:pt x="882599" y="35128"/>
                </a:lnTo>
                <a:lnTo>
                  <a:pt x="847153" y="6007"/>
                </a:lnTo>
                <a:lnTo>
                  <a:pt x="816952" y="0"/>
                </a:lnTo>
                <a:lnTo>
                  <a:pt x="78892" y="0"/>
                </a:lnTo>
                <a:lnTo>
                  <a:pt x="48183" y="6210"/>
                </a:lnTo>
                <a:lnTo>
                  <a:pt x="23101" y="23114"/>
                </a:lnTo>
                <a:lnTo>
                  <a:pt x="6197" y="48196"/>
                </a:lnTo>
                <a:lnTo>
                  <a:pt x="0" y="78905"/>
                </a:lnTo>
                <a:lnTo>
                  <a:pt x="6197" y="109613"/>
                </a:lnTo>
                <a:lnTo>
                  <a:pt x="23101" y="134696"/>
                </a:lnTo>
                <a:lnTo>
                  <a:pt x="48183" y="151599"/>
                </a:lnTo>
                <a:lnTo>
                  <a:pt x="78892" y="157810"/>
                </a:lnTo>
                <a:lnTo>
                  <a:pt x="816952" y="157810"/>
                </a:lnTo>
                <a:lnTo>
                  <a:pt x="847674" y="151599"/>
                </a:lnTo>
                <a:lnTo>
                  <a:pt x="872744" y="134696"/>
                </a:lnTo>
                <a:lnTo>
                  <a:pt x="889660" y="109613"/>
                </a:lnTo>
                <a:lnTo>
                  <a:pt x="895858" y="78905"/>
                </a:lnTo>
                <a:close/>
              </a:path>
            </a:pathLst>
          </a:custGeom>
          <a:solidFill>
            <a:srgbClr val="EEEEEE"/>
          </a:solidFill>
        </p:spPr>
        <p:txBody>
          <a:bodyPr wrap="square" lIns="0" tIns="0" rIns="0" bIns="0" rtlCol="0"/>
          <a:lstStyle/>
          <a:p>
            <a:endParaRPr/>
          </a:p>
        </p:txBody>
      </p:sp>
      <p:sp>
        <p:nvSpPr>
          <p:cNvPr id="13" name="object 13"/>
          <p:cNvSpPr txBox="1"/>
          <p:nvPr/>
        </p:nvSpPr>
        <p:spPr>
          <a:xfrm>
            <a:off x="3060414" y="311388"/>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社会保険</a:t>
            </a:r>
            <a:endParaRPr sz="600">
              <a:latin typeface="Source Han Sans JP"/>
              <a:cs typeface="Source Han Sans JP"/>
            </a:endParaRPr>
          </a:p>
        </p:txBody>
      </p:sp>
      <p:sp>
        <p:nvSpPr>
          <p:cNvPr id="14" name="object 1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1200" spc="75" dirty="0"/>
              <a:t>納付</a:t>
            </a:r>
            <a:r>
              <a:rPr spc="-10" dirty="0"/>
              <a:t>が必要な業務</a:t>
            </a:r>
            <a:endParaRPr sz="1200"/>
          </a:p>
        </p:txBody>
      </p:sp>
      <p:sp>
        <p:nvSpPr>
          <p:cNvPr id="15" name="object 15"/>
          <p:cNvSpPr/>
          <p:nvPr/>
        </p:nvSpPr>
        <p:spPr>
          <a:xfrm>
            <a:off x="2777579" y="762406"/>
            <a:ext cx="897255" cy="158115"/>
          </a:xfrm>
          <a:custGeom>
            <a:avLst/>
            <a:gdLst/>
            <a:ahLst/>
            <a:cxnLst/>
            <a:rect l="l" t="t" r="r" b="b"/>
            <a:pathLst>
              <a:path w="897254" h="158115">
                <a:moveTo>
                  <a:pt x="896696" y="78892"/>
                </a:moveTo>
                <a:lnTo>
                  <a:pt x="883437" y="35128"/>
                </a:lnTo>
                <a:lnTo>
                  <a:pt x="847991" y="6007"/>
                </a:lnTo>
                <a:lnTo>
                  <a:pt x="817791" y="0"/>
                </a:lnTo>
                <a:lnTo>
                  <a:pt x="78892" y="0"/>
                </a:lnTo>
                <a:lnTo>
                  <a:pt x="48183" y="6197"/>
                </a:lnTo>
                <a:lnTo>
                  <a:pt x="23101" y="23101"/>
                </a:lnTo>
                <a:lnTo>
                  <a:pt x="6197" y="48183"/>
                </a:lnTo>
                <a:lnTo>
                  <a:pt x="0" y="78892"/>
                </a:lnTo>
                <a:lnTo>
                  <a:pt x="6197" y="109613"/>
                </a:lnTo>
                <a:lnTo>
                  <a:pt x="23101" y="134683"/>
                </a:lnTo>
                <a:lnTo>
                  <a:pt x="48183" y="151599"/>
                </a:lnTo>
                <a:lnTo>
                  <a:pt x="78892" y="157797"/>
                </a:lnTo>
                <a:lnTo>
                  <a:pt x="817791" y="157797"/>
                </a:lnTo>
                <a:lnTo>
                  <a:pt x="848499" y="151599"/>
                </a:lnTo>
                <a:lnTo>
                  <a:pt x="873582" y="134683"/>
                </a:lnTo>
                <a:lnTo>
                  <a:pt x="890498" y="109613"/>
                </a:lnTo>
                <a:lnTo>
                  <a:pt x="896696" y="78892"/>
                </a:lnTo>
                <a:close/>
              </a:path>
            </a:pathLst>
          </a:custGeom>
          <a:solidFill>
            <a:srgbClr val="EEEEEE"/>
          </a:solidFill>
        </p:spPr>
        <p:txBody>
          <a:bodyPr wrap="square" lIns="0" tIns="0" rIns="0" bIns="0" rtlCol="0"/>
          <a:lstStyle/>
          <a:p>
            <a:endParaRPr/>
          </a:p>
        </p:txBody>
      </p:sp>
      <p:sp>
        <p:nvSpPr>
          <p:cNvPr id="16" name="object 16"/>
          <p:cNvSpPr txBox="1"/>
          <p:nvPr/>
        </p:nvSpPr>
        <p:spPr>
          <a:xfrm>
            <a:off x="3103351" y="779346"/>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所得税</a:t>
            </a:r>
            <a:endParaRPr sz="600">
              <a:latin typeface="Source Han Sans JP"/>
              <a:cs typeface="Source Han Sans JP"/>
            </a:endParaRPr>
          </a:p>
        </p:txBody>
      </p:sp>
      <p:sp>
        <p:nvSpPr>
          <p:cNvPr id="17" name="object 17"/>
          <p:cNvSpPr/>
          <p:nvPr/>
        </p:nvSpPr>
        <p:spPr>
          <a:xfrm>
            <a:off x="2777579" y="528421"/>
            <a:ext cx="897255" cy="158115"/>
          </a:xfrm>
          <a:custGeom>
            <a:avLst/>
            <a:gdLst/>
            <a:ahLst/>
            <a:cxnLst/>
            <a:rect l="l" t="t" r="r" b="b"/>
            <a:pathLst>
              <a:path w="897254" h="158115">
                <a:moveTo>
                  <a:pt x="896696" y="78892"/>
                </a:moveTo>
                <a:lnTo>
                  <a:pt x="883437" y="35115"/>
                </a:lnTo>
                <a:lnTo>
                  <a:pt x="847991" y="6007"/>
                </a:lnTo>
                <a:lnTo>
                  <a:pt x="817791" y="0"/>
                </a:lnTo>
                <a:lnTo>
                  <a:pt x="78892" y="0"/>
                </a:lnTo>
                <a:lnTo>
                  <a:pt x="48183" y="6197"/>
                </a:lnTo>
                <a:lnTo>
                  <a:pt x="23101" y="23101"/>
                </a:lnTo>
                <a:lnTo>
                  <a:pt x="6197" y="48183"/>
                </a:lnTo>
                <a:lnTo>
                  <a:pt x="0" y="78892"/>
                </a:lnTo>
                <a:lnTo>
                  <a:pt x="6197" y="109601"/>
                </a:lnTo>
                <a:lnTo>
                  <a:pt x="23101" y="134683"/>
                </a:lnTo>
                <a:lnTo>
                  <a:pt x="48183" y="151599"/>
                </a:lnTo>
                <a:lnTo>
                  <a:pt x="78892" y="157797"/>
                </a:lnTo>
                <a:lnTo>
                  <a:pt x="817791" y="157797"/>
                </a:lnTo>
                <a:lnTo>
                  <a:pt x="848499" y="151599"/>
                </a:lnTo>
                <a:lnTo>
                  <a:pt x="873582" y="134683"/>
                </a:lnTo>
                <a:lnTo>
                  <a:pt x="890498" y="109601"/>
                </a:lnTo>
                <a:lnTo>
                  <a:pt x="896696" y="78892"/>
                </a:lnTo>
                <a:close/>
              </a:path>
            </a:pathLst>
          </a:custGeom>
          <a:solidFill>
            <a:srgbClr val="EEEEEE"/>
          </a:solidFill>
        </p:spPr>
        <p:txBody>
          <a:bodyPr wrap="square" lIns="0" tIns="0" rIns="0" bIns="0" rtlCol="0"/>
          <a:lstStyle/>
          <a:p>
            <a:endParaRPr/>
          </a:p>
        </p:txBody>
      </p:sp>
      <p:sp>
        <p:nvSpPr>
          <p:cNvPr id="18" name="object 18"/>
          <p:cNvSpPr txBox="1"/>
          <p:nvPr/>
        </p:nvSpPr>
        <p:spPr>
          <a:xfrm>
            <a:off x="3103351" y="545358"/>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住⺠税</a:t>
            </a:r>
            <a:endParaRPr sz="600">
              <a:latin typeface="Source Han Sans JP"/>
              <a:cs typeface="Source Han Sans JP"/>
            </a:endParaRPr>
          </a:p>
        </p:txBody>
      </p:sp>
      <p:sp>
        <p:nvSpPr>
          <p:cNvPr id="19" name="object 19"/>
          <p:cNvSpPr/>
          <p:nvPr/>
        </p:nvSpPr>
        <p:spPr>
          <a:xfrm>
            <a:off x="1595674" y="1077157"/>
            <a:ext cx="6840855" cy="0"/>
          </a:xfrm>
          <a:custGeom>
            <a:avLst/>
            <a:gdLst/>
            <a:ahLst/>
            <a:cxnLst/>
            <a:rect l="l" t="t" r="r" b="b"/>
            <a:pathLst>
              <a:path w="6840855">
                <a:moveTo>
                  <a:pt x="0" y="0"/>
                </a:moveTo>
                <a:lnTo>
                  <a:pt x="6840299" y="0"/>
                </a:lnTo>
              </a:path>
            </a:pathLst>
          </a:custGeom>
          <a:ln w="9524">
            <a:solidFill>
              <a:srgbClr val="9E9E9E"/>
            </a:solidFill>
            <a:prstDash val="lgDash"/>
          </a:ln>
        </p:spPr>
        <p:txBody>
          <a:bodyPr wrap="square" lIns="0" tIns="0" rIns="0" bIns="0" rtlCol="0"/>
          <a:lstStyle/>
          <a:p>
            <a:endParaRPr/>
          </a:p>
        </p:txBody>
      </p:sp>
      <p:sp>
        <p:nvSpPr>
          <p:cNvPr id="20" name="object 20"/>
          <p:cNvSpPr txBox="1"/>
          <p:nvPr/>
        </p:nvSpPr>
        <p:spPr>
          <a:xfrm>
            <a:off x="1582974" y="1215568"/>
            <a:ext cx="1112520" cy="208279"/>
          </a:xfrm>
          <a:prstGeom prst="rect">
            <a:avLst/>
          </a:prstGeom>
        </p:spPr>
        <p:txBody>
          <a:bodyPr vert="horz" wrap="square" lIns="0" tIns="12700" rIns="0" bIns="0" rtlCol="0">
            <a:spAutoFit/>
          </a:bodyPr>
          <a:lstStyle/>
          <a:p>
            <a:pPr marL="12700">
              <a:lnSpc>
                <a:spcPct val="100000"/>
              </a:lnSpc>
              <a:spcBef>
                <a:spcPts val="100"/>
              </a:spcBef>
            </a:pPr>
            <a:r>
              <a:rPr sz="1200" b="1" spc="75" dirty="0">
                <a:solidFill>
                  <a:srgbClr val="0051A8"/>
                </a:solidFill>
                <a:latin typeface="Source Han Sans JP"/>
                <a:cs typeface="Source Han Sans JP"/>
              </a:rPr>
              <a:t>提出</a:t>
            </a:r>
            <a:r>
              <a:rPr sz="1000" b="1" spc="-10" dirty="0">
                <a:solidFill>
                  <a:srgbClr val="0051A8"/>
                </a:solidFill>
                <a:latin typeface="Source Han Sans JP"/>
                <a:cs typeface="Source Han Sans JP"/>
              </a:rPr>
              <a:t>が必要な業務</a:t>
            </a:r>
            <a:endParaRPr sz="1000">
              <a:latin typeface="Source Han Sans JP"/>
              <a:cs typeface="Source Han Sans JP"/>
            </a:endParaRPr>
          </a:p>
        </p:txBody>
      </p:sp>
      <p:sp>
        <p:nvSpPr>
          <p:cNvPr id="21" name="object 21"/>
          <p:cNvSpPr txBox="1"/>
          <p:nvPr/>
        </p:nvSpPr>
        <p:spPr>
          <a:xfrm>
            <a:off x="3736950" y="1240218"/>
            <a:ext cx="3676650" cy="631825"/>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Source Han Sans JP"/>
                <a:cs typeface="Source Han Sans JP"/>
              </a:rPr>
              <a:t>年度更新申告書の提出</a:t>
            </a:r>
            <a:r>
              <a:rPr sz="800" spc="-10" dirty="0">
                <a:solidFill>
                  <a:srgbClr val="2D344B"/>
                </a:solidFill>
                <a:latin typeface="Source Han Sans JP"/>
                <a:cs typeface="Source Han Sans JP"/>
              </a:rPr>
              <a:t>（労働局または労働基準監督署、6/1</a:t>
            </a:r>
            <a:r>
              <a:rPr sz="800" spc="15" dirty="0">
                <a:solidFill>
                  <a:srgbClr val="2D344B"/>
                </a:solidFill>
                <a:latin typeface="Source Han Sans JP"/>
                <a:cs typeface="Source Han Sans JP"/>
              </a:rPr>
              <a:t>〜 </a:t>
            </a:r>
            <a:r>
              <a:rPr sz="800" spc="-10" dirty="0">
                <a:solidFill>
                  <a:srgbClr val="2D344B"/>
                </a:solidFill>
                <a:latin typeface="Source Han Sans JP"/>
                <a:cs typeface="Source Han Sans JP"/>
              </a:rPr>
              <a:t>7/10）</a:t>
            </a:r>
            <a:endParaRPr sz="800">
              <a:latin typeface="Source Han Sans JP"/>
              <a:cs typeface="Source Han Sans JP"/>
            </a:endParaRPr>
          </a:p>
          <a:p>
            <a:pPr marL="12700">
              <a:lnSpc>
                <a:spcPct val="100000"/>
              </a:lnSpc>
              <a:spcBef>
                <a:spcPts val="765"/>
              </a:spcBef>
            </a:pPr>
            <a:r>
              <a:rPr sz="900" b="1" dirty="0">
                <a:solidFill>
                  <a:srgbClr val="2D344B"/>
                </a:solidFill>
                <a:latin typeface="Source Han Sans JP"/>
                <a:cs typeface="Source Han Sans JP"/>
              </a:rPr>
              <a:t>算定基礎届の提出準備</a:t>
            </a:r>
            <a:r>
              <a:rPr sz="800" dirty="0">
                <a:solidFill>
                  <a:srgbClr val="2D344B"/>
                </a:solidFill>
                <a:latin typeface="Source Han Sans JP"/>
                <a:cs typeface="Source Han Sans JP"/>
              </a:rPr>
              <a:t>（年⾦事務所•健保組合、7/1〜</a:t>
            </a:r>
            <a:r>
              <a:rPr sz="800" spc="-10" dirty="0">
                <a:solidFill>
                  <a:srgbClr val="2D344B"/>
                </a:solidFill>
                <a:latin typeface="Source Han Sans JP"/>
                <a:cs typeface="Source Han Sans JP"/>
              </a:rPr>
              <a:t>7/10）</a:t>
            </a:r>
            <a:endParaRPr sz="800">
              <a:latin typeface="Source Han Sans JP"/>
              <a:cs typeface="Source Han Sans JP"/>
            </a:endParaRPr>
          </a:p>
          <a:p>
            <a:pPr marL="12700">
              <a:lnSpc>
                <a:spcPct val="100000"/>
              </a:lnSpc>
              <a:spcBef>
                <a:spcPts val="765"/>
              </a:spcBef>
            </a:pPr>
            <a:r>
              <a:rPr sz="900" b="1" dirty="0">
                <a:solidFill>
                  <a:srgbClr val="2D344B"/>
                </a:solidFill>
                <a:latin typeface="Source Han Sans JP"/>
                <a:cs typeface="Source Han Sans JP"/>
              </a:rPr>
              <a:t>⾼年齢者及び障害者雇⽤状況報告書の提出</a:t>
            </a:r>
            <a:r>
              <a:rPr sz="800" spc="-10" dirty="0">
                <a:solidFill>
                  <a:srgbClr val="2D344B"/>
                </a:solidFill>
                <a:latin typeface="Source Han Sans JP"/>
                <a:cs typeface="Source Han Sans JP"/>
              </a:rPr>
              <a:t>（公共職業安定所、6/1〜7/15）</a:t>
            </a:r>
            <a:endParaRPr sz="800">
              <a:latin typeface="Source Han Sans JP"/>
              <a:cs typeface="Source Han Sans JP"/>
            </a:endParaRPr>
          </a:p>
        </p:txBody>
      </p:sp>
      <p:sp>
        <p:nvSpPr>
          <p:cNvPr id="22" name="object 22"/>
          <p:cNvSpPr/>
          <p:nvPr/>
        </p:nvSpPr>
        <p:spPr>
          <a:xfrm>
            <a:off x="2777921" y="1245780"/>
            <a:ext cx="895350" cy="158115"/>
          </a:xfrm>
          <a:custGeom>
            <a:avLst/>
            <a:gdLst/>
            <a:ahLst/>
            <a:cxnLst/>
            <a:rect l="l" t="t" r="r" b="b"/>
            <a:pathLst>
              <a:path w="895350" h="158115">
                <a:moveTo>
                  <a:pt x="895045" y="78905"/>
                </a:moveTo>
                <a:lnTo>
                  <a:pt x="881786" y="35128"/>
                </a:lnTo>
                <a:lnTo>
                  <a:pt x="846340" y="6007"/>
                </a:lnTo>
                <a:lnTo>
                  <a:pt x="816140" y="0"/>
                </a:lnTo>
                <a:lnTo>
                  <a:pt x="78905" y="0"/>
                </a:lnTo>
                <a:lnTo>
                  <a:pt x="48196" y="6210"/>
                </a:lnTo>
                <a:lnTo>
                  <a:pt x="23114" y="23114"/>
                </a:lnTo>
                <a:lnTo>
                  <a:pt x="6210" y="48196"/>
                </a:lnTo>
                <a:lnTo>
                  <a:pt x="0" y="78905"/>
                </a:lnTo>
                <a:lnTo>
                  <a:pt x="6210" y="109613"/>
                </a:lnTo>
                <a:lnTo>
                  <a:pt x="23114" y="134696"/>
                </a:lnTo>
                <a:lnTo>
                  <a:pt x="48196" y="151599"/>
                </a:lnTo>
                <a:lnTo>
                  <a:pt x="78905" y="157797"/>
                </a:lnTo>
                <a:lnTo>
                  <a:pt x="816140" y="157797"/>
                </a:lnTo>
                <a:lnTo>
                  <a:pt x="846848" y="151599"/>
                </a:lnTo>
                <a:lnTo>
                  <a:pt x="871931" y="134696"/>
                </a:lnTo>
                <a:lnTo>
                  <a:pt x="888847" y="109613"/>
                </a:lnTo>
                <a:lnTo>
                  <a:pt x="895045" y="78905"/>
                </a:lnTo>
                <a:close/>
              </a:path>
            </a:pathLst>
          </a:custGeom>
          <a:solidFill>
            <a:srgbClr val="EEEEEE"/>
          </a:solidFill>
        </p:spPr>
        <p:txBody>
          <a:bodyPr wrap="square" lIns="0" tIns="0" rIns="0" bIns="0" rtlCol="0"/>
          <a:lstStyle/>
          <a:p>
            <a:endParaRPr/>
          </a:p>
        </p:txBody>
      </p:sp>
      <p:sp>
        <p:nvSpPr>
          <p:cNvPr id="23" name="object 23"/>
          <p:cNvSpPr txBox="1"/>
          <p:nvPr/>
        </p:nvSpPr>
        <p:spPr>
          <a:xfrm>
            <a:off x="3060354" y="1262755"/>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労働保険</a:t>
            </a:r>
            <a:endParaRPr sz="600">
              <a:latin typeface="Source Han Sans JP"/>
              <a:cs typeface="Source Han Sans JP"/>
            </a:endParaRPr>
          </a:p>
        </p:txBody>
      </p:sp>
      <p:sp>
        <p:nvSpPr>
          <p:cNvPr id="24" name="object 24"/>
          <p:cNvSpPr/>
          <p:nvPr/>
        </p:nvSpPr>
        <p:spPr>
          <a:xfrm>
            <a:off x="2778341" y="1722488"/>
            <a:ext cx="895350" cy="158115"/>
          </a:xfrm>
          <a:custGeom>
            <a:avLst/>
            <a:gdLst/>
            <a:ahLst/>
            <a:cxnLst/>
            <a:rect l="l" t="t" r="r" b="b"/>
            <a:pathLst>
              <a:path w="895350" h="158114">
                <a:moveTo>
                  <a:pt x="895032" y="78892"/>
                </a:moveTo>
                <a:lnTo>
                  <a:pt x="881786" y="35128"/>
                </a:lnTo>
                <a:lnTo>
                  <a:pt x="846328" y="6007"/>
                </a:lnTo>
                <a:lnTo>
                  <a:pt x="816140" y="0"/>
                </a:lnTo>
                <a:lnTo>
                  <a:pt x="78905" y="0"/>
                </a:lnTo>
                <a:lnTo>
                  <a:pt x="48196" y="6197"/>
                </a:lnTo>
                <a:lnTo>
                  <a:pt x="23114" y="23101"/>
                </a:lnTo>
                <a:lnTo>
                  <a:pt x="6197" y="48183"/>
                </a:lnTo>
                <a:lnTo>
                  <a:pt x="0" y="78892"/>
                </a:lnTo>
                <a:lnTo>
                  <a:pt x="6197" y="109613"/>
                </a:lnTo>
                <a:lnTo>
                  <a:pt x="23114" y="134683"/>
                </a:lnTo>
                <a:lnTo>
                  <a:pt x="48196" y="151599"/>
                </a:lnTo>
                <a:lnTo>
                  <a:pt x="78905" y="157797"/>
                </a:lnTo>
                <a:lnTo>
                  <a:pt x="816140" y="157797"/>
                </a:lnTo>
                <a:lnTo>
                  <a:pt x="846848" y="151599"/>
                </a:lnTo>
                <a:lnTo>
                  <a:pt x="871931" y="134683"/>
                </a:lnTo>
                <a:lnTo>
                  <a:pt x="888834" y="109613"/>
                </a:lnTo>
                <a:lnTo>
                  <a:pt x="895032" y="78892"/>
                </a:lnTo>
                <a:close/>
              </a:path>
            </a:pathLst>
          </a:custGeom>
          <a:solidFill>
            <a:srgbClr val="EEEEEE"/>
          </a:solidFill>
        </p:spPr>
        <p:txBody>
          <a:bodyPr wrap="square" lIns="0" tIns="0" rIns="0" bIns="0" rtlCol="0"/>
          <a:lstStyle/>
          <a:p>
            <a:endParaRPr/>
          </a:p>
        </p:txBody>
      </p:sp>
      <p:sp>
        <p:nvSpPr>
          <p:cNvPr id="25" name="object 25"/>
          <p:cNvSpPr txBox="1"/>
          <p:nvPr/>
        </p:nvSpPr>
        <p:spPr>
          <a:xfrm>
            <a:off x="3098868" y="1739455"/>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その他</a:t>
            </a:r>
            <a:endParaRPr sz="600">
              <a:latin typeface="Source Han Sans JP"/>
              <a:cs typeface="Source Han Sans JP"/>
            </a:endParaRPr>
          </a:p>
        </p:txBody>
      </p:sp>
      <p:sp>
        <p:nvSpPr>
          <p:cNvPr id="26" name="object 26"/>
          <p:cNvSpPr/>
          <p:nvPr/>
        </p:nvSpPr>
        <p:spPr>
          <a:xfrm>
            <a:off x="2778315" y="1491906"/>
            <a:ext cx="895350" cy="158115"/>
          </a:xfrm>
          <a:custGeom>
            <a:avLst/>
            <a:gdLst/>
            <a:ahLst/>
            <a:cxnLst/>
            <a:rect l="l" t="t" r="r" b="b"/>
            <a:pathLst>
              <a:path w="895350" h="158114">
                <a:moveTo>
                  <a:pt x="895045" y="78905"/>
                </a:moveTo>
                <a:lnTo>
                  <a:pt x="881786" y="35128"/>
                </a:lnTo>
                <a:lnTo>
                  <a:pt x="846328" y="6007"/>
                </a:lnTo>
                <a:lnTo>
                  <a:pt x="816140" y="0"/>
                </a:lnTo>
                <a:lnTo>
                  <a:pt x="78905" y="0"/>
                </a:lnTo>
                <a:lnTo>
                  <a:pt x="48196" y="6197"/>
                </a:lnTo>
                <a:lnTo>
                  <a:pt x="23114" y="23114"/>
                </a:lnTo>
                <a:lnTo>
                  <a:pt x="6197" y="48196"/>
                </a:lnTo>
                <a:lnTo>
                  <a:pt x="0" y="78905"/>
                </a:lnTo>
                <a:lnTo>
                  <a:pt x="6197" y="109613"/>
                </a:lnTo>
                <a:lnTo>
                  <a:pt x="23114" y="134696"/>
                </a:lnTo>
                <a:lnTo>
                  <a:pt x="48196" y="151599"/>
                </a:lnTo>
                <a:lnTo>
                  <a:pt x="78905" y="157797"/>
                </a:lnTo>
                <a:lnTo>
                  <a:pt x="816140" y="157797"/>
                </a:lnTo>
                <a:lnTo>
                  <a:pt x="846848" y="151599"/>
                </a:lnTo>
                <a:lnTo>
                  <a:pt x="871931" y="134696"/>
                </a:lnTo>
                <a:lnTo>
                  <a:pt x="888834" y="109613"/>
                </a:lnTo>
                <a:lnTo>
                  <a:pt x="895045" y="78905"/>
                </a:lnTo>
                <a:close/>
              </a:path>
            </a:pathLst>
          </a:custGeom>
          <a:solidFill>
            <a:srgbClr val="EEEEEE"/>
          </a:solidFill>
        </p:spPr>
        <p:txBody>
          <a:bodyPr wrap="square" lIns="0" tIns="0" rIns="0" bIns="0" rtlCol="0"/>
          <a:lstStyle/>
          <a:p>
            <a:endParaRPr/>
          </a:p>
        </p:txBody>
      </p:sp>
      <p:sp>
        <p:nvSpPr>
          <p:cNvPr id="27" name="object 27"/>
          <p:cNvSpPr txBox="1"/>
          <p:nvPr/>
        </p:nvSpPr>
        <p:spPr>
          <a:xfrm>
            <a:off x="3060744" y="1508855"/>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社会保険</a:t>
            </a:r>
            <a:endParaRPr sz="600">
              <a:latin typeface="Source Han Sans JP"/>
              <a:cs typeface="Source Han Sans JP"/>
            </a:endParaRPr>
          </a:p>
        </p:txBody>
      </p:sp>
      <p:sp>
        <p:nvSpPr>
          <p:cNvPr id="28" name="object 28"/>
          <p:cNvSpPr txBox="1"/>
          <p:nvPr/>
        </p:nvSpPr>
        <p:spPr>
          <a:xfrm>
            <a:off x="1582974" y="2169727"/>
            <a:ext cx="883919" cy="208279"/>
          </a:xfrm>
          <a:prstGeom prst="rect">
            <a:avLst/>
          </a:prstGeom>
        </p:spPr>
        <p:txBody>
          <a:bodyPr vert="horz" wrap="square" lIns="0" tIns="12700" rIns="0" bIns="0" rtlCol="0">
            <a:spAutoFit/>
          </a:bodyPr>
          <a:lstStyle/>
          <a:p>
            <a:pPr marL="12700">
              <a:lnSpc>
                <a:spcPct val="100000"/>
              </a:lnSpc>
              <a:spcBef>
                <a:spcPts val="100"/>
              </a:spcBef>
            </a:pPr>
            <a:r>
              <a:rPr sz="1200" b="1" spc="50" dirty="0">
                <a:solidFill>
                  <a:srgbClr val="0051A8"/>
                </a:solidFill>
                <a:latin typeface="Source Han Sans JP"/>
                <a:cs typeface="Source Han Sans JP"/>
              </a:rPr>
              <a:t>その他</a:t>
            </a:r>
            <a:r>
              <a:rPr sz="1000" b="1" spc="-20" dirty="0">
                <a:solidFill>
                  <a:srgbClr val="0051A8"/>
                </a:solidFill>
                <a:latin typeface="Source Han Sans JP"/>
                <a:cs typeface="Source Han Sans JP"/>
              </a:rPr>
              <a:t>の業務</a:t>
            </a:r>
            <a:endParaRPr sz="1000">
              <a:latin typeface="Source Han Sans JP"/>
              <a:cs typeface="Source Han Sans JP"/>
            </a:endParaRPr>
          </a:p>
        </p:txBody>
      </p:sp>
      <p:sp>
        <p:nvSpPr>
          <p:cNvPr id="29" name="object 29"/>
          <p:cNvSpPr txBox="1"/>
          <p:nvPr/>
        </p:nvSpPr>
        <p:spPr>
          <a:xfrm>
            <a:off x="3738196" y="2203704"/>
            <a:ext cx="1854200" cy="162560"/>
          </a:xfrm>
          <a:prstGeom prst="rect">
            <a:avLst/>
          </a:prstGeom>
        </p:spPr>
        <p:txBody>
          <a:bodyPr vert="horz" wrap="square" lIns="0" tIns="12700" rIns="0" bIns="0" rtlCol="0">
            <a:spAutoFit/>
          </a:bodyPr>
          <a:lstStyle/>
          <a:p>
            <a:pPr marL="12700">
              <a:lnSpc>
                <a:spcPct val="100000"/>
              </a:lnSpc>
              <a:spcBef>
                <a:spcPts val="100"/>
              </a:spcBef>
            </a:pPr>
            <a:r>
              <a:rPr sz="900" b="1" spc="-5" dirty="0">
                <a:solidFill>
                  <a:srgbClr val="2D344B"/>
                </a:solidFill>
                <a:latin typeface="Source Han Sans JP"/>
                <a:cs typeface="Source Han Sans JP"/>
              </a:rPr>
              <a:t>新年度‧個⼈住⺠税の特別徴収開始</a:t>
            </a:r>
            <a:endParaRPr sz="900">
              <a:latin typeface="Source Han Sans JP"/>
              <a:cs typeface="Source Han Sans JP"/>
            </a:endParaRPr>
          </a:p>
        </p:txBody>
      </p:sp>
      <p:sp>
        <p:nvSpPr>
          <p:cNvPr id="30" name="object 30"/>
          <p:cNvSpPr/>
          <p:nvPr/>
        </p:nvSpPr>
        <p:spPr>
          <a:xfrm>
            <a:off x="2777175" y="2210750"/>
            <a:ext cx="895985" cy="158115"/>
          </a:xfrm>
          <a:custGeom>
            <a:avLst/>
            <a:gdLst/>
            <a:ahLst/>
            <a:cxnLst/>
            <a:rect l="l" t="t" r="r" b="b"/>
            <a:pathLst>
              <a:path w="895985" h="158114">
                <a:moveTo>
                  <a:pt x="816899" y="157799"/>
                </a:moveTo>
                <a:lnTo>
                  <a:pt x="78899" y="157799"/>
                </a:lnTo>
                <a:lnTo>
                  <a:pt x="48188" y="151599"/>
                </a:lnTo>
                <a:lnTo>
                  <a:pt x="23109" y="134690"/>
                </a:lnTo>
                <a:lnTo>
                  <a:pt x="6200" y="109611"/>
                </a:lnTo>
                <a:lnTo>
                  <a:pt x="0" y="78899"/>
                </a:lnTo>
                <a:lnTo>
                  <a:pt x="6200" y="48188"/>
                </a:lnTo>
                <a:lnTo>
                  <a:pt x="23109" y="23109"/>
                </a:lnTo>
                <a:lnTo>
                  <a:pt x="48188" y="6200"/>
                </a:lnTo>
                <a:lnTo>
                  <a:pt x="78899" y="0"/>
                </a:lnTo>
                <a:lnTo>
                  <a:pt x="816899" y="0"/>
                </a:lnTo>
                <a:lnTo>
                  <a:pt x="860673" y="13256"/>
                </a:lnTo>
                <a:lnTo>
                  <a:pt x="889794" y="48706"/>
                </a:lnTo>
                <a:lnTo>
                  <a:pt x="895799" y="78899"/>
                </a:lnTo>
                <a:lnTo>
                  <a:pt x="889599" y="109611"/>
                </a:lnTo>
                <a:lnTo>
                  <a:pt x="872690" y="134690"/>
                </a:lnTo>
                <a:lnTo>
                  <a:pt x="847611" y="151599"/>
                </a:lnTo>
                <a:lnTo>
                  <a:pt x="816899" y="157799"/>
                </a:lnTo>
                <a:close/>
              </a:path>
            </a:pathLst>
          </a:custGeom>
          <a:solidFill>
            <a:srgbClr val="EEEEEE"/>
          </a:solidFill>
        </p:spPr>
        <p:txBody>
          <a:bodyPr wrap="square" lIns="0" tIns="0" rIns="0" bIns="0" rtlCol="0"/>
          <a:lstStyle/>
          <a:p>
            <a:endParaRPr/>
          </a:p>
        </p:txBody>
      </p:sp>
      <p:sp>
        <p:nvSpPr>
          <p:cNvPr id="31" name="object 31"/>
          <p:cNvSpPr txBox="1"/>
          <p:nvPr/>
        </p:nvSpPr>
        <p:spPr>
          <a:xfrm>
            <a:off x="3060001" y="2227702"/>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社会保険</a:t>
            </a:r>
            <a:endParaRPr sz="600">
              <a:latin typeface="Source Han Sans JP"/>
              <a:cs typeface="Source Han Sans JP"/>
            </a:endParaRPr>
          </a:p>
        </p:txBody>
      </p:sp>
      <p:sp>
        <p:nvSpPr>
          <p:cNvPr id="32" name="object 32"/>
          <p:cNvSpPr/>
          <p:nvPr/>
        </p:nvSpPr>
        <p:spPr>
          <a:xfrm>
            <a:off x="1595674" y="2032487"/>
            <a:ext cx="6840855" cy="0"/>
          </a:xfrm>
          <a:custGeom>
            <a:avLst/>
            <a:gdLst/>
            <a:ahLst/>
            <a:cxnLst/>
            <a:rect l="l" t="t" r="r" b="b"/>
            <a:pathLst>
              <a:path w="6840855">
                <a:moveTo>
                  <a:pt x="0" y="0"/>
                </a:moveTo>
                <a:lnTo>
                  <a:pt x="6840299" y="0"/>
                </a:lnTo>
              </a:path>
            </a:pathLst>
          </a:custGeom>
          <a:ln w="9524">
            <a:solidFill>
              <a:srgbClr val="9E9E9E"/>
            </a:solidFill>
            <a:prstDash val="lgDash"/>
          </a:ln>
        </p:spPr>
        <p:txBody>
          <a:bodyPr wrap="square" lIns="0" tIns="0" rIns="0" bIns="0" rtlCol="0"/>
          <a:lstStyle/>
          <a:p>
            <a:endParaRPr/>
          </a:p>
        </p:txBody>
      </p:sp>
      <p:grpSp>
        <p:nvGrpSpPr>
          <p:cNvPr id="33" name="object 33"/>
          <p:cNvGrpSpPr/>
          <p:nvPr/>
        </p:nvGrpSpPr>
        <p:grpSpPr>
          <a:xfrm>
            <a:off x="360000" y="3793195"/>
            <a:ext cx="273599" cy="240169"/>
            <a:chOff x="360000" y="3793195"/>
            <a:chExt cx="273599" cy="240169"/>
          </a:xfrm>
        </p:grpSpPr>
        <p:pic>
          <p:nvPicPr>
            <p:cNvPr id="34" name="object 34"/>
            <p:cNvPicPr/>
            <p:nvPr/>
          </p:nvPicPr>
          <p:blipFill>
            <a:blip r:embed="rId3" cstate="print"/>
            <a:stretch>
              <a:fillRect/>
            </a:stretch>
          </p:blipFill>
          <p:spPr>
            <a:xfrm>
              <a:off x="360000" y="3793195"/>
              <a:ext cx="273599" cy="240169"/>
            </a:xfrm>
            <a:prstGeom prst="rect">
              <a:avLst/>
            </a:prstGeom>
          </p:spPr>
        </p:pic>
        <p:pic>
          <p:nvPicPr>
            <p:cNvPr id="35" name="object 35"/>
            <p:cNvPicPr/>
            <p:nvPr/>
          </p:nvPicPr>
          <p:blipFill>
            <a:blip r:embed="rId4" cstate="print"/>
            <a:stretch>
              <a:fillRect/>
            </a:stretch>
          </p:blipFill>
          <p:spPr>
            <a:xfrm>
              <a:off x="419850" y="3817179"/>
              <a:ext cx="88199" cy="138599"/>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p:nvPr/>
        </p:nvSpPr>
        <p:spPr>
          <a:xfrm>
            <a:off x="697100" y="3366654"/>
            <a:ext cx="5742305" cy="952500"/>
          </a:xfrm>
          <a:prstGeom prst="rect">
            <a:avLst/>
          </a:prstGeom>
        </p:spPr>
        <p:txBody>
          <a:bodyPr vert="horz" wrap="square" lIns="0" tIns="12700" rIns="0" bIns="0" rtlCol="0">
            <a:spAutoFit/>
          </a:bodyPr>
          <a:lstStyle/>
          <a:p>
            <a:pPr marL="12700">
              <a:lnSpc>
                <a:spcPct val="100000"/>
              </a:lnSpc>
              <a:spcBef>
                <a:spcPts val="100"/>
              </a:spcBef>
            </a:pPr>
            <a:r>
              <a:rPr sz="1000" b="1" spc="-5" dirty="0">
                <a:solidFill>
                  <a:srgbClr val="2D344B"/>
                </a:solidFill>
                <a:latin typeface="Source Han Sans JP"/>
                <a:cs typeface="Source Han Sans JP"/>
              </a:rPr>
              <a:t>定時決定と随時改定のタイミングが重なったときは？</a:t>
            </a:r>
            <a:endParaRPr sz="1000">
              <a:latin typeface="Source Han Sans JP"/>
              <a:cs typeface="Source Han Sans JP"/>
            </a:endParaRPr>
          </a:p>
          <a:p>
            <a:pPr marL="12700" marR="5080">
              <a:lnSpc>
                <a:spcPct val="130000"/>
              </a:lnSpc>
              <a:spcBef>
                <a:spcPts val="635"/>
              </a:spcBef>
            </a:pPr>
            <a:r>
              <a:rPr sz="700" dirty="0">
                <a:solidFill>
                  <a:srgbClr val="2D344B"/>
                </a:solidFill>
                <a:latin typeface="Source Han Sans JP"/>
                <a:cs typeface="Source Han Sans JP"/>
              </a:rPr>
              <a:t>定時決定（算定基礎届の⼿続き）</a:t>
            </a:r>
            <a:r>
              <a:rPr sz="700" spc="-5" dirty="0">
                <a:solidFill>
                  <a:srgbClr val="2D344B"/>
                </a:solidFill>
                <a:latin typeface="Source Han Sans JP"/>
                <a:cs typeface="Source Han Sans JP"/>
              </a:rPr>
              <a:t>と随時改定のタイミングが重なった場合は、随時改定が優先されます。</a:t>
            </a:r>
            <a:r>
              <a:rPr sz="700" dirty="0">
                <a:solidFill>
                  <a:srgbClr val="2D344B"/>
                </a:solidFill>
                <a:latin typeface="Source Han Sans JP"/>
                <a:cs typeface="Source Han Sans JP"/>
              </a:rPr>
              <a:t>7⽉に⽉額変更届を出す被保険者、8⽉</a:t>
            </a:r>
            <a:r>
              <a:rPr sz="700" spc="-10" dirty="0">
                <a:solidFill>
                  <a:srgbClr val="2D344B"/>
                </a:solidFill>
                <a:latin typeface="Source Han Sans JP"/>
                <a:cs typeface="Source Han Sans JP"/>
              </a:rPr>
              <a:t>または</a:t>
            </a:r>
            <a:r>
              <a:rPr sz="700" spc="-5" dirty="0">
                <a:solidFill>
                  <a:srgbClr val="2D344B"/>
                </a:solidFill>
                <a:latin typeface="Source Han Sans JP"/>
                <a:cs typeface="Source Han Sans JP"/>
              </a:rPr>
              <a:t>9</a:t>
            </a:r>
            <a:r>
              <a:rPr sz="700" spc="-10" dirty="0">
                <a:solidFill>
                  <a:srgbClr val="2D344B"/>
                </a:solidFill>
                <a:latin typeface="Source Han Sans JP"/>
                <a:cs typeface="Source Han Sans JP"/>
              </a:rPr>
              <a:t>⽉に⽉額変更届を出す予定の被保険者は、算定基礎届の備考欄の「</a:t>
            </a:r>
            <a:r>
              <a:rPr sz="700" spc="-5" dirty="0">
                <a:solidFill>
                  <a:srgbClr val="2D344B"/>
                </a:solidFill>
                <a:latin typeface="Source Han Sans JP"/>
                <a:cs typeface="Source Han Sans JP"/>
              </a:rPr>
              <a:t>3.</a:t>
            </a:r>
            <a:r>
              <a:rPr sz="700" spc="-20" dirty="0">
                <a:solidFill>
                  <a:srgbClr val="2D344B"/>
                </a:solidFill>
                <a:latin typeface="Source Han Sans JP"/>
                <a:cs typeface="Source Han Sans JP"/>
              </a:rPr>
              <a:t>⽉額変更予定」に〇を付け、算定基礎届の報酬⽉額欄は空欄のまま</a:t>
            </a:r>
            <a:r>
              <a:rPr sz="700" spc="-25" dirty="0">
                <a:solidFill>
                  <a:srgbClr val="2D344B"/>
                </a:solidFill>
                <a:latin typeface="Source Han Sans JP"/>
                <a:cs typeface="Source Han Sans JP"/>
              </a:rPr>
              <a:t>提出して問題ありません。電⼦媒体•電⼦申請の場合は、提出がないことをもって申出と⾒なされるため、該当の被保険者を除いて算定基礎届</a:t>
            </a:r>
            <a:r>
              <a:rPr sz="700" spc="-15" dirty="0">
                <a:solidFill>
                  <a:srgbClr val="2D344B"/>
                </a:solidFill>
                <a:latin typeface="Source Han Sans JP"/>
                <a:cs typeface="Source Han Sans JP"/>
              </a:rPr>
              <a:t>を作成します。</a:t>
            </a:r>
            <a:endParaRPr sz="700">
              <a:latin typeface="Source Han Sans JP"/>
              <a:cs typeface="Source Han Sans JP"/>
            </a:endParaRPr>
          </a:p>
          <a:p>
            <a:pPr marL="12700">
              <a:lnSpc>
                <a:spcPct val="100000"/>
              </a:lnSpc>
              <a:spcBef>
                <a:spcPts val="250"/>
              </a:spcBef>
            </a:pPr>
            <a:r>
              <a:rPr sz="700" spc="-20" dirty="0">
                <a:solidFill>
                  <a:srgbClr val="2D344B"/>
                </a:solidFill>
                <a:latin typeface="Source Han Sans JP"/>
                <a:cs typeface="Source Han Sans JP"/>
              </a:rPr>
              <a:t>ただし、実際に給与平均額を計算して随時改定の対象とならなかった場合には、その時点ですみやかに算定基礎届を提出しましょう。</a:t>
            </a:r>
            <a:endParaRPr sz="700">
              <a:latin typeface="Source Han Sans JP"/>
              <a:cs typeface="Source Han Sans JP"/>
            </a:endParaRPr>
          </a:p>
        </p:txBody>
      </p:sp>
      <p:sp>
        <p:nvSpPr>
          <p:cNvPr id="7" name="object 7"/>
          <p:cNvSpPr/>
          <p:nvPr/>
        </p:nvSpPr>
        <p:spPr>
          <a:xfrm>
            <a:off x="0" y="0"/>
            <a:ext cx="1315720" cy="1898014"/>
          </a:xfrm>
          <a:custGeom>
            <a:avLst/>
            <a:gdLst/>
            <a:ahLst/>
            <a:cxnLst/>
            <a:rect l="l" t="t" r="r" b="b"/>
            <a:pathLst>
              <a:path w="1315720" h="1898014">
                <a:moveTo>
                  <a:pt x="1315491" y="279"/>
                </a:moveTo>
                <a:lnTo>
                  <a:pt x="665187" y="279"/>
                </a:lnTo>
                <a:lnTo>
                  <a:pt x="663486" y="228"/>
                </a:lnTo>
                <a:lnTo>
                  <a:pt x="657745" y="0"/>
                </a:lnTo>
                <a:lnTo>
                  <a:pt x="651560" y="228"/>
                </a:lnTo>
                <a:lnTo>
                  <a:pt x="88" y="228"/>
                </a:lnTo>
                <a:lnTo>
                  <a:pt x="0" y="657758"/>
                </a:lnTo>
                <a:lnTo>
                  <a:pt x="0" y="1170279"/>
                </a:lnTo>
                <a:lnTo>
                  <a:pt x="0" y="1239761"/>
                </a:lnTo>
                <a:lnTo>
                  <a:pt x="88" y="1242187"/>
                </a:lnTo>
                <a:lnTo>
                  <a:pt x="88" y="1897735"/>
                </a:lnTo>
                <a:lnTo>
                  <a:pt x="665187" y="1897735"/>
                </a:lnTo>
                <a:lnTo>
                  <a:pt x="665187" y="1897240"/>
                </a:lnTo>
                <a:lnTo>
                  <a:pt x="706831" y="1895703"/>
                </a:lnTo>
                <a:lnTo>
                  <a:pt x="754938" y="1890369"/>
                </a:lnTo>
                <a:lnTo>
                  <a:pt x="801941" y="1881644"/>
                </a:lnTo>
                <a:lnTo>
                  <a:pt x="847712" y="1869655"/>
                </a:lnTo>
                <a:lnTo>
                  <a:pt x="892111" y="1854517"/>
                </a:lnTo>
                <a:lnTo>
                  <a:pt x="935037" y="1836369"/>
                </a:lnTo>
                <a:lnTo>
                  <a:pt x="976337" y="1815338"/>
                </a:lnTo>
                <a:lnTo>
                  <a:pt x="1015898" y="1791538"/>
                </a:lnTo>
                <a:lnTo>
                  <a:pt x="1053579" y="1765109"/>
                </a:lnTo>
                <a:lnTo>
                  <a:pt x="1089279" y="1736166"/>
                </a:lnTo>
                <a:lnTo>
                  <a:pt x="1122845" y="1704860"/>
                </a:lnTo>
                <a:lnTo>
                  <a:pt x="1154163" y="1671294"/>
                </a:lnTo>
                <a:lnTo>
                  <a:pt x="1183093" y="1635594"/>
                </a:lnTo>
                <a:lnTo>
                  <a:pt x="1209522" y="1597914"/>
                </a:lnTo>
                <a:lnTo>
                  <a:pt x="1233322" y="1558353"/>
                </a:lnTo>
                <a:lnTo>
                  <a:pt x="1254366" y="1517053"/>
                </a:lnTo>
                <a:lnTo>
                  <a:pt x="1272514" y="1474127"/>
                </a:lnTo>
                <a:lnTo>
                  <a:pt x="1287640" y="1429727"/>
                </a:lnTo>
                <a:lnTo>
                  <a:pt x="1299641" y="1383957"/>
                </a:lnTo>
                <a:lnTo>
                  <a:pt x="1308366" y="1336954"/>
                </a:lnTo>
                <a:lnTo>
                  <a:pt x="1313688" y="1288846"/>
                </a:lnTo>
                <a:lnTo>
                  <a:pt x="1315491" y="1239761"/>
                </a:lnTo>
                <a:lnTo>
                  <a:pt x="1315491" y="1170279"/>
                </a:lnTo>
                <a:lnTo>
                  <a:pt x="1315491" y="657758"/>
                </a:lnTo>
                <a:lnTo>
                  <a:pt x="1315491" y="279"/>
                </a:lnTo>
                <a:close/>
              </a:path>
            </a:pathLst>
          </a:custGeom>
          <a:solidFill>
            <a:srgbClr val="59CDD0"/>
          </a:solidFill>
        </p:spPr>
        <p:txBody>
          <a:bodyPr wrap="square" lIns="0" tIns="0" rIns="0" bIns="0" rtlCol="0"/>
          <a:lstStyle/>
          <a:p>
            <a:endParaRPr/>
          </a:p>
        </p:txBody>
      </p:sp>
      <p:sp>
        <p:nvSpPr>
          <p:cNvPr id="8" name="object 8"/>
          <p:cNvSpPr txBox="1"/>
          <p:nvPr/>
        </p:nvSpPr>
        <p:spPr>
          <a:xfrm>
            <a:off x="329307" y="657218"/>
            <a:ext cx="651510" cy="680720"/>
          </a:xfrm>
          <a:prstGeom prst="rect">
            <a:avLst/>
          </a:prstGeom>
        </p:spPr>
        <p:txBody>
          <a:bodyPr vert="horz" wrap="square" lIns="0" tIns="12700" rIns="0" bIns="0" rtlCol="0">
            <a:spAutoFit/>
          </a:bodyPr>
          <a:lstStyle/>
          <a:p>
            <a:pPr marL="12700">
              <a:lnSpc>
                <a:spcPct val="100000"/>
              </a:lnSpc>
              <a:spcBef>
                <a:spcPts val="100"/>
              </a:spcBef>
            </a:pPr>
            <a:r>
              <a:rPr sz="4300" b="1" spc="-25" dirty="0">
                <a:solidFill>
                  <a:srgbClr val="FFFFFF"/>
                </a:solidFill>
                <a:latin typeface="Myriad Pro Light SemiExt"/>
                <a:cs typeface="Myriad Pro Light SemiExt"/>
              </a:rPr>
              <a:t>07</a:t>
            </a:r>
            <a:endParaRPr sz="4300">
              <a:latin typeface="Myriad Pro Light SemiExt"/>
              <a:cs typeface="Myriad Pro Light SemiExt"/>
            </a:endParaRPr>
          </a:p>
        </p:txBody>
      </p:sp>
      <p:sp>
        <p:nvSpPr>
          <p:cNvPr id="9" name="object 9"/>
          <p:cNvSpPr txBox="1"/>
          <p:nvPr/>
        </p:nvSpPr>
        <p:spPr>
          <a:xfrm>
            <a:off x="505793" y="1257557"/>
            <a:ext cx="254000" cy="177800"/>
          </a:xfrm>
          <a:prstGeom prst="rect">
            <a:avLst/>
          </a:prstGeom>
        </p:spPr>
        <p:txBody>
          <a:bodyPr vert="horz" wrap="square" lIns="0" tIns="12700" rIns="0" bIns="0" rtlCol="0">
            <a:spAutoFit/>
          </a:bodyPr>
          <a:lstStyle/>
          <a:p>
            <a:pPr marL="12700">
              <a:lnSpc>
                <a:spcPct val="100000"/>
              </a:lnSpc>
              <a:spcBef>
                <a:spcPts val="100"/>
              </a:spcBef>
            </a:pPr>
            <a:r>
              <a:rPr sz="1000" spc="-20" dirty="0">
                <a:solidFill>
                  <a:srgbClr val="FFFFFF"/>
                </a:solidFill>
                <a:latin typeface="Trebuchet MS"/>
                <a:cs typeface="Trebuchet MS"/>
              </a:rPr>
              <a:t>July</a:t>
            </a:r>
            <a:endParaRPr sz="1000">
              <a:latin typeface="Trebuchet MS"/>
              <a:cs typeface="Trebuchet MS"/>
            </a:endParaRPr>
          </a:p>
        </p:txBody>
      </p:sp>
      <p:sp>
        <p:nvSpPr>
          <p:cNvPr id="12" name="object 12"/>
          <p:cNvSpPr txBox="1"/>
          <p:nvPr/>
        </p:nvSpPr>
        <p:spPr>
          <a:xfrm>
            <a:off x="697100" y="4692534"/>
            <a:ext cx="5220335" cy="116839"/>
          </a:xfrm>
          <a:prstGeom prst="rect">
            <a:avLst/>
          </a:prstGeom>
        </p:spPr>
        <p:txBody>
          <a:bodyPr vert="horz" wrap="square" lIns="0" tIns="12700" rIns="0" bIns="0" rtlCol="0">
            <a:spAutoFit/>
          </a:bodyPr>
          <a:lstStyle/>
          <a:p>
            <a:pPr marL="12700">
              <a:lnSpc>
                <a:spcPct val="100000"/>
              </a:lnSpc>
              <a:spcBef>
                <a:spcPts val="100"/>
              </a:spcBef>
            </a:pPr>
            <a:r>
              <a:rPr sz="600" spc="40" dirty="0">
                <a:solidFill>
                  <a:srgbClr val="808080"/>
                </a:solidFill>
                <a:latin typeface="Source Han Sans JP"/>
                <a:cs typeface="Source Han Sans JP"/>
              </a:rPr>
              <a:t>参 考  ⽇本年⾦機構「定時決定</a:t>
            </a:r>
            <a:r>
              <a:rPr sz="600" dirty="0">
                <a:solidFill>
                  <a:srgbClr val="808080"/>
                </a:solidFill>
                <a:latin typeface="Source Han Sans JP"/>
                <a:cs typeface="Source Han Sans JP"/>
              </a:rPr>
              <a:t>（算定基礎届）</a:t>
            </a:r>
            <a:r>
              <a:rPr sz="600" spc="15" dirty="0">
                <a:solidFill>
                  <a:srgbClr val="808080"/>
                </a:solidFill>
                <a:latin typeface="Source Han Sans JP"/>
                <a:cs typeface="Source Han Sans JP"/>
              </a:rPr>
              <a:t>」, </a:t>
            </a:r>
            <a:r>
              <a:rPr sz="600" u="sng" spc="-10" dirty="0">
                <a:solidFill>
                  <a:srgbClr val="608EDE"/>
                </a:solidFill>
                <a:uFill>
                  <a:solidFill>
                    <a:srgbClr val="608EDE"/>
                  </a:solidFill>
                </a:uFill>
                <a:latin typeface="Source Han Sans JP"/>
                <a:cs typeface="Source Han Sans JP"/>
                <a:hlinkClick r:id="rId2"/>
              </a:rPr>
              <a:t>https://www.nenkin.go.jp/service/kounen/hokenryo/hoshu/20121017.html</a:t>
            </a:r>
            <a:r>
              <a:rPr sz="600" spc="50" dirty="0">
                <a:solidFill>
                  <a:srgbClr val="608EDE"/>
                </a:solidFill>
                <a:latin typeface="Source Han Sans JP"/>
                <a:cs typeface="Source Han Sans JP"/>
              </a:rPr>
              <a:t> </a:t>
            </a:r>
            <a:r>
              <a:rPr sz="600" dirty="0">
                <a:solidFill>
                  <a:srgbClr val="808080"/>
                </a:solidFill>
                <a:latin typeface="Source Han Sans JP"/>
                <a:cs typeface="Source Han Sans JP"/>
              </a:rPr>
              <a:t>,（</a:t>
            </a:r>
            <a:r>
              <a:rPr sz="600" spc="10" dirty="0">
                <a:solidFill>
                  <a:srgbClr val="808080"/>
                </a:solidFill>
                <a:latin typeface="Source Han Sans JP"/>
                <a:cs typeface="Source Han Sans JP"/>
              </a:rPr>
              <a:t>参照⽇ </a:t>
            </a:r>
            <a:r>
              <a:rPr sz="600" spc="-10" dirty="0">
                <a:solidFill>
                  <a:srgbClr val="808080"/>
                </a:solidFill>
                <a:latin typeface="Source Han Sans JP"/>
                <a:cs typeface="Source Han Sans JP"/>
              </a:rPr>
              <a:t>2023.9.21）</a:t>
            </a:r>
            <a:endParaRPr sz="600">
              <a:latin typeface="Source Han Sans JP"/>
              <a:cs typeface="Source Han Sans JP"/>
            </a:endParaRPr>
          </a:p>
        </p:txBody>
      </p:sp>
      <p:sp>
        <p:nvSpPr>
          <p:cNvPr id="14" name="object 14"/>
          <p:cNvSpPr/>
          <p:nvPr/>
        </p:nvSpPr>
        <p:spPr>
          <a:xfrm>
            <a:off x="936500" y="4715956"/>
            <a:ext cx="0" cy="100330"/>
          </a:xfrm>
          <a:custGeom>
            <a:avLst/>
            <a:gdLst/>
            <a:ahLst/>
            <a:cxnLst/>
            <a:rect l="l" t="t" r="r" b="b"/>
            <a:pathLst>
              <a:path h="100329">
                <a:moveTo>
                  <a:pt x="0" y="0"/>
                </a:moveTo>
                <a:lnTo>
                  <a:pt x="0" y="100199"/>
                </a:lnTo>
              </a:path>
            </a:pathLst>
          </a:custGeom>
          <a:ln w="9524">
            <a:solidFill>
              <a:srgbClr val="D9D9D9"/>
            </a:solidFill>
          </a:ln>
        </p:spPr>
        <p:txBody>
          <a:bodyPr wrap="square" lIns="0" tIns="0" rIns="0" bIns="0" rtlCol="0"/>
          <a:lstStyle/>
          <a:p>
            <a:endParaRPr/>
          </a:p>
        </p:txBody>
      </p:sp>
      <p:sp>
        <p:nvSpPr>
          <p:cNvPr id="20" name="object 20"/>
          <p:cNvSpPr txBox="1"/>
          <p:nvPr/>
        </p:nvSpPr>
        <p:spPr>
          <a:xfrm>
            <a:off x="3736950" y="283152"/>
            <a:ext cx="4315460" cy="1167130"/>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Source Han Sans JP"/>
                <a:cs typeface="Source Han Sans JP"/>
              </a:rPr>
              <a:t>前⽉分の社会保険料の納付</a:t>
            </a:r>
            <a:r>
              <a:rPr sz="800" dirty="0">
                <a:solidFill>
                  <a:srgbClr val="2D344B"/>
                </a:solidFill>
                <a:latin typeface="Source Han Sans JP"/>
                <a:cs typeface="Source Han Sans JP"/>
              </a:rPr>
              <a:t>（年⾦事務所、〜⽉末</a:t>
            </a:r>
            <a:r>
              <a:rPr sz="800" spc="-50" dirty="0">
                <a:solidFill>
                  <a:srgbClr val="2D344B"/>
                </a:solidFill>
                <a:latin typeface="Source Han Sans JP"/>
                <a:cs typeface="Source Han Sans JP"/>
              </a:rPr>
              <a:t>）</a:t>
            </a:r>
            <a:endParaRPr sz="800">
              <a:latin typeface="Source Han Sans JP"/>
              <a:cs typeface="Source Han Sans JP"/>
            </a:endParaRPr>
          </a:p>
          <a:p>
            <a:pPr marL="12700" marR="5080">
              <a:lnSpc>
                <a:spcPct val="170900"/>
              </a:lnSpc>
            </a:pPr>
            <a:r>
              <a:rPr sz="900" b="1" dirty="0">
                <a:solidFill>
                  <a:srgbClr val="2D344B"/>
                </a:solidFill>
                <a:latin typeface="Source Han Sans JP"/>
                <a:cs typeface="Source Han Sans JP"/>
              </a:rPr>
              <a:t>前⽉分の住⺠税特別徴収税額の納付</a:t>
            </a:r>
            <a:r>
              <a:rPr sz="800" spc="-10" dirty="0">
                <a:solidFill>
                  <a:srgbClr val="2D344B"/>
                </a:solidFill>
                <a:latin typeface="Source Han Sans JP"/>
                <a:cs typeface="Source Han Sans JP"/>
              </a:rPr>
              <a:t>（従業員が1⽉1⽇時点で居住する区市町村、〜10⽇</a:t>
            </a:r>
            <a:r>
              <a:rPr sz="800" spc="-50" dirty="0">
                <a:solidFill>
                  <a:srgbClr val="2D344B"/>
                </a:solidFill>
                <a:latin typeface="Source Han Sans JP"/>
                <a:cs typeface="Source Han Sans JP"/>
              </a:rPr>
              <a:t>）</a:t>
            </a:r>
            <a:r>
              <a:rPr sz="900" b="1" dirty="0">
                <a:solidFill>
                  <a:srgbClr val="2D344B"/>
                </a:solidFill>
                <a:latin typeface="Source Han Sans JP"/>
                <a:cs typeface="Source Han Sans JP"/>
              </a:rPr>
              <a:t>前⽉分の源泉所得税‧復興特別所得税の納付</a:t>
            </a:r>
            <a:r>
              <a:rPr sz="800" spc="-10" dirty="0">
                <a:solidFill>
                  <a:srgbClr val="2D344B"/>
                </a:solidFill>
                <a:latin typeface="Source Han Sans JP"/>
                <a:cs typeface="Source Han Sans JP"/>
              </a:rPr>
              <a:t>（税務署、〜10⽇</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375"/>
              </a:spcBef>
            </a:pPr>
            <a:r>
              <a:rPr sz="700" spc="-20" dirty="0">
                <a:solidFill>
                  <a:srgbClr val="2D344B"/>
                </a:solidFill>
                <a:latin typeface="MS PGothic"/>
                <a:cs typeface="MS PGothic"/>
              </a:rPr>
              <a:t>※納期の特例の承認を受けた源泉所得税</a:t>
            </a:r>
            <a:r>
              <a:rPr sz="700" spc="-105" dirty="0">
                <a:solidFill>
                  <a:srgbClr val="2D344B"/>
                </a:solidFill>
                <a:latin typeface="Arial"/>
                <a:cs typeface="Arial"/>
              </a:rPr>
              <a:t>1</a:t>
            </a:r>
            <a:r>
              <a:rPr sz="700" spc="-105" dirty="0">
                <a:solidFill>
                  <a:srgbClr val="2D344B"/>
                </a:solidFill>
                <a:latin typeface="MS PGothic"/>
                <a:cs typeface="MS PGothic"/>
              </a:rPr>
              <a:t>（～</a:t>
            </a:r>
            <a:r>
              <a:rPr sz="700" spc="-105" dirty="0">
                <a:solidFill>
                  <a:srgbClr val="2D344B"/>
                </a:solidFill>
                <a:latin typeface="Arial"/>
                <a:cs typeface="Arial"/>
              </a:rPr>
              <a:t>6</a:t>
            </a:r>
            <a:r>
              <a:rPr sz="700" spc="-10" dirty="0">
                <a:solidFill>
                  <a:srgbClr val="2D344B"/>
                </a:solidFill>
                <a:latin typeface="MS PGothic"/>
                <a:cs typeface="MS PGothic"/>
              </a:rPr>
              <a:t>月分）</a:t>
            </a:r>
            <a:r>
              <a:rPr sz="700" spc="-50" dirty="0">
                <a:solidFill>
                  <a:srgbClr val="2D344B"/>
                </a:solidFill>
                <a:latin typeface="MS PGothic"/>
                <a:cs typeface="MS PGothic"/>
              </a:rPr>
              <a:t>の納付も</a:t>
            </a:r>
            <a:r>
              <a:rPr sz="700" spc="-10" dirty="0">
                <a:solidFill>
                  <a:srgbClr val="2D344B"/>
                </a:solidFill>
                <a:latin typeface="Arial"/>
                <a:cs typeface="Arial"/>
              </a:rPr>
              <a:t>10</a:t>
            </a:r>
            <a:r>
              <a:rPr sz="700" spc="-30" dirty="0">
                <a:solidFill>
                  <a:srgbClr val="2D344B"/>
                </a:solidFill>
                <a:latin typeface="MS PGothic"/>
                <a:cs typeface="MS PGothic"/>
              </a:rPr>
              <a:t>日まで</a:t>
            </a:r>
            <a:endParaRPr sz="700">
              <a:latin typeface="MS PGothic"/>
              <a:cs typeface="MS PGothic"/>
            </a:endParaRPr>
          </a:p>
          <a:p>
            <a:pPr marL="12700">
              <a:lnSpc>
                <a:spcPct val="100000"/>
              </a:lnSpc>
              <a:spcBef>
                <a:spcPts val="710"/>
              </a:spcBef>
            </a:pPr>
            <a:r>
              <a:rPr sz="900" b="1" dirty="0">
                <a:solidFill>
                  <a:srgbClr val="2D344B"/>
                </a:solidFill>
                <a:latin typeface="Source Han Sans JP"/>
                <a:cs typeface="Source Han Sans JP"/>
              </a:rPr>
              <a:t>労働保険料の納付 全期または延納の第1期</a:t>
            </a:r>
            <a:r>
              <a:rPr sz="800" spc="-10" dirty="0">
                <a:solidFill>
                  <a:srgbClr val="2D344B"/>
                </a:solidFill>
                <a:latin typeface="Source Han Sans JP"/>
                <a:cs typeface="Source Han Sans JP"/>
              </a:rPr>
              <a:t>（労働局または労働基準監督署、〜10⽇</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370"/>
              </a:spcBef>
            </a:pPr>
            <a:r>
              <a:rPr sz="700" spc="-5" dirty="0">
                <a:solidFill>
                  <a:srgbClr val="2D344B"/>
                </a:solidFill>
                <a:latin typeface="MS PGothic"/>
                <a:cs typeface="MS PGothic"/>
              </a:rPr>
              <a:t>※現金納付、電子納付の場合</a:t>
            </a:r>
            <a:endParaRPr sz="700">
              <a:latin typeface="MS PGothic"/>
              <a:cs typeface="MS PGothic"/>
            </a:endParaRPr>
          </a:p>
        </p:txBody>
      </p:sp>
      <p:sp>
        <p:nvSpPr>
          <p:cNvPr id="21" name="object 21"/>
          <p:cNvSpPr txBox="1"/>
          <p:nvPr/>
        </p:nvSpPr>
        <p:spPr>
          <a:xfrm>
            <a:off x="1582974" y="1737232"/>
            <a:ext cx="1112520" cy="208279"/>
          </a:xfrm>
          <a:prstGeom prst="rect">
            <a:avLst/>
          </a:prstGeom>
        </p:spPr>
        <p:txBody>
          <a:bodyPr vert="horz" wrap="square" lIns="0" tIns="12700" rIns="0" bIns="0" rtlCol="0">
            <a:spAutoFit/>
          </a:bodyPr>
          <a:lstStyle/>
          <a:p>
            <a:pPr marL="12700">
              <a:lnSpc>
                <a:spcPct val="100000"/>
              </a:lnSpc>
              <a:spcBef>
                <a:spcPts val="100"/>
              </a:spcBef>
            </a:pPr>
            <a:r>
              <a:rPr sz="1200" b="1" spc="75" dirty="0">
                <a:solidFill>
                  <a:srgbClr val="0051A8"/>
                </a:solidFill>
                <a:latin typeface="Source Han Sans JP"/>
                <a:cs typeface="Source Han Sans JP"/>
              </a:rPr>
              <a:t>提出</a:t>
            </a:r>
            <a:r>
              <a:rPr sz="1000" b="1" spc="-10" dirty="0">
                <a:solidFill>
                  <a:srgbClr val="0051A8"/>
                </a:solidFill>
                <a:latin typeface="Source Han Sans JP"/>
                <a:cs typeface="Source Han Sans JP"/>
              </a:rPr>
              <a:t>が必要な業務</a:t>
            </a:r>
            <a:endParaRPr sz="1000">
              <a:latin typeface="Source Han Sans JP"/>
              <a:cs typeface="Source Han Sans JP"/>
            </a:endParaRPr>
          </a:p>
        </p:txBody>
      </p:sp>
      <p:sp>
        <p:nvSpPr>
          <p:cNvPr id="22" name="object 22"/>
          <p:cNvSpPr txBox="1"/>
          <p:nvPr/>
        </p:nvSpPr>
        <p:spPr>
          <a:xfrm>
            <a:off x="3736950" y="1761882"/>
            <a:ext cx="3676650" cy="1013460"/>
          </a:xfrm>
          <a:prstGeom prst="rect">
            <a:avLst/>
          </a:prstGeom>
        </p:spPr>
        <p:txBody>
          <a:bodyPr vert="horz" wrap="square" lIns="0" tIns="12700" rIns="0" bIns="0" rtlCol="0">
            <a:spAutoFit/>
          </a:bodyPr>
          <a:lstStyle/>
          <a:p>
            <a:pPr marL="12700">
              <a:lnSpc>
                <a:spcPct val="100000"/>
              </a:lnSpc>
              <a:spcBef>
                <a:spcPts val="100"/>
              </a:spcBef>
            </a:pPr>
            <a:r>
              <a:rPr sz="900" b="1" dirty="0">
                <a:solidFill>
                  <a:srgbClr val="2D344B"/>
                </a:solidFill>
                <a:latin typeface="Source Han Sans JP"/>
                <a:cs typeface="Source Han Sans JP"/>
              </a:rPr>
              <a:t>年度更新申告書の提出</a:t>
            </a:r>
            <a:r>
              <a:rPr sz="800" spc="-10" dirty="0">
                <a:solidFill>
                  <a:srgbClr val="2D344B"/>
                </a:solidFill>
                <a:latin typeface="Source Han Sans JP"/>
                <a:cs typeface="Source Han Sans JP"/>
              </a:rPr>
              <a:t>（労働局または労働基準監督署、6/1</a:t>
            </a:r>
            <a:r>
              <a:rPr sz="800" spc="15" dirty="0">
                <a:solidFill>
                  <a:srgbClr val="2D344B"/>
                </a:solidFill>
                <a:latin typeface="Source Han Sans JP"/>
                <a:cs typeface="Source Han Sans JP"/>
              </a:rPr>
              <a:t>〜 </a:t>
            </a:r>
            <a:r>
              <a:rPr sz="800" spc="-10" dirty="0">
                <a:solidFill>
                  <a:srgbClr val="2D344B"/>
                </a:solidFill>
                <a:latin typeface="Source Han Sans JP"/>
                <a:cs typeface="Source Han Sans JP"/>
              </a:rPr>
              <a:t>7/10）</a:t>
            </a:r>
            <a:endParaRPr sz="800">
              <a:latin typeface="Source Han Sans JP"/>
              <a:cs typeface="Source Han Sans JP"/>
            </a:endParaRPr>
          </a:p>
          <a:p>
            <a:pPr marL="12700">
              <a:lnSpc>
                <a:spcPct val="100000"/>
              </a:lnSpc>
              <a:spcBef>
                <a:spcPts val="765"/>
              </a:spcBef>
            </a:pPr>
            <a:r>
              <a:rPr sz="900" b="1" dirty="0">
                <a:solidFill>
                  <a:srgbClr val="2D344B"/>
                </a:solidFill>
                <a:latin typeface="Source Han Sans JP"/>
                <a:cs typeface="Source Han Sans JP"/>
              </a:rPr>
              <a:t>算定基礎届の提出</a:t>
            </a:r>
            <a:r>
              <a:rPr sz="800" dirty="0">
                <a:solidFill>
                  <a:srgbClr val="2D344B"/>
                </a:solidFill>
                <a:latin typeface="Source Han Sans JP"/>
                <a:cs typeface="Source Han Sans JP"/>
              </a:rPr>
              <a:t>（年⾦事務所•健保組合、7/1〜</a:t>
            </a:r>
            <a:r>
              <a:rPr sz="800" spc="-10" dirty="0">
                <a:solidFill>
                  <a:srgbClr val="2D344B"/>
                </a:solidFill>
                <a:latin typeface="Source Han Sans JP"/>
                <a:cs typeface="Source Han Sans JP"/>
              </a:rPr>
              <a:t>7/10）</a:t>
            </a:r>
            <a:endParaRPr sz="800">
              <a:latin typeface="Source Han Sans JP"/>
              <a:cs typeface="Source Han Sans JP"/>
            </a:endParaRPr>
          </a:p>
          <a:p>
            <a:pPr marL="12700">
              <a:lnSpc>
                <a:spcPct val="100000"/>
              </a:lnSpc>
              <a:spcBef>
                <a:spcPts val="765"/>
              </a:spcBef>
            </a:pPr>
            <a:r>
              <a:rPr sz="900" b="1" dirty="0">
                <a:solidFill>
                  <a:srgbClr val="2D344B"/>
                </a:solidFill>
                <a:latin typeface="Source Han Sans JP"/>
                <a:cs typeface="Source Han Sans JP"/>
              </a:rPr>
              <a:t>労働者死傷病報告書（4〜6⽉分）</a:t>
            </a:r>
            <a:r>
              <a:rPr sz="900" b="1" spc="-10" dirty="0">
                <a:solidFill>
                  <a:srgbClr val="2D344B"/>
                </a:solidFill>
                <a:latin typeface="Source Han Sans JP"/>
                <a:cs typeface="Source Han Sans JP"/>
              </a:rPr>
              <a:t>の提出 </a:t>
            </a:r>
            <a:r>
              <a:rPr sz="800" dirty="0">
                <a:solidFill>
                  <a:srgbClr val="2D344B"/>
                </a:solidFill>
                <a:latin typeface="Source Han Sans JP"/>
                <a:cs typeface="Source Han Sans JP"/>
              </a:rPr>
              <a:t>（労働基準監督署、〜⽉末</a:t>
            </a:r>
            <a:r>
              <a:rPr sz="800" spc="-50" dirty="0">
                <a:solidFill>
                  <a:srgbClr val="2D344B"/>
                </a:solidFill>
                <a:latin typeface="Source Han Sans JP"/>
                <a:cs typeface="Source Han Sans JP"/>
              </a:rPr>
              <a:t>）</a:t>
            </a:r>
            <a:endParaRPr sz="800">
              <a:latin typeface="Source Han Sans JP"/>
              <a:cs typeface="Source Han Sans JP"/>
            </a:endParaRPr>
          </a:p>
          <a:p>
            <a:pPr marL="12700">
              <a:lnSpc>
                <a:spcPct val="100000"/>
              </a:lnSpc>
              <a:spcBef>
                <a:spcPts val="375"/>
              </a:spcBef>
            </a:pPr>
            <a:r>
              <a:rPr sz="700" dirty="0">
                <a:solidFill>
                  <a:srgbClr val="2D344B"/>
                </a:solidFill>
                <a:latin typeface="Source Han Sans JP"/>
                <a:cs typeface="Source Han Sans JP"/>
              </a:rPr>
              <a:t>※休業 4</a:t>
            </a:r>
            <a:r>
              <a:rPr sz="700" spc="-10" dirty="0">
                <a:solidFill>
                  <a:srgbClr val="2D344B"/>
                </a:solidFill>
                <a:latin typeface="Source Han Sans JP"/>
                <a:cs typeface="Source Han Sans JP"/>
              </a:rPr>
              <a:t>⽇未満の場合</a:t>
            </a:r>
            <a:endParaRPr sz="700">
              <a:latin typeface="Source Han Sans JP"/>
              <a:cs typeface="Source Han Sans JP"/>
            </a:endParaRPr>
          </a:p>
          <a:p>
            <a:pPr marL="12700">
              <a:lnSpc>
                <a:spcPct val="100000"/>
              </a:lnSpc>
              <a:spcBef>
                <a:spcPts val="710"/>
              </a:spcBef>
            </a:pPr>
            <a:r>
              <a:rPr sz="900" b="1" dirty="0">
                <a:solidFill>
                  <a:srgbClr val="2D344B"/>
                </a:solidFill>
                <a:latin typeface="Source Han Sans JP"/>
                <a:cs typeface="Source Han Sans JP"/>
              </a:rPr>
              <a:t>⾼年齢者及び障害者雇⽤状況報告書の提出</a:t>
            </a:r>
            <a:r>
              <a:rPr sz="800" spc="-10" dirty="0">
                <a:solidFill>
                  <a:srgbClr val="2D344B"/>
                </a:solidFill>
                <a:latin typeface="Source Han Sans JP"/>
                <a:cs typeface="Source Han Sans JP"/>
              </a:rPr>
              <a:t>（公共職業安定所、6/1〜7/15）</a:t>
            </a:r>
            <a:endParaRPr sz="800">
              <a:latin typeface="Source Han Sans JP"/>
              <a:cs typeface="Source Han Sans JP"/>
            </a:endParaRPr>
          </a:p>
        </p:txBody>
      </p:sp>
      <p:sp>
        <p:nvSpPr>
          <p:cNvPr id="23" name="object 23"/>
          <p:cNvSpPr/>
          <p:nvPr/>
        </p:nvSpPr>
        <p:spPr>
          <a:xfrm>
            <a:off x="2777921" y="1767446"/>
            <a:ext cx="895350" cy="158115"/>
          </a:xfrm>
          <a:custGeom>
            <a:avLst/>
            <a:gdLst/>
            <a:ahLst/>
            <a:cxnLst/>
            <a:rect l="l" t="t" r="r" b="b"/>
            <a:pathLst>
              <a:path w="895350" h="158114">
                <a:moveTo>
                  <a:pt x="895045" y="78905"/>
                </a:moveTo>
                <a:lnTo>
                  <a:pt x="881786" y="35128"/>
                </a:lnTo>
                <a:lnTo>
                  <a:pt x="846340" y="6007"/>
                </a:lnTo>
                <a:lnTo>
                  <a:pt x="816140" y="0"/>
                </a:lnTo>
                <a:lnTo>
                  <a:pt x="78905" y="0"/>
                </a:lnTo>
                <a:lnTo>
                  <a:pt x="48196" y="6197"/>
                </a:lnTo>
                <a:lnTo>
                  <a:pt x="23114" y="23114"/>
                </a:lnTo>
                <a:lnTo>
                  <a:pt x="6210" y="48196"/>
                </a:lnTo>
                <a:lnTo>
                  <a:pt x="0" y="78905"/>
                </a:lnTo>
                <a:lnTo>
                  <a:pt x="6210" y="109613"/>
                </a:lnTo>
                <a:lnTo>
                  <a:pt x="23114" y="134696"/>
                </a:lnTo>
                <a:lnTo>
                  <a:pt x="48196" y="151599"/>
                </a:lnTo>
                <a:lnTo>
                  <a:pt x="78905" y="157797"/>
                </a:lnTo>
                <a:lnTo>
                  <a:pt x="816140" y="157797"/>
                </a:lnTo>
                <a:lnTo>
                  <a:pt x="846848" y="151599"/>
                </a:lnTo>
                <a:lnTo>
                  <a:pt x="871931" y="134696"/>
                </a:lnTo>
                <a:lnTo>
                  <a:pt x="888847" y="109613"/>
                </a:lnTo>
                <a:lnTo>
                  <a:pt x="895045" y="78905"/>
                </a:lnTo>
                <a:close/>
              </a:path>
            </a:pathLst>
          </a:custGeom>
          <a:solidFill>
            <a:srgbClr val="EEEEEE"/>
          </a:solidFill>
        </p:spPr>
        <p:txBody>
          <a:bodyPr wrap="square" lIns="0" tIns="0" rIns="0" bIns="0" rtlCol="0"/>
          <a:lstStyle/>
          <a:p>
            <a:endParaRPr/>
          </a:p>
        </p:txBody>
      </p:sp>
      <p:sp>
        <p:nvSpPr>
          <p:cNvPr id="24" name="object 24"/>
          <p:cNvSpPr txBox="1"/>
          <p:nvPr/>
        </p:nvSpPr>
        <p:spPr>
          <a:xfrm>
            <a:off x="3060354" y="1784419"/>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労働保険</a:t>
            </a:r>
            <a:endParaRPr sz="600">
              <a:latin typeface="Source Han Sans JP"/>
              <a:cs typeface="Source Han Sans JP"/>
            </a:endParaRPr>
          </a:p>
        </p:txBody>
      </p:sp>
      <p:sp>
        <p:nvSpPr>
          <p:cNvPr id="25" name="object 25"/>
          <p:cNvSpPr/>
          <p:nvPr/>
        </p:nvSpPr>
        <p:spPr>
          <a:xfrm>
            <a:off x="2778341" y="2244153"/>
            <a:ext cx="895350" cy="158115"/>
          </a:xfrm>
          <a:custGeom>
            <a:avLst/>
            <a:gdLst/>
            <a:ahLst/>
            <a:cxnLst/>
            <a:rect l="l" t="t" r="r" b="b"/>
            <a:pathLst>
              <a:path w="895350" h="158114">
                <a:moveTo>
                  <a:pt x="895032" y="78892"/>
                </a:moveTo>
                <a:lnTo>
                  <a:pt x="881786" y="35115"/>
                </a:lnTo>
                <a:lnTo>
                  <a:pt x="846328" y="6007"/>
                </a:lnTo>
                <a:lnTo>
                  <a:pt x="816140" y="0"/>
                </a:lnTo>
                <a:lnTo>
                  <a:pt x="78905" y="0"/>
                </a:lnTo>
                <a:lnTo>
                  <a:pt x="48196" y="6197"/>
                </a:lnTo>
                <a:lnTo>
                  <a:pt x="23114" y="23101"/>
                </a:lnTo>
                <a:lnTo>
                  <a:pt x="6197" y="48183"/>
                </a:lnTo>
                <a:lnTo>
                  <a:pt x="0" y="78892"/>
                </a:lnTo>
                <a:lnTo>
                  <a:pt x="6197" y="109601"/>
                </a:lnTo>
                <a:lnTo>
                  <a:pt x="23114" y="134683"/>
                </a:lnTo>
                <a:lnTo>
                  <a:pt x="48196" y="151599"/>
                </a:lnTo>
                <a:lnTo>
                  <a:pt x="78905" y="157797"/>
                </a:lnTo>
                <a:lnTo>
                  <a:pt x="816140" y="157797"/>
                </a:lnTo>
                <a:lnTo>
                  <a:pt x="846848" y="151599"/>
                </a:lnTo>
                <a:lnTo>
                  <a:pt x="871931" y="134683"/>
                </a:lnTo>
                <a:lnTo>
                  <a:pt x="888834" y="109601"/>
                </a:lnTo>
                <a:lnTo>
                  <a:pt x="895032" y="78892"/>
                </a:lnTo>
                <a:close/>
              </a:path>
            </a:pathLst>
          </a:custGeom>
          <a:solidFill>
            <a:srgbClr val="EEEEEE"/>
          </a:solidFill>
        </p:spPr>
        <p:txBody>
          <a:bodyPr wrap="square" lIns="0" tIns="0" rIns="0" bIns="0" rtlCol="0"/>
          <a:lstStyle/>
          <a:p>
            <a:endParaRPr/>
          </a:p>
        </p:txBody>
      </p:sp>
      <p:sp>
        <p:nvSpPr>
          <p:cNvPr id="26" name="object 26"/>
          <p:cNvSpPr txBox="1"/>
          <p:nvPr/>
        </p:nvSpPr>
        <p:spPr>
          <a:xfrm>
            <a:off x="3060769" y="2261119"/>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安全衛⽣</a:t>
            </a:r>
            <a:endParaRPr sz="600">
              <a:latin typeface="Source Han Sans JP"/>
              <a:cs typeface="Source Han Sans JP"/>
            </a:endParaRPr>
          </a:p>
        </p:txBody>
      </p:sp>
      <p:sp>
        <p:nvSpPr>
          <p:cNvPr id="27" name="object 27"/>
          <p:cNvSpPr/>
          <p:nvPr/>
        </p:nvSpPr>
        <p:spPr>
          <a:xfrm>
            <a:off x="2777515" y="2621114"/>
            <a:ext cx="895350" cy="158115"/>
          </a:xfrm>
          <a:custGeom>
            <a:avLst/>
            <a:gdLst/>
            <a:ahLst/>
            <a:cxnLst/>
            <a:rect l="l" t="t" r="r" b="b"/>
            <a:pathLst>
              <a:path w="895350" h="158114">
                <a:moveTo>
                  <a:pt x="895032" y="78905"/>
                </a:moveTo>
                <a:lnTo>
                  <a:pt x="881773" y="35128"/>
                </a:lnTo>
                <a:lnTo>
                  <a:pt x="846328" y="6007"/>
                </a:lnTo>
                <a:lnTo>
                  <a:pt x="816127" y="0"/>
                </a:lnTo>
                <a:lnTo>
                  <a:pt x="78892" y="0"/>
                </a:lnTo>
                <a:lnTo>
                  <a:pt x="48183" y="6197"/>
                </a:lnTo>
                <a:lnTo>
                  <a:pt x="23101" y="23114"/>
                </a:lnTo>
                <a:lnTo>
                  <a:pt x="6197" y="48196"/>
                </a:lnTo>
                <a:lnTo>
                  <a:pt x="0" y="78905"/>
                </a:lnTo>
                <a:lnTo>
                  <a:pt x="6197" y="109613"/>
                </a:lnTo>
                <a:lnTo>
                  <a:pt x="23101" y="134696"/>
                </a:lnTo>
                <a:lnTo>
                  <a:pt x="48183" y="151599"/>
                </a:lnTo>
                <a:lnTo>
                  <a:pt x="78892" y="157797"/>
                </a:lnTo>
                <a:lnTo>
                  <a:pt x="816127" y="157797"/>
                </a:lnTo>
                <a:lnTo>
                  <a:pt x="846848" y="151599"/>
                </a:lnTo>
                <a:lnTo>
                  <a:pt x="871918" y="134696"/>
                </a:lnTo>
                <a:lnTo>
                  <a:pt x="888834" y="109613"/>
                </a:lnTo>
                <a:lnTo>
                  <a:pt x="895032" y="78905"/>
                </a:lnTo>
                <a:close/>
              </a:path>
            </a:pathLst>
          </a:custGeom>
          <a:solidFill>
            <a:srgbClr val="EEEEEE"/>
          </a:solidFill>
        </p:spPr>
        <p:txBody>
          <a:bodyPr wrap="square" lIns="0" tIns="0" rIns="0" bIns="0" rtlCol="0"/>
          <a:lstStyle/>
          <a:p>
            <a:endParaRPr/>
          </a:p>
        </p:txBody>
      </p:sp>
      <p:sp>
        <p:nvSpPr>
          <p:cNvPr id="28" name="object 28"/>
          <p:cNvSpPr txBox="1"/>
          <p:nvPr/>
        </p:nvSpPr>
        <p:spPr>
          <a:xfrm>
            <a:off x="3098038" y="2638088"/>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その他</a:t>
            </a:r>
            <a:endParaRPr sz="600">
              <a:latin typeface="Source Han Sans JP"/>
              <a:cs typeface="Source Han Sans JP"/>
            </a:endParaRPr>
          </a:p>
        </p:txBody>
      </p:sp>
      <p:sp>
        <p:nvSpPr>
          <p:cNvPr id="29" name="object 29"/>
          <p:cNvSpPr/>
          <p:nvPr/>
        </p:nvSpPr>
        <p:spPr>
          <a:xfrm>
            <a:off x="2778315" y="2013572"/>
            <a:ext cx="895350" cy="158115"/>
          </a:xfrm>
          <a:custGeom>
            <a:avLst/>
            <a:gdLst/>
            <a:ahLst/>
            <a:cxnLst/>
            <a:rect l="l" t="t" r="r" b="b"/>
            <a:pathLst>
              <a:path w="895350" h="158114">
                <a:moveTo>
                  <a:pt x="895045" y="78905"/>
                </a:moveTo>
                <a:lnTo>
                  <a:pt x="881786" y="35128"/>
                </a:lnTo>
                <a:lnTo>
                  <a:pt x="846328" y="6007"/>
                </a:lnTo>
                <a:lnTo>
                  <a:pt x="816140" y="0"/>
                </a:lnTo>
                <a:lnTo>
                  <a:pt x="78905" y="0"/>
                </a:lnTo>
                <a:lnTo>
                  <a:pt x="48196" y="6197"/>
                </a:lnTo>
                <a:lnTo>
                  <a:pt x="23114" y="23114"/>
                </a:lnTo>
                <a:lnTo>
                  <a:pt x="6197" y="48183"/>
                </a:lnTo>
                <a:lnTo>
                  <a:pt x="0" y="78905"/>
                </a:lnTo>
                <a:lnTo>
                  <a:pt x="6197" y="109613"/>
                </a:lnTo>
                <a:lnTo>
                  <a:pt x="23114" y="134696"/>
                </a:lnTo>
                <a:lnTo>
                  <a:pt x="48196" y="151599"/>
                </a:lnTo>
                <a:lnTo>
                  <a:pt x="78905" y="157797"/>
                </a:lnTo>
                <a:lnTo>
                  <a:pt x="816140" y="157797"/>
                </a:lnTo>
                <a:lnTo>
                  <a:pt x="846848" y="151599"/>
                </a:lnTo>
                <a:lnTo>
                  <a:pt x="871931" y="134696"/>
                </a:lnTo>
                <a:lnTo>
                  <a:pt x="888834" y="109613"/>
                </a:lnTo>
                <a:lnTo>
                  <a:pt x="895045" y="78905"/>
                </a:lnTo>
                <a:close/>
              </a:path>
            </a:pathLst>
          </a:custGeom>
          <a:solidFill>
            <a:srgbClr val="EEEEEE"/>
          </a:solidFill>
        </p:spPr>
        <p:txBody>
          <a:bodyPr wrap="square" lIns="0" tIns="0" rIns="0" bIns="0" rtlCol="0"/>
          <a:lstStyle/>
          <a:p>
            <a:endParaRPr/>
          </a:p>
        </p:txBody>
      </p:sp>
      <p:sp>
        <p:nvSpPr>
          <p:cNvPr id="30" name="object 30"/>
          <p:cNvSpPr txBox="1"/>
          <p:nvPr/>
        </p:nvSpPr>
        <p:spPr>
          <a:xfrm>
            <a:off x="3060744" y="2030519"/>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社会保険</a:t>
            </a:r>
            <a:endParaRPr sz="600">
              <a:latin typeface="Source Han Sans JP"/>
              <a:cs typeface="Source Han Sans JP"/>
            </a:endParaRPr>
          </a:p>
        </p:txBody>
      </p:sp>
      <p:sp>
        <p:nvSpPr>
          <p:cNvPr id="31" name="object 31"/>
          <p:cNvSpPr/>
          <p:nvPr/>
        </p:nvSpPr>
        <p:spPr>
          <a:xfrm>
            <a:off x="2777579" y="294436"/>
            <a:ext cx="895985" cy="158115"/>
          </a:xfrm>
          <a:custGeom>
            <a:avLst/>
            <a:gdLst/>
            <a:ahLst/>
            <a:cxnLst/>
            <a:rect l="l" t="t" r="r" b="b"/>
            <a:pathLst>
              <a:path w="895985" h="158115">
                <a:moveTo>
                  <a:pt x="895858" y="78905"/>
                </a:moveTo>
                <a:lnTo>
                  <a:pt x="882599" y="35128"/>
                </a:lnTo>
                <a:lnTo>
                  <a:pt x="847153" y="6007"/>
                </a:lnTo>
                <a:lnTo>
                  <a:pt x="816952" y="0"/>
                </a:lnTo>
                <a:lnTo>
                  <a:pt x="78892" y="0"/>
                </a:lnTo>
                <a:lnTo>
                  <a:pt x="48183" y="6210"/>
                </a:lnTo>
                <a:lnTo>
                  <a:pt x="23101" y="23114"/>
                </a:lnTo>
                <a:lnTo>
                  <a:pt x="6197" y="48196"/>
                </a:lnTo>
                <a:lnTo>
                  <a:pt x="0" y="78905"/>
                </a:lnTo>
                <a:lnTo>
                  <a:pt x="6197" y="109613"/>
                </a:lnTo>
                <a:lnTo>
                  <a:pt x="23101" y="134696"/>
                </a:lnTo>
                <a:lnTo>
                  <a:pt x="48183" y="151599"/>
                </a:lnTo>
                <a:lnTo>
                  <a:pt x="78892" y="157810"/>
                </a:lnTo>
                <a:lnTo>
                  <a:pt x="816952" y="157810"/>
                </a:lnTo>
                <a:lnTo>
                  <a:pt x="847674" y="151599"/>
                </a:lnTo>
                <a:lnTo>
                  <a:pt x="872744" y="134696"/>
                </a:lnTo>
                <a:lnTo>
                  <a:pt x="889660" y="109613"/>
                </a:lnTo>
                <a:lnTo>
                  <a:pt x="895858" y="78905"/>
                </a:lnTo>
                <a:close/>
              </a:path>
            </a:pathLst>
          </a:custGeom>
          <a:solidFill>
            <a:srgbClr val="EEEEEE"/>
          </a:solidFill>
        </p:spPr>
        <p:txBody>
          <a:bodyPr wrap="square" lIns="0" tIns="0" rIns="0" bIns="0" rtlCol="0"/>
          <a:lstStyle/>
          <a:p>
            <a:endParaRPr/>
          </a:p>
        </p:txBody>
      </p:sp>
      <p:sp>
        <p:nvSpPr>
          <p:cNvPr id="32" name="object 32"/>
          <p:cNvSpPr txBox="1"/>
          <p:nvPr/>
        </p:nvSpPr>
        <p:spPr>
          <a:xfrm>
            <a:off x="3060414" y="311388"/>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社会保険</a:t>
            </a:r>
            <a:endParaRPr sz="600">
              <a:latin typeface="Source Han Sans JP"/>
              <a:cs typeface="Source Han Sans JP"/>
            </a:endParaRPr>
          </a:p>
        </p:txBody>
      </p:sp>
      <p:sp>
        <p:nvSpPr>
          <p:cNvPr id="33" name="object 33"/>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1200" spc="75" dirty="0"/>
              <a:t>納付</a:t>
            </a:r>
            <a:r>
              <a:rPr spc="-10" dirty="0"/>
              <a:t>が必要な業務</a:t>
            </a:r>
            <a:endParaRPr sz="1200"/>
          </a:p>
        </p:txBody>
      </p:sp>
      <p:sp>
        <p:nvSpPr>
          <p:cNvPr id="34" name="object 34"/>
          <p:cNvSpPr/>
          <p:nvPr/>
        </p:nvSpPr>
        <p:spPr>
          <a:xfrm>
            <a:off x="1595674" y="1597005"/>
            <a:ext cx="6840855" cy="0"/>
          </a:xfrm>
          <a:custGeom>
            <a:avLst/>
            <a:gdLst/>
            <a:ahLst/>
            <a:cxnLst/>
            <a:rect l="l" t="t" r="r" b="b"/>
            <a:pathLst>
              <a:path w="6840855">
                <a:moveTo>
                  <a:pt x="0" y="0"/>
                </a:moveTo>
                <a:lnTo>
                  <a:pt x="6840299" y="0"/>
                </a:lnTo>
              </a:path>
            </a:pathLst>
          </a:custGeom>
          <a:ln w="9524">
            <a:solidFill>
              <a:srgbClr val="9E9E9E"/>
            </a:solidFill>
            <a:prstDash val="lgDash"/>
          </a:ln>
        </p:spPr>
        <p:txBody>
          <a:bodyPr wrap="square" lIns="0" tIns="0" rIns="0" bIns="0" rtlCol="0"/>
          <a:lstStyle/>
          <a:p>
            <a:endParaRPr/>
          </a:p>
        </p:txBody>
      </p:sp>
      <p:sp>
        <p:nvSpPr>
          <p:cNvPr id="35" name="object 35"/>
          <p:cNvSpPr/>
          <p:nvPr/>
        </p:nvSpPr>
        <p:spPr>
          <a:xfrm>
            <a:off x="2777579" y="762406"/>
            <a:ext cx="897255" cy="158115"/>
          </a:xfrm>
          <a:custGeom>
            <a:avLst/>
            <a:gdLst/>
            <a:ahLst/>
            <a:cxnLst/>
            <a:rect l="l" t="t" r="r" b="b"/>
            <a:pathLst>
              <a:path w="897254" h="158115">
                <a:moveTo>
                  <a:pt x="896696" y="78892"/>
                </a:moveTo>
                <a:lnTo>
                  <a:pt x="883437" y="35128"/>
                </a:lnTo>
                <a:lnTo>
                  <a:pt x="847991" y="6007"/>
                </a:lnTo>
                <a:lnTo>
                  <a:pt x="817791" y="0"/>
                </a:lnTo>
                <a:lnTo>
                  <a:pt x="78892" y="0"/>
                </a:lnTo>
                <a:lnTo>
                  <a:pt x="48183" y="6197"/>
                </a:lnTo>
                <a:lnTo>
                  <a:pt x="23101" y="23101"/>
                </a:lnTo>
                <a:lnTo>
                  <a:pt x="6197" y="48183"/>
                </a:lnTo>
                <a:lnTo>
                  <a:pt x="0" y="78892"/>
                </a:lnTo>
                <a:lnTo>
                  <a:pt x="6197" y="109613"/>
                </a:lnTo>
                <a:lnTo>
                  <a:pt x="23101" y="134683"/>
                </a:lnTo>
                <a:lnTo>
                  <a:pt x="48183" y="151599"/>
                </a:lnTo>
                <a:lnTo>
                  <a:pt x="78892" y="157797"/>
                </a:lnTo>
                <a:lnTo>
                  <a:pt x="817791" y="157797"/>
                </a:lnTo>
                <a:lnTo>
                  <a:pt x="848499" y="151599"/>
                </a:lnTo>
                <a:lnTo>
                  <a:pt x="873582" y="134683"/>
                </a:lnTo>
                <a:lnTo>
                  <a:pt x="890498" y="109613"/>
                </a:lnTo>
                <a:lnTo>
                  <a:pt x="896696" y="78892"/>
                </a:lnTo>
                <a:close/>
              </a:path>
            </a:pathLst>
          </a:custGeom>
          <a:solidFill>
            <a:srgbClr val="EEEEEE"/>
          </a:solidFill>
        </p:spPr>
        <p:txBody>
          <a:bodyPr wrap="square" lIns="0" tIns="0" rIns="0" bIns="0" rtlCol="0"/>
          <a:lstStyle/>
          <a:p>
            <a:endParaRPr/>
          </a:p>
        </p:txBody>
      </p:sp>
      <p:sp>
        <p:nvSpPr>
          <p:cNvPr id="36" name="object 36"/>
          <p:cNvSpPr txBox="1"/>
          <p:nvPr/>
        </p:nvSpPr>
        <p:spPr>
          <a:xfrm>
            <a:off x="3103351" y="779346"/>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所得税</a:t>
            </a:r>
            <a:endParaRPr sz="600">
              <a:latin typeface="Source Han Sans JP"/>
              <a:cs typeface="Source Han Sans JP"/>
            </a:endParaRPr>
          </a:p>
        </p:txBody>
      </p:sp>
      <p:sp>
        <p:nvSpPr>
          <p:cNvPr id="37" name="object 37"/>
          <p:cNvSpPr/>
          <p:nvPr/>
        </p:nvSpPr>
        <p:spPr>
          <a:xfrm>
            <a:off x="2777579" y="1142326"/>
            <a:ext cx="897255" cy="158115"/>
          </a:xfrm>
          <a:custGeom>
            <a:avLst/>
            <a:gdLst/>
            <a:ahLst/>
            <a:cxnLst/>
            <a:rect l="l" t="t" r="r" b="b"/>
            <a:pathLst>
              <a:path w="897254" h="158115">
                <a:moveTo>
                  <a:pt x="896696" y="78905"/>
                </a:moveTo>
                <a:lnTo>
                  <a:pt x="883437" y="35128"/>
                </a:lnTo>
                <a:lnTo>
                  <a:pt x="847991" y="6007"/>
                </a:lnTo>
                <a:lnTo>
                  <a:pt x="817791" y="0"/>
                </a:lnTo>
                <a:lnTo>
                  <a:pt x="78892" y="0"/>
                </a:lnTo>
                <a:lnTo>
                  <a:pt x="48183" y="6197"/>
                </a:lnTo>
                <a:lnTo>
                  <a:pt x="23101" y="23114"/>
                </a:lnTo>
                <a:lnTo>
                  <a:pt x="6197" y="48183"/>
                </a:lnTo>
                <a:lnTo>
                  <a:pt x="0" y="78905"/>
                </a:lnTo>
                <a:lnTo>
                  <a:pt x="6197" y="109613"/>
                </a:lnTo>
                <a:lnTo>
                  <a:pt x="23101" y="134696"/>
                </a:lnTo>
                <a:lnTo>
                  <a:pt x="48183" y="151599"/>
                </a:lnTo>
                <a:lnTo>
                  <a:pt x="78892" y="157797"/>
                </a:lnTo>
                <a:lnTo>
                  <a:pt x="817791" y="157797"/>
                </a:lnTo>
                <a:lnTo>
                  <a:pt x="848499" y="151599"/>
                </a:lnTo>
                <a:lnTo>
                  <a:pt x="873582" y="134696"/>
                </a:lnTo>
                <a:lnTo>
                  <a:pt x="890498" y="109613"/>
                </a:lnTo>
                <a:lnTo>
                  <a:pt x="896696" y="78905"/>
                </a:lnTo>
                <a:close/>
              </a:path>
            </a:pathLst>
          </a:custGeom>
          <a:solidFill>
            <a:srgbClr val="EEEEEE"/>
          </a:solidFill>
        </p:spPr>
        <p:txBody>
          <a:bodyPr wrap="square" lIns="0" tIns="0" rIns="0" bIns="0" rtlCol="0"/>
          <a:lstStyle/>
          <a:p>
            <a:endParaRPr/>
          </a:p>
        </p:txBody>
      </p:sp>
      <p:sp>
        <p:nvSpPr>
          <p:cNvPr id="38" name="object 38"/>
          <p:cNvSpPr txBox="1"/>
          <p:nvPr/>
        </p:nvSpPr>
        <p:spPr>
          <a:xfrm>
            <a:off x="3065252" y="1159269"/>
            <a:ext cx="330200" cy="116839"/>
          </a:xfrm>
          <a:prstGeom prst="rect">
            <a:avLst/>
          </a:prstGeom>
        </p:spPr>
        <p:txBody>
          <a:bodyPr vert="horz" wrap="square" lIns="0" tIns="12700" rIns="0" bIns="0" rtlCol="0">
            <a:spAutoFit/>
          </a:bodyPr>
          <a:lstStyle/>
          <a:p>
            <a:pPr marL="12700">
              <a:lnSpc>
                <a:spcPct val="100000"/>
              </a:lnSpc>
              <a:spcBef>
                <a:spcPts val="100"/>
              </a:spcBef>
            </a:pPr>
            <a:r>
              <a:rPr sz="600" b="1" spc="-15" dirty="0">
                <a:solidFill>
                  <a:srgbClr val="2D344B"/>
                </a:solidFill>
                <a:latin typeface="Source Han Sans JP"/>
                <a:cs typeface="Source Han Sans JP"/>
              </a:rPr>
              <a:t>労働保険</a:t>
            </a:r>
            <a:endParaRPr sz="600">
              <a:latin typeface="Source Han Sans JP"/>
              <a:cs typeface="Source Han Sans JP"/>
            </a:endParaRPr>
          </a:p>
        </p:txBody>
      </p:sp>
      <p:sp>
        <p:nvSpPr>
          <p:cNvPr id="39" name="object 39"/>
          <p:cNvSpPr/>
          <p:nvPr/>
        </p:nvSpPr>
        <p:spPr>
          <a:xfrm>
            <a:off x="2777579" y="528421"/>
            <a:ext cx="897255" cy="158115"/>
          </a:xfrm>
          <a:custGeom>
            <a:avLst/>
            <a:gdLst/>
            <a:ahLst/>
            <a:cxnLst/>
            <a:rect l="l" t="t" r="r" b="b"/>
            <a:pathLst>
              <a:path w="897254" h="158115">
                <a:moveTo>
                  <a:pt x="896696" y="78892"/>
                </a:moveTo>
                <a:lnTo>
                  <a:pt x="883437" y="35115"/>
                </a:lnTo>
                <a:lnTo>
                  <a:pt x="847991" y="6007"/>
                </a:lnTo>
                <a:lnTo>
                  <a:pt x="817791" y="0"/>
                </a:lnTo>
                <a:lnTo>
                  <a:pt x="78892" y="0"/>
                </a:lnTo>
                <a:lnTo>
                  <a:pt x="48183" y="6197"/>
                </a:lnTo>
                <a:lnTo>
                  <a:pt x="23101" y="23101"/>
                </a:lnTo>
                <a:lnTo>
                  <a:pt x="6197" y="48183"/>
                </a:lnTo>
                <a:lnTo>
                  <a:pt x="0" y="78892"/>
                </a:lnTo>
                <a:lnTo>
                  <a:pt x="6197" y="109601"/>
                </a:lnTo>
                <a:lnTo>
                  <a:pt x="23101" y="134683"/>
                </a:lnTo>
                <a:lnTo>
                  <a:pt x="48183" y="151599"/>
                </a:lnTo>
                <a:lnTo>
                  <a:pt x="78892" y="157797"/>
                </a:lnTo>
                <a:lnTo>
                  <a:pt x="817791" y="157797"/>
                </a:lnTo>
                <a:lnTo>
                  <a:pt x="848499" y="151599"/>
                </a:lnTo>
                <a:lnTo>
                  <a:pt x="873582" y="134683"/>
                </a:lnTo>
                <a:lnTo>
                  <a:pt x="890498" y="109601"/>
                </a:lnTo>
                <a:lnTo>
                  <a:pt x="896696" y="78892"/>
                </a:lnTo>
                <a:close/>
              </a:path>
            </a:pathLst>
          </a:custGeom>
          <a:solidFill>
            <a:srgbClr val="EEEEEE"/>
          </a:solidFill>
        </p:spPr>
        <p:txBody>
          <a:bodyPr wrap="square" lIns="0" tIns="0" rIns="0" bIns="0" rtlCol="0"/>
          <a:lstStyle/>
          <a:p>
            <a:endParaRPr/>
          </a:p>
        </p:txBody>
      </p:sp>
      <p:sp>
        <p:nvSpPr>
          <p:cNvPr id="40" name="object 40"/>
          <p:cNvSpPr txBox="1"/>
          <p:nvPr/>
        </p:nvSpPr>
        <p:spPr>
          <a:xfrm>
            <a:off x="3103351" y="545358"/>
            <a:ext cx="254000" cy="116839"/>
          </a:xfrm>
          <a:prstGeom prst="rect">
            <a:avLst/>
          </a:prstGeom>
        </p:spPr>
        <p:txBody>
          <a:bodyPr vert="horz" wrap="square" lIns="0" tIns="12700" rIns="0" bIns="0" rtlCol="0">
            <a:spAutoFit/>
          </a:bodyPr>
          <a:lstStyle/>
          <a:p>
            <a:pPr marL="12700">
              <a:lnSpc>
                <a:spcPct val="100000"/>
              </a:lnSpc>
              <a:spcBef>
                <a:spcPts val="100"/>
              </a:spcBef>
            </a:pPr>
            <a:r>
              <a:rPr sz="600" b="1" spc="-20" dirty="0">
                <a:solidFill>
                  <a:srgbClr val="2D344B"/>
                </a:solidFill>
                <a:latin typeface="Source Han Sans JP"/>
                <a:cs typeface="Source Han Sans JP"/>
              </a:rPr>
              <a:t>住⺠税</a:t>
            </a:r>
            <a:endParaRPr sz="600">
              <a:latin typeface="Source Han Sans JP"/>
              <a:cs typeface="Source Han Sans JP"/>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TotalTime>
  <Words>3246</Words>
  <Application>Microsoft Office PowerPoint</Application>
  <PresentationFormat>画面に合わせる (16:9)</PresentationFormat>
  <Paragraphs>440</Paragraphs>
  <Slides>15</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15</vt:i4>
      </vt:variant>
    </vt:vector>
  </HeadingPairs>
  <TitlesOfParts>
    <vt:vector size="23" baseType="lpstr">
      <vt:lpstr>HG丸ｺﾞｼｯｸM-PRO</vt:lpstr>
      <vt:lpstr>MS PGothic</vt:lpstr>
      <vt:lpstr>Myriad Pro Light SemiExt</vt:lpstr>
      <vt:lpstr>Source Han Sans JP</vt:lpstr>
      <vt:lpstr>Arial</vt:lpstr>
      <vt:lpstr>Times New Roman</vt:lpstr>
      <vt:lpstr>Trebuchet MS</vt:lpstr>
      <vt:lpstr>Office Theme</vt:lpstr>
      <vt:lpstr>1年間の業務スケジュールを⽴てましょう</vt:lpstr>
      <vt:lpstr>年間を通して随時発⽣する業務</vt:lpstr>
      <vt:lpstr>納付が必要な業務</vt:lpstr>
      <vt:lpstr>納付が必要な業務</vt:lpstr>
      <vt:lpstr>納付が必要な業務</vt:lpstr>
      <vt:lpstr>施⾏される法改正</vt:lpstr>
      <vt:lpstr>納付が必要な業務</vt:lpstr>
      <vt:lpstr>納付が必要な業務</vt:lpstr>
      <vt:lpstr>納付が必要な業務</vt:lpstr>
      <vt:lpstr>納付が必要な業務</vt:lpstr>
      <vt:lpstr>納付が必要な業務</vt:lpstr>
      <vt:lpstr>施⾏される法改正</vt:lpstr>
      <vt:lpstr>施⾏される法改正</vt:lpstr>
      <vt:lpstr>納付が必要な業務</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人事労務担当者のための年間業務カレンダー2024年版_マネーフォワード クラウド</dc:title>
  <cp:lastModifiedBy>謙二郎 阪本</cp:lastModifiedBy>
  <cp:revision>3</cp:revision>
  <dcterms:created xsi:type="dcterms:W3CDTF">2024-02-26T23:47:17Z</dcterms:created>
  <dcterms:modified xsi:type="dcterms:W3CDTF">2024-02-28T08:00:00Z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Google</vt:lpwstr>
  </property>
</Properties>
</file>