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4"/>
  </p:notesMasterIdLst>
  <p:sldIdLst>
    <p:sldId id="263" r:id="rId2"/>
    <p:sldId id="264" r:id="rId3"/>
  </p:sldIdLst>
  <p:sldSz cx="7559675" cy="10691813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井上沙知子" initials="井上沙知子" lastIdx="2" clrIdx="0">
    <p:extLst>
      <p:ext uri="{19B8F6BF-5375-455C-9EA6-DF929625EA0E}">
        <p15:presenceInfo xmlns:p15="http://schemas.microsoft.com/office/powerpoint/2012/main" userId="S-1-5-21-796845957-362288127-839522115-13340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2315D"/>
    <a:srgbClr val="D7BE41"/>
    <a:srgbClr val="CBB02B"/>
    <a:srgbClr val="D2B72E"/>
    <a:srgbClr val="D2B62E"/>
    <a:srgbClr val="9B001F"/>
    <a:srgbClr val="E6E6E6"/>
    <a:srgbClr val="EDE4DF"/>
    <a:srgbClr val="D4BCB0"/>
    <a:srgbClr val="EEE3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384" autoAdjust="0"/>
  </p:normalViewPr>
  <p:slideViewPr>
    <p:cSldViewPr snapToGrid="0">
      <p:cViewPr>
        <p:scale>
          <a:sx n="33" d="100"/>
          <a:sy n="33" d="100"/>
        </p:scale>
        <p:origin x="2532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9566" cy="493868"/>
          </a:xfrm>
          <a:prstGeom prst="rect">
            <a:avLst/>
          </a:prstGeom>
        </p:spPr>
        <p:txBody>
          <a:bodyPr vert="horz" lIns="90737" tIns="45370" rIns="90737" bIns="4537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4626" y="1"/>
            <a:ext cx="2919566" cy="493868"/>
          </a:xfrm>
          <a:prstGeom prst="rect">
            <a:avLst/>
          </a:prstGeom>
        </p:spPr>
        <p:txBody>
          <a:bodyPr vert="horz" lIns="90737" tIns="45370" rIns="90737" bIns="45370" rtlCol="0"/>
          <a:lstStyle>
            <a:lvl1pPr algn="r">
              <a:defRPr sz="1200"/>
            </a:lvl1pPr>
          </a:lstStyle>
          <a:p>
            <a:fld id="{AB77A7FD-BFFE-4AB9-813D-B8A5B5C7793C}" type="datetimeFigureOut">
              <a:rPr kumimoji="1" lang="ja-JP" altLang="en-US" smtClean="0"/>
              <a:t>2025/2/7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92338" y="1233488"/>
            <a:ext cx="2351087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37" tIns="45370" rIns="90737" bIns="4537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263" y="4747761"/>
            <a:ext cx="5389240" cy="3884673"/>
          </a:xfrm>
          <a:prstGeom prst="rect">
            <a:avLst/>
          </a:prstGeom>
        </p:spPr>
        <p:txBody>
          <a:bodyPr vert="horz" lIns="90737" tIns="45370" rIns="90737" bIns="4537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2445"/>
            <a:ext cx="2919566" cy="493868"/>
          </a:xfrm>
          <a:prstGeom prst="rect">
            <a:avLst/>
          </a:prstGeom>
        </p:spPr>
        <p:txBody>
          <a:bodyPr vert="horz" lIns="90737" tIns="45370" rIns="90737" bIns="4537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4626" y="9372445"/>
            <a:ext cx="2919566" cy="493868"/>
          </a:xfrm>
          <a:prstGeom prst="rect">
            <a:avLst/>
          </a:prstGeom>
        </p:spPr>
        <p:txBody>
          <a:bodyPr vert="horz" lIns="90737" tIns="45370" rIns="90737" bIns="45370" rtlCol="0" anchor="b"/>
          <a:lstStyle>
            <a:lvl1pPr algn="r">
              <a:defRPr sz="1200"/>
            </a:lvl1pPr>
          </a:lstStyle>
          <a:p>
            <a:fld id="{066D5463-2D2E-4A25-B620-B87DCD7DE83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8233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6D5463-2D2E-4A25-B620-B87DCD7DE833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61792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6D5463-2D2E-4A25-B620-B87DCD7DE833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35849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FC135-4C3C-42CE-9344-8B9D0463943B}" type="datetimeFigureOut">
              <a:rPr kumimoji="1" lang="ja-JP" altLang="en-US" smtClean="0"/>
              <a:t>2025/2/7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F48B-E581-4050-ABBD-7317F83EB81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5025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FC135-4C3C-42CE-9344-8B9D0463943B}" type="datetimeFigureOut">
              <a:rPr kumimoji="1" lang="ja-JP" altLang="en-US" smtClean="0"/>
              <a:t>2025/2/7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F48B-E581-4050-ABBD-7317F83EB81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79491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FC135-4C3C-42CE-9344-8B9D0463943B}" type="datetimeFigureOut">
              <a:rPr kumimoji="1" lang="ja-JP" altLang="en-US" smtClean="0"/>
              <a:t>2025/2/7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F48B-E581-4050-ABBD-7317F83EB81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9921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FC135-4C3C-42CE-9344-8B9D0463943B}" type="datetimeFigureOut">
              <a:rPr kumimoji="1" lang="ja-JP" altLang="en-US" smtClean="0"/>
              <a:t>2025/2/7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F48B-E581-4050-ABBD-7317F83EB81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1725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FC135-4C3C-42CE-9344-8B9D0463943B}" type="datetimeFigureOut">
              <a:rPr kumimoji="1" lang="ja-JP" altLang="en-US" smtClean="0"/>
              <a:t>2025/2/7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F48B-E581-4050-ABBD-7317F83EB81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7960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FC135-4C3C-42CE-9344-8B9D0463943B}" type="datetimeFigureOut">
              <a:rPr kumimoji="1" lang="ja-JP" altLang="en-US" smtClean="0"/>
              <a:t>2025/2/7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F48B-E581-4050-ABBD-7317F83EB81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8834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FC135-4C3C-42CE-9344-8B9D0463943B}" type="datetimeFigureOut">
              <a:rPr kumimoji="1" lang="ja-JP" altLang="en-US" smtClean="0"/>
              <a:t>2025/2/7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F48B-E581-4050-ABBD-7317F83EB81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942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FC135-4C3C-42CE-9344-8B9D0463943B}" type="datetimeFigureOut">
              <a:rPr kumimoji="1" lang="ja-JP" altLang="en-US" smtClean="0"/>
              <a:t>2025/2/7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F48B-E581-4050-ABBD-7317F83EB81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860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FC135-4C3C-42CE-9344-8B9D0463943B}" type="datetimeFigureOut">
              <a:rPr kumimoji="1" lang="ja-JP" altLang="en-US" smtClean="0"/>
              <a:t>2025/2/7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F48B-E581-4050-ABBD-7317F83EB81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2932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FC135-4C3C-42CE-9344-8B9D0463943B}" type="datetimeFigureOut">
              <a:rPr kumimoji="1" lang="ja-JP" altLang="en-US" smtClean="0"/>
              <a:t>2025/2/7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F48B-E581-4050-ABBD-7317F83EB81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41153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FC135-4C3C-42CE-9344-8B9D0463943B}" type="datetimeFigureOut">
              <a:rPr kumimoji="1" lang="ja-JP" altLang="en-US" smtClean="0"/>
              <a:t>2025/2/7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F48B-E581-4050-ABBD-7317F83EB81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42610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6FC135-4C3C-42CE-9344-8B9D0463943B}" type="datetimeFigureOut">
              <a:rPr kumimoji="1" lang="ja-JP" altLang="en-US" smtClean="0"/>
              <a:t>2025/2/7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08F48B-E581-4050-ABBD-7317F83EB81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0701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グループ化 49">
            <a:extLst>
              <a:ext uri="{FF2B5EF4-FFF2-40B4-BE49-F238E27FC236}">
                <a16:creationId xmlns:a16="http://schemas.microsoft.com/office/drawing/2014/main" id="{7277FEF1-84EF-4448-A9DD-AFD9F6221500}"/>
              </a:ext>
            </a:extLst>
          </p:cNvPr>
          <p:cNvGrpSpPr/>
          <p:nvPr/>
        </p:nvGrpSpPr>
        <p:grpSpPr>
          <a:xfrm>
            <a:off x="5195656" y="6500564"/>
            <a:ext cx="2087801" cy="2080016"/>
            <a:chOff x="630189" y="1589053"/>
            <a:chExt cx="2087801" cy="2080016"/>
          </a:xfrm>
        </p:grpSpPr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5774208E-00FC-4EBB-9102-A5EFACA47941}"/>
                </a:ext>
              </a:extLst>
            </p:cNvPr>
            <p:cNvSpPr/>
            <p:nvPr/>
          </p:nvSpPr>
          <p:spPr>
            <a:xfrm>
              <a:off x="737990" y="1689069"/>
              <a:ext cx="1980000" cy="1980000"/>
            </a:xfrm>
            <a:prstGeom prst="rect">
              <a:avLst/>
            </a:prstGeom>
            <a:solidFill>
              <a:srgbClr val="9B001F">
                <a:alpha val="10000"/>
              </a:srgb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51" name="グループ化 50">
              <a:extLst>
                <a:ext uri="{FF2B5EF4-FFF2-40B4-BE49-F238E27FC236}">
                  <a16:creationId xmlns:a16="http://schemas.microsoft.com/office/drawing/2014/main" id="{11453B64-1440-4335-87F5-E5842563511E}"/>
                </a:ext>
              </a:extLst>
            </p:cNvPr>
            <p:cNvGrpSpPr/>
            <p:nvPr/>
          </p:nvGrpSpPr>
          <p:grpSpPr>
            <a:xfrm>
              <a:off x="630189" y="1589053"/>
              <a:ext cx="1980000" cy="1980000"/>
              <a:chOff x="630189" y="1589053"/>
              <a:chExt cx="1980000" cy="1980000"/>
            </a:xfrm>
          </p:grpSpPr>
          <p:sp>
            <p:nvSpPr>
              <p:cNvPr id="53" name="正方形/長方形 52">
                <a:extLst>
                  <a:ext uri="{FF2B5EF4-FFF2-40B4-BE49-F238E27FC236}">
                    <a16:creationId xmlns:a16="http://schemas.microsoft.com/office/drawing/2014/main" id="{C7D9C08A-BA88-4127-BDA9-B261E6FCAE69}"/>
                  </a:ext>
                </a:extLst>
              </p:cNvPr>
              <p:cNvSpPr/>
              <p:nvPr/>
            </p:nvSpPr>
            <p:spPr>
              <a:xfrm>
                <a:off x="630189" y="1589053"/>
                <a:ext cx="1980000" cy="1980000"/>
              </a:xfrm>
              <a:prstGeom prst="rect">
                <a:avLst/>
              </a:prstGeom>
              <a:noFill/>
              <a:ln w="38100">
                <a:solidFill>
                  <a:srgbClr val="9B001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4" name="直角三角形 53">
                <a:extLst>
                  <a:ext uri="{FF2B5EF4-FFF2-40B4-BE49-F238E27FC236}">
                    <a16:creationId xmlns:a16="http://schemas.microsoft.com/office/drawing/2014/main" id="{0E509746-94E3-4846-8880-A8130F6F7DD9}"/>
                  </a:ext>
                </a:extLst>
              </p:cNvPr>
              <p:cNvSpPr/>
              <p:nvPr/>
            </p:nvSpPr>
            <p:spPr>
              <a:xfrm rot="5400000">
                <a:off x="630189" y="1615115"/>
                <a:ext cx="498524" cy="454378"/>
              </a:xfrm>
              <a:prstGeom prst="rtTriangle">
                <a:avLst/>
              </a:prstGeom>
              <a:solidFill>
                <a:srgbClr val="9B001F"/>
              </a:solidFill>
              <a:ln>
                <a:solidFill>
                  <a:srgbClr val="9B001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1EAC2AB1-D2CD-4F29-8DFE-78611A090113}"/>
              </a:ext>
            </a:extLst>
          </p:cNvPr>
          <p:cNvSpPr/>
          <p:nvPr/>
        </p:nvSpPr>
        <p:spPr>
          <a:xfrm>
            <a:off x="583839" y="4222712"/>
            <a:ext cx="1980000" cy="1980000"/>
          </a:xfrm>
          <a:prstGeom prst="rect">
            <a:avLst/>
          </a:prstGeom>
          <a:solidFill>
            <a:srgbClr val="9B001F">
              <a:alpha val="10000"/>
            </a:srgb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AE7E07AD-6756-4CC4-977F-2F627267D568}"/>
              </a:ext>
            </a:extLst>
          </p:cNvPr>
          <p:cNvSpPr/>
          <p:nvPr/>
        </p:nvSpPr>
        <p:spPr>
          <a:xfrm>
            <a:off x="561766" y="1741453"/>
            <a:ext cx="1980000" cy="1980000"/>
          </a:xfrm>
          <a:prstGeom prst="rect">
            <a:avLst/>
          </a:prstGeom>
          <a:solidFill>
            <a:srgbClr val="9B001F">
              <a:alpha val="10000"/>
            </a:srgb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81C8C85C-50DE-4EAA-9F9E-3BDC0AD47AB2}"/>
              </a:ext>
            </a:extLst>
          </p:cNvPr>
          <p:cNvSpPr/>
          <p:nvPr/>
        </p:nvSpPr>
        <p:spPr>
          <a:xfrm>
            <a:off x="0" y="0"/>
            <a:ext cx="7559675" cy="1278790"/>
          </a:xfrm>
          <a:prstGeom prst="rect">
            <a:avLst/>
          </a:prstGeom>
          <a:solidFill>
            <a:srgbClr val="EDE4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507EEC48-CA76-422B-8133-F3390DDDF88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305" t="28853" b="27790"/>
          <a:stretch/>
        </p:blipFill>
        <p:spPr>
          <a:xfrm>
            <a:off x="8119983" y="1590408"/>
            <a:ext cx="4978362" cy="846715"/>
          </a:xfrm>
          <a:prstGeom prst="rect">
            <a:avLst/>
          </a:prstGeom>
        </p:spPr>
      </p:pic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E33551C7-BAF4-4978-BE29-3DD980CF6A88}"/>
              </a:ext>
            </a:extLst>
          </p:cNvPr>
          <p:cNvGrpSpPr/>
          <p:nvPr/>
        </p:nvGrpSpPr>
        <p:grpSpPr>
          <a:xfrm>
            <a:off x="2801384" y="1644581"/>
            <a:ext cx="2087801" cy="2080016"/>
            <a:chOff x="630189" y="1589053"/>
            <a:chExt cx="2087801" cy="2080016"/>
          </a:xfrm>
        </p:grpSpPr>
        <p:grpSp>
          <p:nvGrpSpPr>
            <p:cNvPr id="6" name="グループ化 5">
              <a:extLst>
                <a:ext uri="{FF2B5EF4-FFF2-40B4-BE49-F238E27FC236}">
                  <a16:creationId xmlns:a16="http://schemas.microsoft.com/office/drawing/2014/main" id="{A099DB22-B1D7-4C31-86CB-3F75D8D34E79}"/>
                </a:ext>
              </a:extLst>
            </p:cNvPr>
            <p:cNvGrpSpPr/>
            <p:nvPr/>
          </p:nvGrpSpPr>
          <p:grpSpPr>
            <a:xfrm>
              <a:off x="630189" y="1589053"/>
              <a:ext cx="1980000" cy="1980000"/>
              <a:chOff x="630189" y="1589053"/>
              <a:chExt cx="1980000" cy="1980000"/>
            </a:xfrm>
          </p:grpSpPr>
          <p:sp>
            <p:nvSpPr>
              <p:cNvPr id="4" name="正方形/長方形 3">
                <a:extLst>
                  <a:ext uri="{FF2B5EF4-FFF2-40B4-BE49-F238E27FC236}">
                    <a16:creationId xmlns:a16="http://schemas.microsoft.com/office/drawing/2014/main" id="{CBFB7492-ADF8-4288-BC83-B2ED55925BF8}"/>
                  </a:ext>
                </a:extLst>
              </p:cNvPr>
              <p:cNvSpPr/>
              <p:nvPr/>
            </p:nvSpPr>
            <p:spPr>
              <a:xfrm>
                <a:off x="630189" y="1589053"/>
                <a:ext cx="1980000" cy="1980000"/>
              </a:xfrm>
              <a:prstGeom prst="rect">
                <a:avLst/>
              </a:prstGeom>
              <a:noFill/>
              <a:ln w="38100">
                <a:solidFill>
                  <a:srgbClr val="9B001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" name="直角三角形 4">
                <a:extLst>
                  <a:ext uri="{FF2B5EF4-FFF2-40B4-BE49-F238E27FC236}">
                    <a16:creationId xmlns:a16="http://schemas.microsoft.com/office/drawing/2014/main" id="{6CAD7F32-3D37-462C-B0BE-D75F9022AD33}"/>
                  </a:ext>
                </a:extLst>
              </p:cNvPr>
              <p:cNvSpPr/>
              <p:nvPr/>
            </p:nvSpPr>
            <p:spPr>
              <a:xfrm rot="5400000">
                <a:off x="630189" y="1615115"/>
                <a:ext cx="498524" cy="454378"/>
              </a:xfrm>
              <a:prstGeom prst="rtTriangle">
                <a:avLst/>
              </a:prstGeom>
              <a:solidFill>
                <a:srgbClr val="9B001F"/>
              </a:solidFill>
              <a:ln>
                <a:solidFill>
                  <a:srgbClr val="9B001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95DD1369-728A-47DB-B0C7-9CE6AADCC7A0}"/>
                </a:ext>
              </a:extLst>
            </p:cNvPr>
            <p:cNvSpPr/>
            <p:nvPr/>
          </p:nvSpPr>
          <p:spPr>
            <a:xfrm>
              <a:off x="737990" y="1689069"/>
              <a:ext cx="1980000" cy="1980000"/>
            </a:xfrm>
            <a:prstGeom prst="rect">
              <a:avLst/>
            </a:prstGeom>
            <a:solidFill>
              <a:srgbClr val="9B001F">
                <a:alpha val="10000"/>
              </a:srgb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132B904-F1F9-41AF-B3A8-AC3067D9887C}"/>
              </a:ext>
            </a:extLst>
          </p:cNvPr>
          <p:cNvSpPr/>
          <p:nvPr/>
        </p:nvSpPr>
        <p:spPr>
          <a:xfrm>
            <a:off x="-4004479" y="2160181"/>
            <a:ext cx="1980000" cy="1980000"/>
          </a:xfrm>
          <a:prstGeom prst="rect">
            <a:avLst/>
          </a:prstGeom>
          <a:solidFill>
            <a:srgbClr val="9B001F">
              <a:alpha val="5000"/>
            </a:srgb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10B1E23F-8D64-4FCC-B431-653D40436D79}"/>
              </a:ext>
            </a:extLst>
          </p:cNvPr>
          <p:cNvGrpSpPr/>
          <p:nvPr/>
        </p:nvGrpSpPr>
        <p:grpSpPr>
          <a:xfrm>
            <a:off x="-3257726" y="23391"/>
            <a:ext cx="1980000" cy="1980000"/>
            <a:chOff x="630189" y="1589053"/>
            <a:chExt cx="1980000" cy="1980000"/>
          </a:xfrm>
        </p:grpSpPr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10D558A5-AC98-41A9-8940-1D66FA4D75DB}"/>
                </a:ext>
              </a:extLst>
            </p:cNvPr>
            <p:cNvSpPr/>
            <p:nvPr/>
          </p:nvSpPr>
          <p:spPr>
            <a:xfrm>
              <a:off x="630189" y="1589053"/>
              <a:ext cx="1980000" cy="1980000"/>
            </a:xfrm>
            <a:prstGeom prst="rect">
              <a:avLst/>
            </a:prstGeom>
            <a:noFill/>
            <a:ln w="38100">
              <a:solidFill>
                <a:srgbClr val="9B001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直角三角形 12">
              <a:extLst>
                <a:ext uri="{FF2B5EF4-FFF2-40B4-BE49-F238E27FC236}">
                  <a16:creationId xmlns:a16="http://schemas.microsoft.com/office/drawing/2014/main" id="{4812BAF6-D1F7-4255-879F-6766BCC39348}"/>
                </a:ext>
              </a:extLst>
            </p:cNvPr>
            <p:cNvSpPr/>
            <p:nvPr/>
          </p:nvSpPr>
          <p:spPr>
            <a:xfrm rot="5400000">
              <a:off x="630189" y="1615115"/>
              <a:ext cx="498524" cy="454378"/>
            </a:xfrm>
            <a:prstGeom prst="rtTriangle">
              <a:avLst/>
            </a:prstGeom>
            <a:solidFill>
              <a:srgbClr val="9B001F"/>
            </a:solidFill>
            <a:ln>
              <a:solidFill>
                <a:srgbClr val="9B001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EF5494B9-DF4F-4416-B0E8-1532C50B9B2D}"/>
              </a:ext>
            </a:extLst>
          </p:cNvPr>
          <p:cNvGrpSpPr/>
          <p:nvPr/>
        </p:nvGrpSpPr>
        <p:grpSpPr>
          <a:xfrm>
            <a:off x="5143250" y="1641437"/>
            <a:ext cx="2087801" cy="2080016"/>
            <a:chOff x="630189" y="1589053"/>
            <a:chExt cx="2087801" cy="2080016"/>
          </a:xfrm>
        </p:grpSpPr>
        <p:grpSp>
          <p:nvGrpSpPr>
            <p:cNvPr id="21" name="グループ化 20">
              <a:extLst>
                <a:ext uri="{FF2B5EF4-FFF2-40B4-BE49-F238E27FC236}">
                  <a16:creationId xmlns:a16="http://schemas.microsoft.com/office/drawing/2014/main" id="{EFC8F20E-D037-477E-8718-664D39AC541E}"/>
                </a:ext>
              </a:extLst>
            </p:cNvPr>
            <p:cNvGrpSpPr/>
            <p:nvPr/>
          </p:nvGrpSpPr>
          <p:grpSpPr>
            <a:xfrm>
              <a:off x="630189" y="1589053"/>
              <a:ext cx="1980000" cy="1980000"/>
              <a:chOff x="630189" y="1589053"/>
              <a:chExt cx="1980000" cy="1980000"/>
            </a:xfrm>
          </p:grpSpPr>
          <p:sp>
            <p:nvSpPr>
              <p:cNvPr id="23" name="正方形/長方形 22">
                <a:extLst>
                  <a:ext uri="{FF2B5EF4-FFF2-40B4-BE49-F238E27FC236}">
                    <a16:creationId xmlns:a16="http://schemas.microsoft.com/office/drawing/2014/main" id="{7C3EBB3B-9F33-4538-A369-1C38403CC60D}"/>
                  </a:ext>
                </a:extLst>
              </p:cNvPr>
              <p:cNvSpPr/>
              <p:nvPr/>
            </p:nvSpPr>
            <p:spPr>
              <a:xfrm>
                <a:off x="630189" y="1589053"/>
                <a:ext cx="1980000" cy="1980000"/>
              </a:xfrm>
              <a:prstGeom prst="rect">
                <a:avLst/>
              </a:prstGeom>
              <a:noFill/>
              <a:ln w="38100">
                <a:solidFill>
                  <a:srgbClr val="9B001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4" name="直角三角形 23">
                <a:extLst>
                  <a:ext uri="{FF2B5EF4-FFF2-40B4-BE49-F238E27FC236}">
                    <a16:creationId xmlns:a16="http://schemas.microsoft.com/office/drawing/2014/main" id="{E986DE0A-47F7-4B3C-837E-3D0EED8094C2}"/>
                  </a:ext>
                </a:extLst>
              </p:cNvPr>
              <p:cNvSpPr/>
              <p:nvPr/>
            </p:nvSpPr>
            <p:spPr>
              <a:xfrm rot="5400000">
                <a:off x="630189" y="1615115"/>
                <a:ext cx="498524" cy="454378"/>
              </a:xfrm>
              <a:prstGeom prst="rtTriangle">
                <a:avLst/>
              </a:prstGeom>
              <a:solidFill>
                <a:srgbClr val="9B001F"/>
              </a:solidFill>
              <a:ln>
                <a:solidFill>
                  <a:srgbClr val="9B001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2B316CC7-9118-413B-B16D-1E4A3FF92D50}"/>
                </a:ext>
              </a:extLst>
            </p:cNvPr>
            <p:cNvSpPr/>
            <p:nvPr/>
          </p:nvSpPr>
          <p:spPr>
            <a:xfrm>
              <a:off x="737990" y="1689069"/>
              <a:ext cx="1980000" cy="1980000"/>
            </a:xfrm>
            <a:prstGeom prst="rect">
              <a:avLst/>
            </a:prstGeom>
            <a:solidFill>
              <a:srgbClr val="9B001F">
                <a:alpha val="10000"/>
              </a:srgb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5" name="グループ化 24">
            <a:extLst>
              <a:ext uri="{FF2B5EF4-FFF2-40B4-BE49-F238E27FC236}">
                <a16:creationId xmlns:a16="http://schemas.microsoft.com/office/drawing/2014/main" id="{AB410EB7-F121-4549-91A4-862C385C6C32}"/>
              </a:ext>
            </a:extLst>
          </p:cNvPr>
          <p:cNvGrpSpPr/>
          <p:nvPr/>
        </p:nvGrpSpPr>
        <p:grpSpPr>
          <a:xfrm>
            <a:off x="2823457" y="4125840"/>
            <a:ext cx="2087801" cy="2080016"/>
            <a:chOff x="630189" y="1589053"/>
            <a:chExt cx="2087801" cy="2080016"/>
          </a:xfrm>
        </p:grpSpPr>
        <p:grpSp>
          <p:nvGrpSpPr>
            <p:cNvPr id="26" name="グループ化 25">
              <a:extLst>
                <a:ext uri="{FF2B5EF4-FFF2-40B4-BE49-F238E27FC236}">
                  <a16:creationId xmlns:a16="http://schemas.microsoft.com/office/drawing/2014/main" id="{5714341E-7BD5-4764-B74D-FC954D1E88BC}"/>
                </a:ext>
              </a:extLst>
            </p:cNvPr>
            <p:cNvGrpSpPr/>
            <p:nvPr/>
          </p:nvGrpSpPr>
          <p:grpSpPr>
            <a:xfrm>
              <a:off x="630189" y="1589053"/>
              <a:ext cx="1980000" cy="1980000"/>
              <a:chOff x="630189" y="1589053"/>
              <a:chExt cx="1980000" cy="1980000"/>
            </a:xfrm>
          </p:grpSpPr>
          <p:sp>
            <p:nvSpPr>
              <p:cNvPr id="28" name="正方形/長方形 27">
                <a:extLst>
                  <a:ext uri="{FF2B5EF4-FFF2-40B4-BE49-F238E27FC236}">
                    <a16:creationId xmlns:a16="http://schemas.microsoft.com/office/drawing/2014/main" id="{E4EE0F2A-B9D4-4960-B40F-419C498875EF}"/>
                  </a:ext>
                </a:extLst>
              </p:cNvPr>
              <p:cNvSpPr/>
              <p:nvPr/>
            </p:nvSpPr>
            <p:spPr>
              <a:xfrm>
                <a:off x="630189" y="1589053"/>
                <a:ext cx="1980000" cy="1980000"/>
              </a:xfrm>
              <a:prstGeom prst="rect">
                <a:avLst/>
              </a:prstGeom>
              <a:noFill/>
              <a:ln w="38100">
                <a:solidFill>
                  <a:srgbClr val="D7BE4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9" name="直角三角形 28">
                <a:extLst>
                  <a:ext uri="{FF2B5EF4-FFF2-40B4-BE49-F238E27FC236}">
                    <a16:creationId xmlns:a16="http://schemas.microsoft.com/office/drawing/2014/main" id="{7B67BC87-BD2D-4518-B380-84A780AB4F39}"/>
                  </a:ext>
                </a:extLst>
              </p:cNvPr>
              <p:cNvSpPr/>
              <p:nvPr/>
            </p:nvSpPr>
            <p:spPr>
              <a:xfrm rot="5400000">
                <a:off x="630189" y="1615115"/>
                <a:ext cx="498524" cy="454378"/>
              </a:xfrm>
              <a:prstGeom prst="rtTriangle">
                <a:avLst/>
              </a:prstGeom>
              <a:solidFill>
                <a:srgbClr val="D7BE41"/>
              </a:solidFill>
              <a:ln>
                <a:solidFill>
                  <a:srgbClr val="D7BE4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AAA65C10-9453-4866-859E-7E8DC4639A8B}"/>
                </a:ext>
              </a:extLst>
            </p:cNvPr>
            <p:cNvSpPr/>
            <p:nvPr/>
          </p:nvSpPr>
          <p:spPr>
            <a:xfrm>
              <a:off x="737990" y="1689069"/>
              <a:ext cx="1980000" cy="1980000"/>
            </a:xfrm>
            <a:prstGeom prst="rect">
              <a:avLst/>
            </a:prstGeom>
            <a:solidFill>
              <a:srgbClr val="CBB02B">
                <a:alpha val="9804"/>
              </a:srgb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8430A1B6-ABAE-4188-9EB2-E7CF244FA7ED}"/>
              </a:ext>
            </a:extLst>
          </p:cNvPr>
          <p:cNvGrpSpPr/>
          <p:nvPr/>
        </p:nvGrpSpPr>
        <p:grpSpPr>
          <a:xfrm>
            <a:off x="5165323" y="4122696"/>
            <a:ext cx="2087801" cy="2080016"/>
            <a:chOff x="630189" y="1589053"/>
            <a:chExt cx="2087801" cy="2080016"/>
          </a:xfrm>
        </p:grpSpPr>
        <p:grpSp>
          <p:nvGrpSpPr>
            <p:cNvPr id="36" name="グループ化 35">
              <a:extLst>
                <a:ext uri="{FF2B5EF4-FFF2-40B4-BE49-F238E27FC236}">
                  <a16:creationId xmlns:a16="http://schemas.microsoft.com/office/drawing/2014/main" id="{10DCF165-E9B7-4F96-B77B-FD897CEB371D}"/>
                </a:ext>
              </a:extLst>
            </p:cNvPr>
            <p:cNvGrpSpPr/>
            <p:nvPr/>
          </p:nvGrpSpPr>
          <p:grpSpPr>
            <a:xfrm>
              <a:off x="630189" y="1589053"/>
              <a:ext cx="1980000" cy="1980000"/>
              <a:chOff x="630189" y="1589053"/>
              <a:chExt cx="1980000" cy="1980000"/>
            </a:xfrm>
          </p:grpSpPr>
          <p:sp>
            <p:nvSpPr>
              <p:cNvPr id="38" name="正方形/長方形 37">
                <a:extLst>
                  <a:ext uri="{FF2B5EF4-FFF2-40B4-BE49-F238E27FC236}">
                    <a16:creationId xmlns:a16="http://schemas.microsoft.com/office/drawing/2014/main" id="{B55CBB4A-D4CF-45DD-B901-C07DFCE6DF59}"/>
                  </a:ext>
                </a:extLst>
              </p:cNvPr>
              <p:cNvSpPr/>
              <p:nvPr/>
            </p:nvSpPr>
            <p:spPr>
              <a:xfrm>
                <a:off x="630189" y="1589053"/>
                <a:ext cx="1980000" cy="1980000"/>
              </a:xfrm>
              <a:prstGeom prst="rect">
                <a:avLst/>
              </a:prstGeom>
              <a:noFill/>
              <a:ln w="38100">
                <a:solidFill>
                  <a:srgbClr val="9B001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9" name="直角三角形 38">
                <a:extLst>
                  <a:ext uri="{FF2B5EF4-FFF2-40B4-BE49-F238E27FC236}">
                    <a16:creationId xmlns:a16="http://schemas.microsoft.com/office/drawing/2014/main" id="{D23D5508-70BE-4A00-AC78-202CCE37DA6D}"/>
                  </a:ext>
                </a:extLst>
              </p:cNvPr>
              <p:cNvSpPr/>
              <p:nvPr/>
            </p:nvSpPr>
            <p:spPr>
              <a:xfrm rot="5400000">
                <a:off x="630189" y="1615115"/>
                <a:ext cx="498524" cy="454378"/>
              </a:xfrm>
              <a:prstGeom prst="rtTriangle">
                <a:avLst/>
              </a:prstGeom>
              <a:solidFill>
                <a:srgbClr val="9B001F"/>
              </a:solidFill>
              <a:ln>
                <a:solidFill>
                  <a:srgbClr val="9B001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37" name="正方形/長方形 36">
              <a:extLst>
                <a:ext uri="{FF2B5EF4-FFF2-40B4-BE49-F238E27FC236}">
                  <a16:creationId xmlns:a16="http://schemas.microsoft.com/office/drawing/2014/main" id="{13D6159D-C375-44F4-9B7E-8BFCF0DD0BD8}"/>
                </a:ext>
              </a:extLst>
            </p:cNvPr>
            <p:cNvSpPr/>
            <p:nvPr/>
          </p:nvSpPr>
          <p:spPr>
            <a:xfrm>
              <a:off x="737990" y="1689069"/>
              <a:ext cx="1980000" cy="1980000"/>
            </a:xfrm>
            <a:prstGeom prst="rect">
              <a:avLst/>
            </a:prstGeom>
            <a:solidFill>
              <a:srgbClr val="9B001F">
                <a:alpha val="10000"/>
              </a:srgb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40" name="グループ化 39">
            <a:extLst>
              <a:ext uri="{FF2B5EF4-FFF2-40B4-BE49-F238E27FC236}">
                <a16:creationId xmlns:a16="http://schemas.microsoft.com/office/drawing/2014/main" id="{2558B7EA-94FB-4C43-B80D-09016CCCA8BC}"/>
              </a:ext>
            </a:extLst>
          </p:cNvPr>
          <p:cNvGrpSpPr/>
          <p:nvPr/>
        </p:nvGrpSpPr>
        <p:grpSpPr>
          <a:xfrm>
            <a:off x="2825171" y="6503939"/>
            <a:ext cx="2087801" cy="2080016"/>
            <a:chOff x="630189" y="1589053"/>
            <a:chExt cx="2087801" cy="2080016"/>
          </a:xfrm>
        </p:grpSpPr>
        <p:grpSp>
          <p:nvGrpSpPr>
            <p:cNvPr id="41" name="グループ化 40">
              <a:extLst>
                <a:ext uri="{FF2B5EF4-FFF2-40B4-BE49-F238E27FC236}">
                  <a16:creationId xmlns:a16="http://schemas.microsoft.com/office/drawing/2014/main" id="{89FAE34C-1AF0-4BEA-AFEE-87AC65418D7A}"/>
                </a:ext>
              </a:extLst>
            </p:cNvPr>
            <p:cNvGrpSpPr/>
            <p:nvPr/>
          </p:nvGrpSpPr>
          <p:grpSpPr>
            <a:xfrm>
              <a:off x="630189" y="1589053"/>
              <a:ext cx="1980000" cy="1980000"/>
              <a:chOff x="630189" y="1589053"/>
              <a:chExt cx="1980000" cy="1980000"/>
            </a:xfrm>
          </p:grpSpPr>
          <p:sp>
            <p:nvSpPr>
              <p:cNvPr id="43" name="正方形/長方形 42">
                <a:extLst>
                  <a:ext uri="{FF2B5EF4-FFF2-40B4-BE49-F238E27FC236}">
                    <a16:creationId xmlns:a16="http://schemas.microsoft.com/office/drawing/2014/main" id="{23E3BDEA-9206-4DFB-ACC7-AA65462B5978}"/>
                  </a:ext>
                </a:extLst>
              </p:cNvPr>
              <p:cNvSpPr/>
              <p:nvPr/>
            </p:nvSpPr>
            <p:spPr>
              <a:xfrm>
                <a:off x="630189" y="1589053"/>
                <a:ext cx="1980000" cy="1980000"/>
              </a:xfrm>
              <a:prstGeom prst="rect">
                <a:avLst/>
              </a:prstGeom>
              <a:noFill/>
              <a:ln w="38100">
                <a:solidFill>
                  <a:srgbClr val="9B001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4" name="直角三角形 43">
                <a:extLst>
                  <a:ext uri="{FF2B5EF4-FFF2-40B4-BE49-F238E27FC236}">
                    <a16:creationId xmlns:a16="http://schemas.microsoft.com/office/drawing/2014/main" id="{D0B0D807-4BEF-400C-8C4F-B3ED418330D4}"/>
                  </a:ext>
                </a:extLst>
              </p:cNvPr>
              <p:cNvSpPr/>
              <p:nvPr/>
            </p:nvSpPr>
            <p:spPr>
              <a:xfrm rot="5400000">
                <a:off x="630189" y="1615115"/>
                <a:ext cx="498524" cy="454378"/>
              </a:xfrm>
              <a:prstGeom prst="rtTriangle">
                <a:avLst/>
              </a:prstGeom>
              <a:solidFill>
                <a:srgbClr val="9B001F"/>
              </a:solidFill>
              <a:ln>
                <a:solidFill>
                  <a:srgbClr val="9B001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59E45F76-612D-4479-B23D-9949F72513A1}"/>
                </a:ext>
              </a:extLst>
            </p:cNvPr>
            <p:cNvSpPr/>
            <p:nvPr/>
          </p:nvSpPr>
          <p:spPr>
            <a:xfrm>
              <a:off x="737990" y="1689069"/>
              <a:ext cx="1980000" cy="1980000"/>
            </a:xfrm>
            <a:prstGeom prst="rect">
              <a:avLst/>
            </a:prstGeom>
            <a:solidFill>
              <a:srgbClr val="9B001F">
                <a:alpha val="10000"/>
              </a:srgb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45" name="グループ化 44">
            <a:extLst>
              <a:ext uri="{FF2B5EF4-FFF2-40B4-BE49-F238E27FC236}">
                <a16:creationId xmlns:a16="http://schemas.microsoft.com/office/drawing/2014/main" id="{6369613B-5438-4FFD-8564-D5B9D406389B}"/>
              </a:ext>
            </a:extLst>
          </p:cNvPr>
          <p:cNvGrpSpPr/>
          <p:nvPr/>
        </p:nvGrpSpPr>
        <p:grpSpPr>
          <a:xfrm>
            <a:off x="477752" y="6500795"/>
            <a:ext cx="2087801" cy="2080016"/>
            <a:chOff x="630189" y="1589053"/>
            <a:chExt cx="2087801" cy="2080016"/>
          </a:xfrm>
        </p:grpSpPr>
        <p:grpSp>
          <p:nvGrpSpPr>
            <p:cNvPr id="46" name="グループ化 45">
              <a:extLst>
                <a:ext uri="{FF2B5EF4-FFF2-40B4-BE49-F238E27FC236}">
                  <a16:creationId xmlns:a16="http://schemas.microsoft.com/office/drawing/2014/main" id="{A63BB622-5C0C-43BC-B1FC-C50E9D5A650A}"/>
                </a:ext>
              </a:extLst>
            </p:cNvPr>
            <p:cNvGrpSpPr/>
            <p:nvPr/>
          </p:nvGrpSpPr>
          <p:grpSpPr>
            <a:xfrm>
              <a:off x="630189" y="1589053"/>
              <a:ext cx="1980000" cy="1980000"/>
              <a:chOff x="630189" y="1589053"/>
              <a:chExt cx="1980000" cy="1980000"/>
            </a:xfrm>
          </p:grpSpPr>
          <p:sp>
            <p:nvSpPr>
              <p:cNvPr id="48" name="正方形/長方形 47">
                <a:extLst>
                  <a:ext uri="{FF2B5EF4-FFF2-40B4-BE49-F238E27FC236}">
                    <a16:creationId xmlns:a16="http://schemas.microsoft.com/office/drawing/2014/main" id="{1C8B82B6-7AA5-4011-A83B-4675EE30ED2C}"/>
                  </a:ext>
                </a:extLst>
              </p:cNvPr>
              <p:cNvSpPr/>
              <p:nvPr/>
            </p:nvSpPr>
            <p:spPr>
              <a:xfrm>
                <a:off x="630189" y="1589053"/>
                <a:ext cx="1980000" cy="1980000"/>
              </a:xfrm>
              <a:prstGeom prst="rect">
                <a:avLst/>
              </a:prstGeom>
              <a:noFill/>
              <a:ln w="38100">
                <a:solidFill>
                  <a:srgbClr val="9B001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9" name="直角三角形 48">
                <a:extLst>
                  <a:ext uri="{FF2B5EF4-FFF2-40B4-BE49-F238E27FC236}">
                    <a16:creationId xmlns:a16="http://schemas.microsoft.com/office/drawing/2014/main" id="{F64E67F8-86EE-4A96-A5EC-909206406FEB}"/>
                  </a:ext>
                </a:extLst>
              </p:cNvPr>
              <p:cNvSpPr/>
              <p:nvPr/>
            </p:nvSpPr>
            <p:spPr>
              <a:xfrm rot="5400000">
                <a:off x="630189" y="1615115"/>
                <a:ext cx="498524" cy="454378"/>
              </a:xfrm>
              <a:prstGeom prst="rtTriangle">
                <a:avLst/>
              </a:prstGeom>
              <a:solidFill>
                <a:srgbClr val="9B001F"/>
              </a:solidFill>
              <a:ln>
                <a:solidFill>
                  <a:srgbClr val="9B001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C2F640D5-06BD-431F-BBF5-DD841F99FC8A}"/>
                </a:ext>
              </a:extLst>
            </p:cNvPr>
            <p:cNvSpPr/>
            <p:nvPr/>
          </p:nvSpPr>
          <p:spPr>
            <a:xfrm>
              <a:off x="737990" y="1689069"/>
              <a:ext cx="1980000" cy="1980000"/>
            </a:xfrm>
            <a:prstGeom prst="rect">
              <a:avLst/>
            </a:prstGeom>
            <a:solidFill>
              <a:srgbClr val="9B001F">
                <a:alpha val="10000"/>
              </a:srgb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55" name="正方形/長方形 54">
            <a:extLst>
              <a:ext uri="{FF2B5EF4-FFF2-40B4-BE49-F238E27FC236}">
                <a16:creationId xmlns:a16="http://schemas.microsoft.com/office/drawing/2014/main" id="{D413615D-D2C2-4552-A015-D707E5766962}"/>
              </a:ext>
            </a:extLst>
          </p:cNvPr>
          <p:cNvSpPr/>
          <p:nvPr/>
        </p:nvSpPr>
        <p:spPr>
          <a:xfrm>
            <a:off x="3541" y="8701113"/>
            <a:ext cx="7559675" cy="1987524"/>
          </a:xfrm>
          <a:prstGeom prst="rect">
            <a:avLst/>
          </a:prstGeom>
          <a:solidFill>
            <a:srgbClr val="EDE4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A6DAE7D0-1998-4F31-8681-6B3A705B4514}"/>
              </a:ext>
            </a:extLst>
          </p:cNvPr>
          <p:cNvSpPr txBox="1"/>
          <p:nvPr/>
        </p:nvSpPr>
        <p:spPr>
          <a:xfrm>
            <a:off x="2954431" y="4369282"/>
            <a:ext cx="2208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solidFill>
                  <a:srgbClr val="32315D"/>
                </a:solidFill>
                <a:latin typeface="築豊35ポイントゴチック" panose="020B0800000000000000" pitchFamily="50" charset="-128"/>
                <a:ea typeface="築豊35ポイントゴチック" panose="020B0800000000000000" pitchFamily="50" charset="-128"/>
              </a:rPr>
              <a:t>あなたの可能性</a:t>
            </a: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E93D5966-8CFD-44F7-8BEF-1ED284A2C0D0}"/>
              </a:ext>
            </a:extLst>
          </p:cNvPr>
          <p:cNvSpPr txBox="1"/>
          <p:nvPr/>
        </p:nvSpPr>
        <p:spPr>
          <a:xfrm>
            <a:off x="2868544" y="4316119"/>
            <a:ext cx="220814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3800" dirty="0">
                <a:solidFill>
                  <a:srgbClr val="32315D"/>
                </a:solidFill>
                <a:latin typeface="築豊35ポイントゴチック" panose="020B0800000000000000" pitchFamily="50" charset="-128"/>
                <a:ea typeface="築豊35ポイントゴチック" panose="020B0800000000000000" pitchFamily="50" charset="-128"/>
              </a:rPr>
              <a:t>∞</a:t>
            </a: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D4364851-B10C-4CAF-8BBE-A5D9CC246A15}"/>
              </a:ext>
            </a:extLst>
          </p:cNvPr>
          <p:cNvSpPr txBox="1"/>
          <p:nvPr/>
        </p:nvSpPr>
        <p:spPr>
          <a:xfrm>
            <a:off x="4030154" y="4244538"/>
            <a:ext cx="8590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00" spc="400" dirty="0">
                <a:solidFill>
                  <a:srgbClr val="32315D"/>
                </a:solidFill>
                <a:latin typeface="築豊35ポイントゴチック" panose="020B0800000000000000" pitchFamily="50" charset="-128"/>
                <a:ea typeface="築豊35ポイントゴチック" panose="020B0800000000000000" pitchFamily="50" charset="-128"/>
              </a:rPr>
              <a:t>ミライ</a:t>
            </a:r>
            <a:endParaRPr kumimoji="1" lang="ja-JP" altLang="en-US" sz="800" spc="400" dirty="0"/>
          </a:p>
        </p:txBody>
      </p:sp>
      <p:pic>
        <p:nvPicPr>
          <p:cNvPr id="65" name="図 64">
            <a:extLst>
              <a:ext uri="{FF2B5EF4-FFF2-40B4-BE49-F238E27FC236}">
                <a16:creationId xmlns:a16="http://schemas.microsoft.com/office/drawing/2014/main" id="{70AD8C93-C55E-49EA-883F-CB32BDD11D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33572" y="3463683"/>
            <a:ext cx="11001403" cy="7079249"/>
          </a:xfrm>
          <a:prstGeom prst="rect">
            <a:avLst/>
          </a:prstGeom>
        </p:spPr>
      </p:pic>
      <p:sp>
        <p:nvSpPr>
          <p:cNvPr id="7" name="楕円 6">
            <a:extLst>
              <a:ext uri="{FF2B5EF4-FFF2-40B4-BE49-F238E27FC236}">
                <a16:creationId xmlns:a16="http://schemas.microsoft.com/office/drawing/2014/main" id="{867DBDEB-48A4-43A4-8656-29D3B398C381}"/>
              </a:ext>
            </a:extLst>
          </p:cNvPr>
          <p:cNvSpPr/>
          <p:nvPr/>
        </p:nvSpPr>
        <p:spPr>
          <a:xfrm>
            <a:off x="6752726" y="-362416"/>
            <a:ext cx="1171391" cy="1211824"/>
          </a:xfrm>
          <a:prstGeom prst="ellipse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9" name="楕円 88">
            <a:extLst>
              <a:ext uri="{FF2B5EF4-FFF2-40B4-BE49-F238E27FC236}">
                <a16:creationId xmlns:a16="http://schemas.microsoft.com/office/drawing/2014/main" id="{DC35D71E-DAD6-46BD-9A3D-3FA31E051C56}"/>
              </a:ext>
            </a:extLst>
          </p:cNvPr>
          <p:cNvSpPr/>
          <p:nvPr/>
        </p:nvSpPr>
        <p:spPr>
          <a:xfrm>
            <a:off x="-1493004" y="2877517"/>
            <a:ext cx="1171391" cy="1211824"/>
          </a:xfrm>
          <a:prstGeom prst="ellipse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0" name="楕円 89">
            <a:extLst>
              <a:ext uri="{FF2B5EF4-FFF2-40B4-BE49-F238E27FC236}">
                <a16:creationId xmlns:a16="http://schemas.microsoft.com/office/drawing/2014/main" id="{367595B2-A570-4FE1-BB17-357687763F86}"/>
              </a:ext>
            </a:extLst>
          </p:cNvPr>
          <p:cNvSpPr/>
          <p:nvPr/>
        </p:nvSpPr>
        <p:spPr>
          <a:xfrm>
            <a:off x="6106748" y="378584"/>
            <a:ext cx="1171391" cy="1211824"/>
          </a:xfrm>
          <a:prstGeom prst="ellipse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BD6B066C-5F1A-4734-B4A5-AA4CD6E8DD13}"/>
              </a:ext>
            </a:extLst>
          </p:cNvPr>
          <p:cNvGrpSpPr/>
          <p:nvPr/>
        </p:nvGrpSpPr>
        <p:grpSpPr>
          <a:xfrm>
            <a:off x="453965" y="1641437"/>
            <a:ext cx="1980000" cy="1980000"/>
            <a:chOff x="630189" y="1589053"/>
            <a:chExt cx="1980000" cy="1980000"/>
          </a:xfrm>
        </p:grpSpPr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019A9A70-0A7B-4B9F-BF5B-5C915CA5BF79}"/>
                </a:ext>
              </a:extLst>
            </p:cNvPr>
            <p:cNvSpPr/>
            <p:nvPr/>
          </p:nvSpPr>
          <p:spPr>
            <a:xfrm>
              <a:off x="630189" y="1589053"/>
              <a:ext cx="1980000" cy="1980000"/>
            </a:xfrm>
            <a:prstGeom prst="rect">
              <a:avLst/>
            </a:prstGeom>
            <a:noFill/>
            <a:ln w="38100">
              <a:solidFill>
                <a:srgbClr val="9B001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直角三角形 18">
              <a:extLst>
                <a:ext uri="{FF2B5EF4-FFF2-40B4-BE49-F238E27FC236}">
                  <a16:creationId xmlns:a16="http://schemas.microsoft.com/office/drawing/2014/main" id="{62075E73-E7BF-4067-97F7-8A7D3FFC77E6}"/>
                </a:ext>
              </a:extLst>
            </p:cNvPr>
            <p:cNvSpPr/>
            <p:nvPr/>
          </p:nvSpPr>
          <p:spPr>
            <a:xfrm rot="5400000">
              <a:off x="630189" y="1615115"/>
              <a:ext cx="498524" cy="454378"/>
            </a:xfrm>
            <a:prstGeom prst="rtTriangle">
              <a:avLst/>
            </a:prstGeom>
            <a:solidFill>
              <a:srgbClr val="9B001F"/>
            </a:solidFill>
            <a:ln>
              <a:solidFill>
                <a:srgbClr val="9B001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1" name="グループ化 30">
            <a:extLst>
              <a:ext uri="{FF2B5EF4-FFF2-40B4-BE49-F238E27FC236}">
                <a16:creationId xmlns:a16="http://schemas.microsoft.com/office/drawing/2014/main" id="{80938BB0-5A60-4F42-BA82-C4D4334CA9F2}"/>
              </a:ext>
            </a:extLst>
          </p:cNvPr>
          <p:cNvGrpSpPr/>
          <p:nvPr/>
        </p:nvGrpSpPr>
        <p:grpSpPr>
          <a:xfrm>
            <a:off x="476038" y="4122696"/>
            <a:ext cx="1980000" cy="1980000"/>
            <a:chOff x="630189" y="1589053"/>
            <a:chExt cx="1980000" cy="1980000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DA7AB472-77C9-415B-8107-F69A56F1A867}"/>
                </a:ext>
              </a:extLst>
            </p:cNvPr>
            <p:cNvSpPr/>
            <p:nvPr/>
          </p:nvSpPr>
          <p:spPr>
            <a:xfrm>
              <a:off x="630189" y="1589053"/>
              <a:ext cx="1980000" cy="1980000"/>
            </a:xfrm>
            <a:prstGeom prst="rect">
              <a:avLst/>
            </a:prstGeom>
            <a:noFill/>
            <a:ln w="38100">
              <a:solidFill>
                <a:srgbClr val="9B001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" name="直角三角形 33">
              <a:extLst>
                <a:ext uri="{FF2B5EF4-FFF2-40B4-BE49-F238E27FC236}">
                  <a16:creationId xmlns:a16="http://schemas.microsoft.com/office/drawing/2014/main" id="{DA973FDA-1381-4E4E-B358-02A097F63D3A}"/>
                </a:ext>
              </a:extLst>
            </p:cNvPr>
            <p:cNvSpPr/>
            <p:nvPr/>
          </p:nvSpPr>
          <p:spPr>
            <a:xfrm rot="5400000">
              <a:off x="630189" y="1615115"/>
              <a:ext cx="498524" cy="454378"/>
            </a:xfrm>
            <a:prstGeom prst="rtTriangle">
              <a:avLst/>
            </a:prstGeom>
            <a:solidFill>
              <a:srgbClr val="9B001F"/>
            </a:solidFill>
            <a:ln>
              <a:solidFill>
                <a:srgbClr val="9B001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91" name="楕円 90">
            <a:extLst>
              <a:ext uri="{FF2B5EF4-FFF2-40B4-BE49-F238E27FC236}">
                <a16:creationId xmlns:a16="http://schemas.microsoft.com/office/drawing/2014/main" id="{B0510B8A-FB6F-4402-AD0F-620ACC472957}"/>
              </a:ext>
            </a:extLst>
          </p:cNvPr>
          <p:cNvSpPr/>
          <p:nvPr/>
        </p:nvSpPr>
        <p:spPr>
          <a:xfrm>
            <a:off x="6671447" y="8697738"/>
            <a:ext cx="1752663" cy="1825463"/>
          </a:xfrm>
          <a:prstGeom prst="ellipse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2" name="楕円 91">
            <a:extLst>
              <a:ext uri="{FF2B5EF4-FFF2-40B4-BE49-F238E27FC236}">
                <a16:creationId xmlns:a16="http://schemas.microsoft.com/office/drawing/2014/main" id="{4ECDE01C-7D81-4D40-B00D-86B17F040B33}"/>
              </a:ext>
            </a:extLst>
          </p:cNvPr>
          <p:cNvSpPr/>
          <p:nvPr/>
        </p:nvSpPr>
        <p:spPr>
          <a:xfrm>
            <a:off x="5964542" y="8748396"/>
            <a:ext cx="1171391" cy="1211824"/>
          </a:xfrm>
          <a:prstGeom prst="ellipse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3" name="楕円 92">
            <a:extLst>
              <a:ext uri="{FF2B5EF4-FFF2-40B4-BE49-F238E27FC236}">
                <a16:creationId xmlns:a16="http://schemas.microsoft.com/office/drawing/2014/main" id="{4AC21308-3F6F-41E8-9670-743953A76CE6}"/>
              </a:ext>
            </a:extLst>
          </p:cNvPr>
          <p:cNvSpPr/>
          <p:nvPr/>
        </p:nvSpPr>
        <p:spPr>
          <a:xfrm rot="681883">
            <a:off x="-1447817" y="-662214"/>
            <a:ext cx="2352837" cy="2045575"/>
          </a:xfrm>
          <a:prstGeom prst="ellipse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2E162BB5-6E3E-426A-973D-895688CE0D0D}"/>
              </a:ext>
            </a:extLst>
          </p:cNvPr>
          <p:cNvSpPr txBox="1"/>
          <p:nvPr/>
        </p:nvSpPr>
        <p:spPr>
          <a:xfrm>
            <a:off x="201850" y="533005"/>
            <a:ext cx="53294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dirty="0">
                <a:solidFill>
                  <a:srgbClr val="32315D"/>
                </a:solidFill>
                <a:latin typeface="築豊35ポイントゴチック" panose="020B0800000000000000" pitchFamily="50" charset="-128"/>
                <a:ea typeface="築豊35ポイントゴチック" panose="020B0800000000000000" pitchFamily="50" charset="-128"/>
              </a:rPr>
              <a:t>キャリアセンター</a:t>
            </a: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1B1E87B4-CD9D-4AD5-8846-667F24F33410}"/>
              </a:ext>
            </a:extLst>
          </p:cNvPr>
          <p:cNvGrpSpPr/>
          <p:nvPr/>
        </p:nvGrpSpPr>
        <p:grpSpPr>
          <a:xfrm>
            <a:off x="740804" y="221727"/>
            <a:ext cx="1858982" cy="364649"/>
            <a:chOff x="781929" y="127102"/>
            <a:chExt cx="1858982" cy="364649"/>
          </a:xfrm>
        </p:grpSpPr>
        <p:cxnSp>
          <p:nvCxnSpPr>
            <p:cNvPr id="60" name="直線コネクタ 59">
              <a:extLst>
                <a:ext uri="{FF2B5EF4-FFF2-40B4-BE49-F238E27FC236}">
                  <a16:creationId xmlns:a16="http://schemas.microsoft.com/office/drawing/2014/main" id="{BB4FD6B8-34C7-48DC-B375-248291AEE9E3}"/>
                </a:ext>
              </a:extLst>
            </p:cNvPr>
            <p:cNvCxnSpPr>
              <a:cxnSpLocks/>
            </p:cNvCxnSpPr>
            <p:nvPr/>
          </p:nvCxnSpPr>
          <p:spPr>
            <a:xfrm rot="-1800000">
              <a:off x="781929" y="131751"/>
              <a:ext cx="0" cy="36000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線コネクタ 60">
              <a:extLst>
                <a:ext uri="{FF2B5EF4-FFF2-40B4-BE49-F238E27FC236}">
                  <a16:creationId xmlns:a16="http://schemas.microsoft.com/office/drawing/2014/main" id="{1A2260E9-3C70-4BC8-9616-56F9912AC46E}"/>
                </a:ext>
              </a:extLst>
            </p:cNvPr>
            <p:cNvCxnSpPr>
              <a:cxnSpLocks/>
            </p:cNvCxnSpPr>
            <p:nvPr/>
          </p:nvCxnSpPr>
          <p:spPr>
            <a:xfrm rot="1800000">
              <a:off x="2640911" y="127102"/>
              <a:ext cx="0" cy="36000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95A90FB3-FE32-4A76-ABC7-D78D3F5A1E72}"/>
              </a:ext>
            </a:extLst>
          </p:cNvPr>
          <p:cNvSpPr txBox="1"/>
          <p:nvPr/>
        </p:nvSpPr>
        <p:spPr>
          <a:xfrm>
            <a:off x="1050551" y="292870"/>
            <a:ext cx="13005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spc="300" dirty="0">
                <a:solidFill>
                  <a:srgbClr val="32315D"/>
                </a:solidFill>
                <a:latin typeface="築豊35ポイントゴチック" panose="020B0800000000000000" pitchFamily="50" charset="-128"/>
                <a:ea typeface="築豊35ポイントゴチック" panose="020B0800000000000000" pitchFamily="50" charset="-128"/>
              </a:rPr>
              <a:t>数字でみる</a:t>
            </a:r>
            <a:endParaRPr kumimoji="1" lang="ja-JP" altLang="en-US" sz="1400" dirty="0"/>
          </a:p>
        </p:txBody>
      </p:sp>
      <p:pic>
        <p:nvPicPr>
          <p:cNvPr id="62" name="図 61">
            <a:extLst>
              <a:ext uri="{FF2B5EF4-FFF2-40B4-BE49-F238E27FC236}">
                <a16:creationId xmlns:a16="http://schemas.microsoft.com/office/drawing/2014/main" id="{C1F2F731-3621-45A0-A5F8-CCE9C530E5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4918" y="2029513"/>
            <a:ext cx="1428393" cy="1428393"/>
          </a:xfrm>
          <a:prstGeom prst="rect">
            <a:avLst/>
          </a:prstGeom>
        </p:spPr>
      </p:pic>
      <p:sp>
        <p:nvSpPr>
          <p:cNvPr id="75" name="テキスト ボックス 74">
            <a:extLst>
              <a:ext uri="{FF2B5EF4-FFF2-40B4-BE49-F238E27FC236}">
                <a16:creationId xmlns:a16="http://schemas.microsoft.com/office/drawing/2014/main" id="{6967B588-6D21-4334-A5BE-A35117342031}"/>
              </a:ext>
            </a:extLst>
          </p:cNvPr>
          <p:cNvSpPr txBox="1"/>
          <p:nvPr/>
        </p:nvSpPr>
        <p:spPr>
          <a:xfrm>
            <a:off x="5280486" y="1790792"/>
            <a:ext cx="1898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700" spc="-100" dirty="0">
                <a:solidFill>
                  <a:srgbClr val="32315D"/>
                </a:solidFill>
                <a:latin typeface="築豊35ポイントゴチック" panose="020B0800000000000000" pitchFamily="50" charset="-128"/>
                <a:ea typeface="築豊35ポイントゴチック" panose="020B0800000000000000" pitchFamily="50" charset="-128"/>
              </a:rPr>
              <a:t>キャリアセンター</a:t>
            </a:r>
            <a:endParaRPr kumimoji="1" lang="en-US" altLang="ja-JP" sz="1700" spc="-100" dirty="0">
              <a:solidFill>
                <a:srgbClr val="32315D"/>
              </a:solidFill>
              <a:latin typeface="築豊35ポイントゴチック" panose="020B0800000000000000" pitchFamily="50" charset="-128"/>
              <a:ea typeface="築豊35ポイントゴチック" panose="020B0800000000000000" pitchFamily="50" charset="-128"/>
            </a:endParaRPr>
          </a:p>
          <a:p>
            <a:pPr algn="ctr"/>
            <a:r>
              <a:rPr kumimoji="1" lang="ja-JP" altLang="en-US" spc="300" dirty="0">
                <a:solidFill>
                  <a:srgbClr val="32315D"/>
                </a:solidFill>
                <a:latin typeface="築豊35ポイントゴチック" panose="020B0800000000000000" pitchFamily="50" charset="-128"/>
                <a:ea typeface="築豊35ポイントゴチック" panose="020B0800000000000000" pitchFamily="50" charset="-128"/>
              </a:rPr>
              <a:t>満足度</a:t>
            </a:r>
          </a:p>
        </p:txBody>
      </p:sp>
      <p:sp>
        <p:nvSpPr>
          <p:cNvPr id="77" name="テキスト ボックス 76">
            <a:extLst>
              <a:ext uri="{FF2B5EF4-FFF2-40B4-BE49-F238E27FC236}">
                <a16:creationId xmlns:a16="http://schemas.microsoft.com/office/drawing/2014/main" id="{1B941899-4B15-433D-94BF-ED345C27D7FD}"/>
              </a:ext>
            </a:extLst>
          </p:cNvPr>
          <p:cNvSpPr txBox="1"/>
          <p:nvPr/>
        </p:nvSpPr>
        <p:spPr>
          <a:xfrm>
            <a:off x="5393890" y="2399229"/>
            <a:ext cx="19016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6000" dirty="0">
                <a:solidFill>
                  <a:srgbClr val="32315D"/>
                </a:solidFill>
                <a:latin typeface="築豊35ポイントゴチック" panose="020B0800000000000000" pitchFamily="50" charset="-128"/>
                <a:ea typeface="築豊35ポイントゴチック" panose="020B0800000000000000" pitchFamily="50" charset="-128"/>
              </a:rPr>
              <a:t>82</a:t>
            </a:r>
            <a:r>
              <a:rPr kumimoji="1" lang="ja-JP" altLang="en-US" sz="2800" dirty="0">
                <a:solidFill>
                  <a:srgbClr val="32315D"/>
                </a:solidFill>
                <a:latin typeface="築豊35ポイントゴチック" panose="020B0800000000000000" pitchFamily="50" charset="-128"/>
                <a:ea typeface="築豊35ポイントゴチック" panose="020B0800000000000000" pitchFamily="50" charset="-128"/>
              </a:rPr>
              <a:t>％</a:t>
            </a:r>
            <a:endParaRPr kumimoji="1" lang="ja-JP" altLang="en-US" sz="6000" dirty="0">
              <a:solidFill>
                <a:srgbClr val="32315D"/>
              </a:solidFill>
              <a:latin typeface="築豊35ポイントゴチック" panose="020B0800000000000000" pitchFamily="50" charset="-128"/>
              <a:ea typeface="築豊35ポイントゴチック" panose="020B0800000000000000" pitchFamily="50" charset="-128"/>
            </a:endParaRPr>
          </a:p>
        </p:txBody>
      </p:sp>
      <p:pic>
        <p:nvPicPr>
          <p:cNvPr id="74" name="図 73">
            <a:extLst>
              <a:ext uri="{FF2B5EF4-FFF2-40B4-BE49-F238E27FC236}">
                <a16:creationId xmlns:a16="http://schemas.microsoft.com/office/drawing/2014/main" id="{60FB6D19-16D3-44AB-8744-928A27FA305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9118" y="2056093"/>
            <a:ext cx="1620008" cy="1631029"/>
          </a:xfrm>
          <a:prstGeom prst="rect">
            <a:avLst/>
          </a:prstGeom>
        </p:spPr>
      </p:pic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668E1DE7-BDE7-45E7-9893-6727CF0C071A}"/>
              </a:ext>
            </a:extLst>
          </p:cNvPr>
          <p:cNvSpPr txBox="1"/>
          <p:nvPr/>
        </p:nvSpPr>
        <p:spPr>
          <a:xfrm>
            <a:off x="3048228" y="2399229"/>
            <a:ext cx="19016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6000" dirty="0">
                <a:solidFill>
                  <a:srgbClr val="32315D"/>
                </a:solidFill>
                <a:latin typeface="築豊35ポイントゴチック" panose="020B0800000000000000" pitchFamily="50" charset="-128"/>
                <a:ea typeface="築豊35ポイントゴチック" panose="020B0800000000000000" pitchFamily="50" charset="-128"/>
              </a:rPr>
              <a:t>83</a:t>
            </a:r>
            <a:r>
              <a:rPr kumimoji="1" lang="ja-JP" altLang="en-US" sz="2800" dirty="0">
                <a:solidFill>
                  <a:srgbClr val="32315D"/>
                </a:solidFill>
                <a:latin typeface="築豊35ポイントゴチック" panose="020B0800000000000000" pitchFamily="50" charset="-128"/>
                <a:ea typeface="築豊35ポイントゴチック" panose="020B0800000000000000" pitchFamily="50" charset="-128"/>
              </a:rPr>
              <a:t>％</a:t>
            </a:r>
            <a:endParaRPr kumimoji="1" lang="ja-JP" altLang="en-US" sz="6000" dirty="0">
              <a:solidFill>
                <a:srgbClr val="32315D"/>
              </a:solidFill>
              <a:latin typeface="築豊35ポイントゴチック" panose="020B0800000000000000" pitchFamily="50" charset="-128"/>
              <a:ea typeface="築豊35ポイントゴチック" panose="020B0800000000000000" pitchFamily="50" charset="-128"/>
            </a:endParaRPr>
          </a:p>
        </p:txBody>
      </p: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C1C68458-E006-4359-B989-C87EED4C37FF}"/>
              </a:ext>
            </a:extLst>
          </p:cNvPr>
          <p:cNvSpPr txBox="1"/>
          <p:nvPr/>
        </p:nvSpPr>
        <p:spPr>
          <a:xfrm>
            <a:off x="2916970" y="1790792"/>
            <a:ext cx="1898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700" spc="-100" dirty="0">
                <a:solidFill>
                  <a:srgbClr val="32315D"/>
                </a:solidFill>
                <a:latin typeface="築豊35ポイントゴチック" panose="020B0800000000000000" pitchFamily="50" charset="-128"/>
                <a:ea typeface="築豊35ポイントゴチック" panose="020B0800000000000000" pitchFamily="50" charset="-128"/>
              </a:rPr>
              <a:t>キャリアセンター</a:t>
            </a:r>
            <a:endParaRPr kumimoji="1" lang="en-US" altLang="ja-JP" sz="1700" spc="-100" dirty="0">
              <a:solidFill>
                <a:srgbClr val="32315D"/>
              </a:solidFill>
              <a:latin typeface="築豊35ポイントゴチック" panose="020B0800000000000000" pitchFamily="50" charset="-128"/>
              <a:ea typeface="築豊35ポイントゴチック" panose="020B0800000000000000" pitchFamily="50" charset="-128"/>
            </a:endParaRPr>
          </a:p>
          <a:p>
            <a:pPr algn="ctr"/>
            <a:r>
              <a:rPr kumimoji="1" lang="ja-JP" altLang="en-US" dirty="0">
                <a:solidFill>
                  <a:srgbClr val="32315D"/>
                </a:solidFill>
                <a:latin typeface="築豊35ポイントゴチック" panose="020B0800000000000000" pitchFamily="50" charset="-128"/>
                <a:ea typeface="築豊35ポイントゴチック" panose="020B0800000000000000" pitchFamily="50" charset="-128"/>
              </a:rPr>
              <a:t>リピート率</a:t>
            </a:r>
          </a:p>
        </p:txBody>
      </p:sp>
      <p:pic>
        <p:nvPicPr>
          <p:cNvPr id="102" name="図 101">
            <a:extLst>
              <a:ext uri="{FF2B5EF4-FFF2-40B4-BE49-F238E27FC236}">
                <a16:creationId xmlns:a16="http://schemas.microsoft.com/office/drawing/2014/main" id="{9C59127A-031F-4AC9-9B90-128A3B6081F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31" y="4608901"/>
            <a:ext cx="1322958" cy="1322958"/>
          </a:xfrm>
          <a:prstGeom prst="rect">
            <a:avLst/>
          </a:prstGeom>
        </p:spPr>
      </p:pic>
      <p:sp>
        <p:nvSpPr>
          <p:cNvPr id="78" name="テキスト ボックス 77">
            <a:extLst>
              <a:ext uri="{FF2B5EF4-FFF2-40B4-BE49-F238E27FC236}">
                <a16:creationId xmlns:a16="http://schemas.microsoft.com/office/drawing/2014/main" id="{E0CE95EE-44FD-47CD-98AB-58C35985BE4D}"/>
              </a:ext>
            </a:extLst>
          </p:cNvPr>
          <p:cNvSpPr txBox="1"/>
          <p:nvPr/>
        </p:nvSpPr>
        <p:spPr>
          <a:xfrm>
            <a:off x="728104" y="4369282"/>
            <a:ext cx="1610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solidFill>
                  <a:srgbClr val="32315D"/>
                </a:solidFill>
                <a:latin typeface="築豊35ポイントゴチック" panose="020B0800000000000000" pitchFamily="50" charset="-128"/>
                <a:ea typeface="築豊35ポイントゴチック" panose="020B0800000000000000" pitchFamily="50" charset="-128"/>
              </a:rPr>
              <a:t>年間求人件数</a:t>
            </a:r>
          </a:p>
        </p:txBody>
      </p:sp>
      <p:sp>
        <p:nvSpPr>
          <p:cNvPr id="79" name="テキスト ボックス 78">
            <a:extLst>
              <a:ext uri="{FF2B5EF4-FFF2-40B4-BE49-F238E27FC236}">
                <a16:creationId xmlns:a16="http://schemas.microsoft.com/office/drawing/2014/main" id="{F73BC266-AF81-4DE2-99A5-DF2E89992C89}"/>
              </a:ext>
            </a:extLst>
          </p:cNvPr>
          <p:cNvSpPr txBox="1"/>
          <p:nvPr/>
        </p:nvSpPr>
        <p:spPr>
          <a:xfrm>
            <a:off x="379385" y="4983984"/>
            <a:ext cx="22919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800" spc="-150" dirty="0">
                <a:solidFill>
                  <a:srgbClr val="32315D"/>
                </a:solidFill>
                <a:latin typeface="築豊35ポイントゴチック" panose="020B0800000000000000" pitchFamily="50" charset="-128"/>
                <a:ea typeface="築豊35ポイントゴチック" panose="020B0800000000000000" pitchFamily="50" charset="-128"/>
              </a:rPr>
              <a:t>7144</a:t>
            </a:r>
            <a:r>
              <a:rPr kumimoji="1" lang="ja-JP" altLang="en-US" sz="2800" spc="-150" dirty="0">
                <a:solidFill>
                  <a:srgbClr val="32315D"/>
                </a:solidFill>
                <a:latin typeface="築豊35ポイントゴチック" panose="020B0800000000000000" pitchFamily="50" charset="-128"/>
                <a:ea typeface="築豊35ポイントゴチック" panose="020B0800000000000000" pitchFamily="50" charset="-128"/>
              </a:rPr>
              <a:t>件</a:t>
            </a:r>
            <a:endParaRPr kumimoji="1" lang="ja-JP" altLang="en-US" sz="6600" spc="-150" dirty="0">
              <a:solidFill>
                <a:srgbClr val="32315D"/>
              </a:solidFill>
              <a:latin typeface="築豊35ポイントゴチック" panose="020B0800000000000000" pitchFamily="50" charset="-128"/>
              <a:ea typeface="築豊35ポイントゴチック" panose="020B0800000000000000" pitchFamily="50" charset="-128"/>
            </a:endParaRPr>
          </a:p>
        </p:txBody>
      </p:sp>
      <p:pic>
        <p:nvPicPr>
          <p:cNvPr id="104" name="図 103">
            <a:extLst>
              <a:ext uri="{FF2B5EF4-FFF2-40B4-BE49-F238E27FC236}">
                <a16:creationId xmlns:a16="http://schemas.microsoft.com/office/drawing/2014/main" id="{C679EFA7-6314-4EE7-9E42-9FF216DC30E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7523" y="6773148"/>
            <a:ext cx="1595300" cy="1595300"/>
          </a:xfrm>
          <a:prstGeom prst="rect">
            <a:avLst/>
          </a:prstGeom>
        </p:spPr>
      </p:pic>
      <p:pic>
        <p:nvPicPr>
          <p:cNvPr id="106" name="図 105">
            <a:extLst>
              <a:ext uri="{FF2B5EF4-FFF2-40B4-BE49-F238E27FC236}">
                <a16:creationId xmlns:a16="http://schemas.microsoft.com/office/drawing/2014/main" id="{6855078D-86BD-45F9-ABAA-CC4F120B5EC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985" y="7198602"/>
            <a:ext cx="1230312" cy="1230312"/>
          </a:xfrm>
          <a:prstGeom prst="rect">
            <a:avLst/>
          </a:prstGeom>
        </p:spPr>
      </p:pic>
      <p:pic>
        <p:nvPicPr>
          <p:cNvPr id="108" name="図 107">
            <a:extLst>
              <a:ext uri="{FF2B5EF4-FFF2-40B4-BE49-F238E27FC236}">
                <a16:creationId xmlns:a16="http://schemas.microsoft.com/office/drawing/2014/main" id="{B408BFF0-5515-4B95-9E15-0D6AB8A0CA3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123" y="6622967"/>
            <a:ext cx="647546" cy="647546"/>
          </a:xfrm>
          <a:prstGeom prst="rect">
            <a:avLst/>
          </a:prstGeom>
        </p:spPr>
      </p:pic>
      <p:sp>
        <p:nvSpPr>
          <p:cNvPr id="86" name="テキスト ボックス 85">
            <a:extLst>
              <a:ext uri="{FF2B5EF4-FFF2-40B4-BE49-F238E27FC236}">
                <a16:creationId xmlns:a16="http://schemas.microsoft.com/office/drawing/2014/main" id="{B2E12AFD-C0D2-425A-AFF6-A1ACFB43F23A}"/>
              </a:ext>
            </a:extLst>
          </p:cNvPr>
          <p:cNvSpPr txBox="1"/>
          <p:nvPr/>
        </p:nvSpPr>
        <p:spPr>
          <a:xfrm>
            <a:off x="2874022" y="6680401"/>
            <a:ext cx="19767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>
                <a:solidFill>
                  <a:srgbClr val="32315D"/>
                </a:solidFill>
                <a:latin typeface="築豊35ポイントゴチック" panose="020B0800000000000000" pitchFamily="50" charset="-128"/>
                <a:ea typeface="築豊35ポイントゴチック" panose="020B0800000000000000" pitchFamily="50" charset="-128"/>
              </a:rPr>
              <a:t>プライム市場</a:t>
            </a:r>
            <a:endParaRPr kumimoji="1" lang="en-US" altLang="ja-JP" dirty="0">
              <a:solidFill>
                <a:srgbClr val="32315D"/>
              </a:solidFill>
              <a:latin typeface="築豊35ポイントゴチック" panose="020B0800000000000000" pitchFamily="50" charset="-128"/>
              <a:ea typeface="築豊35ポイントゴチック" panose="020B0800000000000000" pitchFamily="50" charset="-128"/>
            </a:endParaRPr>
          </a:p>
          <a:p>
            <a:pPr algn="ctr"/>
            <a:r>
              <a:rPr kumimoji="1" lang="ja-JP" altLang="en-US" dirty="0">
                <a:solidFill>
                  <a:srgbClr val="32315D"/>
                </a:solidFill>
                <a:latin typeface="築豊35ポイントゴチック" panose="020B0800000000000000" pitchFamily="50" charset="-128"/>
                <a:ea typeface="築豊35ポイントゴチック" panose="020B0800000000000000" pitchFamily="50" charset="-128"/>
              </a:rPr>
              <a:t>上場企業決定率</a:t>
            </a:r>
          </a:p>
        </p:txBody>
      </p:sp>
      <p:sp>
        <p:nvSpPr>
          <p:cNvPr id="87" name="テキスト ボックス 86">
            <a:extLst>
              <a:ext uri="{FF2B5EF4-FFF2-40B4-BE49-F238E27FC236}">
                <a16:creationId xmlns:a16="http://schemas.microsoft.com/office/drawing/2014/main" id="{C45A3E8A-FAAC-48D1-8554-905DAE024C22}"/>
              </a:ext>
            </a:extLst>
          </p:cNvPr>
          <p:cNvSpPr txBox="1"/>
          <p:nvPr/>
        </p:nvSpPr>
        <p:spPr>
          <a:xfrm>
            <a:off x="2764019" y="7465740"/>
            <a:ext cx="22845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800" spc="-200" dirty="0">
                <a:solidFill>
                  <a:srgbClr val="32315D"/>
                </a:solidFill>
                <a:latin typeface="築豊35ポイントゴチック" panose="020B0800000000000000" pitchFamily="50" charset="-128"/>
                <a:ea typeface="築豊35ポイントゴチック" panose="020B0800000000000000" pitchFamily="50" charset="-128"/>
              </a:rPr>
              <a:t>72.7</a:t>
            </a:r>
            <a:r>
              <a:rPr kumimoji="1" lang="ja-JP" altLang="en-US" sz="2800" dirty="0">
                <a:solidFill>
                  <a:srgbClr val="32315D"/>
                </a:solidFill>
                <a:latin typeface="築豊35ポイントゴチック" panose="020B0800000000000000" pitchFamily="50" charset="-128"/>
                <a:ea typeface="築豊35ポイントゴチック" panose="020B0800000000000000" pitchFamily="50" charset="-128"/>
              </a:rPr>
              <a:t>％</a:t>
            </a:r>
            <a:endParaRPr kumimoji="1" lang="ja-JP" altLang="en-US" sz="6000" dirty="0">
              <a:solidFill>
                <a:srgbClr val="32315D"/>
              </a:solidFill>
              <a:latin typeface="築豊35ポイントゴチック" panose="020B0800000000000000" pitchFamily="50" charset="-128"/>
              <a:ea typeface="築豊35ポイントゴチック" panose="020B0800000000000000" pitchFamily="50" charset="-128"/>
            </a:endParaRPr>
          </a:p>
        </p:txBody>
      </p:sp>
      <p:sp>
        <p:nvSpPr>
          <p:cNvPr id="88" name="テキスト ボックス 87">
            <a:extLst>
              <a:ext uri="{FF2B5EF4-FFF2-40B4-BE49-F238E27FC236}">
                <a16:creationId xmlns:a16="http://schemas.microsoft.com/office/drawing/2014/main" id="{59B1A3D2-87BB-47C6-9774-20477BC047AF}"/>
              </a:ext>
            </a:extLst>
          </p:cNvPr>
          <p:cNvSpPr txBox="1"/>
          <p:nvPr/>
        </p:nvSpPr>
        <p:spPr>
          <a:xfrm>
            <a:off x="3516746" y="8256948"/>
            <a:ext cx="161027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600" dirty="0">
                <a:solidFill>
                  <a:srgbClr val="32315D"/>
                </a:solidFill>
                <a:latin typeface="築豊35ポイントゴチック" panose="020B0800000000000000" pitchFamily="50" charset="-128"/>
                <a:ea typeface="築豊35ポイントゴチック" panose="020B0800000000000000" pitchFamily="50" charset="-128"/>
              </a:rPr>
              <a:t>※2</a:t>
            </a:r>
            <a:r>
              <a:rPr kumimoji="1" lang="ja-JP" altLang="en-US" sz="600" dirty="0">
                <a:solidFill>
                  <a:srgbClr val="32315D"/>
                </a:solidFill>
                <a:latin typeface="築豊35ポイントゴチック" panose="020B0800000000000000" pitchFamily="50" charset="-128"/>
                <a:ea typeface="築豊35ポイントゴチック" panose="020B0800000000000000" pitchFamily="50" charset="-128"/>
              </a:rPr>
              <a:t>回以上面談をした学生を対象</a:t>
            </a:r>
          </a:p>
        </p:txBody>
      </p:sp>
      <p:pic>
        <p:nvPicPr>
          <p:cNvPr id="110" name="図 109">
            <a:extLst>
              <a:ext uri="{FF2B5EF4-FFF2-40B4-BE49-F238E27FC236}">
                <a16:creationId xmlns:a16="http://schemas.microsoft.com/office/drawing/2014/main" id="{68AAD606-80FB-4E51-8B93-498EE2E8795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81" y="6916866"/>
            <a:ext cx="1463479" cy="1463479"/>
          </a:xfrm>
          <a:prstGeom prst="rect">
            <a:avLst/>
          </a:prstGeom>
        </p:spPr>
      </p:pic>
      <p:sp>
        <p:nvSpPr>
          <p:cNvPr id="84" name="テキスト ボックス 83">
            <a:extLst>
              <a:ext uri="{FF2B5EF4-FFF2-40B4-BE49-F238E27FC236}">
                <a16:creationId xmlns:a16="http://schemas.microsoft.com/office/drawing/2014/main" id="{00F3DBB5-6FAB-43A4-AE3D-375F2E8DD1F4}"/>
              </a:ext>
            </a:extLst>
          </p:cNvPr>
          <p:cNvSpPr txBox="1"/>
          <p:nvPr/>
        </p:nvSpPr>
        <p:spPr>
          <a:xfrm>
            <a:off x="578143" y="6680401"/>
            <a:ext cx="18868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>
                <a:solidFill>
                  <a:srgbClr val="32315D"/>
                </a:solidFill>
                <a:latin typeface="築豊35ポイントゴチック" panose="020B0800000000000000" pitchFamily="50" charset="-128"/>
                <a:ea typeface="築豊35ポイントゴチック" panose="020B0800000000000000" pitchFamily="50" charset="-128"/>
              </a:rPr>
              <a:t>面談担当者の</a:t>
            </a:r>
            <a:endParaRPr kumimoji="1" lang="en-US" altLang="ja-JP" dirty="0">
              <a:solidFill>
                <a:srgbClr val="32315D"/>
              </a:solidFill>
              <a:latin typeface="築豊35ポイントゴチック" panose="020B0800000000000000" pitchFamily="50" charset="-128"/>
              <a:ea typeface="築豊35ポイントゴチック" panose="020B0800000000000000" pitchFamily="50" charset="-128"/>
            </a:endParaRPr>
          </a:p>
          <a:p>
            <a:pPr algn="ctr"/>
            <a:r>
              <a:rPr kumimoji="1" lang="ja-JP" altLang="en-US" dirty="0">
                <a:solidFill>
                  <a:srgbClr val="32315D"/>
                </a:solidFill>
                <a:latin typeface="築豊35ポイントゴチック" panose="020B0800000000000000" pitchFamily="50" charset="-128"/>
                <a:ea typeface="築豊35ポイントゴチック" panose="020B0800000000000000" pitchFamily="50" charset="-128"/>
              </a:rPr>
              <a:t>民間企業経験者</a:t>
            </a:r>
          </a:p>
        </p:txBody>
      </p:sp>
      <p:sp>
        <p:nvSpPr>
          <p:cNvPr id="85" name="テキスト ボックス 84">
            <a:extLst>
              <a:ext uri="{FF2B5EF4-FFF2-40B4-BE49-F238E27FC236}">
                <a16:creationId xmlns:a16="http://schemas.microsoft.com/office/drawing/2014/main" id="{1636CCDD-732E-419A-AC9E-1A0C139CCB11}"/>
              </a:ext>
            </a:extLst>
          </p:cNvPr>
          <p:cNvSpPr txBox="1"/>
          <p:nvPr/>
        </p:nvSpPr>
        <p:spPr>
          <a:xfrm>
            <a:off x="534761" y="7386985"/>
            <a:ext cx="20062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5400" spc="-100" dirty="0">
                <a:solidFill>
                  <a:srgbClr val="32315D"/>
                </a:solidFill>
                <a:latin typeface="築豊35ポイントゴチック" panose="020B0800000000000000" pitchFamily="50" charset="-128"/>
                <a:ea typeface="築豊35ポイントゴチック" panose="020B0800000000000000" pitchFamily="50" charset="-128"/>
              </a:rPr>
              <a:t>81.8</a:t>
            </a:r>
            <a:r>
              <a:rPr kumimoji="1" lang="ja-JP" altLang="en-US" sz="2800" dirty="0">
                <a:solidFill>
                  <a:srgbClr val="32315D"/>
                </a:solidFill>
                <a:latin typeface="築豊35ポイントゴチック" panose="020B0800000000000000" pitchFamily="50" charset="-128"/>
                <a:ea typeface="築豊35ポイントゴチック" panose="020B0800000000000000" pitchFamily="50" charset="-128"/>
              </a:rPr>
              <a:t>％</a:t>
            </a:r>
            <a:endParaRPr kumimoji="1" lang="ja-JP" altLang="en-US" sz="6000" dirty="0">
              <a:solidFill>
                <a:srgbClr val="32315D"/>
              </a:solidFill>
              <a:latin typeface="築豊35ポイントゴチック" panose="020B0800000000000000" pitchFamily="50" charset="-128"/>
              <a:ea typeface="築豊35ポイントゴチック" panose="020B0800000000000000" pitchFamily="50" charset="-128"/>
            </a:endParaRPr>
          </a:p>
        </p:txBody>
      </p:sp>
      <p:grpSp>
        <p:nvGrpSpPr>
          <p:cNvPr id="115" name="グループ化 114">
            <a:extLst>
              <a:ext uri="{FF2B5EF4-FFF2-40B4-BE49-F238E27FC236}">
                <a16:creationId xmlns:a16="http://schemas.microsoft.com/office/drawing/2014/main" id="{C11D6320-C88E-46C1-A7B9-9F34F487703C}"/>
              </a:ext>
            </a:extLst>
          </p:cNvPr>
          <p:cNvGrpSpPr/>
          <p:nvPr/>
        </p:nvGrpSpPr>
        <p:grpSpPr>
          <a:xfrm>
            <a:off x="445082" y="2201474"/>
            <a:ext cx="2040216" cy="1180748"/>
            <a:chOff x="-3586360" y="5097394"/>
            <a:chExt cx="4000281" cy="2453702"/>
          </a:xfrm>
        </p:grpSpPr>
        <p:pic>
          <p:nvPicPr>
            <p:cNvPr id="112" name="図 111">
              <a:extLst>
                <a:ext uri="{FF2B5EF4-FFF2-40B4-BE49-F238E27FC236}">
                  <a16:creationId xmlns:a16="http://schemas.microsoft.com/office/drawing/2014/main" id="{8B8BBD84-877C-41A2-BAF5-4307DA6099C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024479" y="5097394"/>
              <a:ext cx="2438400" cy="2438400"/>
            </a:xfrm>
            <a:prstGeom prst="rect">
              <a:avLst/>
            </a:prstGeom>
          </p:spPr>
        </p:pic>
        <p:pic>
          <p:nvPicPr>
            <p:cNvPr id="114" name="図 113">
              <a:extLst>
                <a:ext uri="{FF2B5EF4-FFF2-40B4-BE49-F238E27FC236}">
                  <a16:creationId xmlns:a16="http://schemas.microsoft.com/office/drawing/2014/main" id="{1AE67EBB-BEE2-4DF5-9ADB-14348FF4153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586360" y="5112696"/>
              <a:ext cx="2438400" cy="2438400"/>
            </a:xfrm>
            <a:prstGeom prst="rect">
              <a:avLst/>
            </a:prstGeom>
          </p:spPr>
        </p:pic>
      </p:grp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4BF92708-1E77-454F-BED6-C2A1921FA505}"/>
              </a:ext>
            </a:extLst>
          </p:cNvPr>
          <p:cNvSpPr txBox="1"/>
          <p:nvPr/>
        </p:nvSpPr>
        <p:spPr>
          <a:xfrm>
            <a:off x="803267" y="1929291"/>
            <a:ext cx="1610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solidFill>
                  <a:srgbClr val="32315D"/>
                </a:solidFill>
                <a:latin typeface="築豊35ポイントゴチック" panose="020B0800000000000000" pitchFamily="50" charset="-128"/>
                <a:ea typeface="築豊35ポイントゴチック" panose="020B0800000000000000" pitchFamily="50" charset="-128"/>
              </a:rPr>
              <a:t>就職決定率</a:t>
            </a: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35B3395F-BFB8-4775-8CF7-F485A9C007E5}"/>
              </a:ext>
            </a:extLst>
          </p:cNvPr>
          <p:cNvSpPr txBox="1"/>
          <p:nvPr/>
        </p:nvSpPr>
        <p:spPr>
          <a:xfrm>
            <a:off x="466361" y="2399229"/>
            <a:ext cx="22659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5400" spc="-300" dirty="0">
                <a:solidFill>
                  <a:srgbClr val="32315D"/>
                </a:solidFill>
                <a:latin typeface="築豊35ポイントゴチック" panose="020B0800000000000000" pitchFamily="50" charset="-128"/>
                <a:ea typeface="築豊35ポイントゴチック" panose="020B0800000000000000" pitchFamily="50" charset="-128"/>
              </a:rPr>
              <a:t>99</a:t>
            </a:r>
            <a:r>
              <a:rPr kumimoji="1" lang="en-US" altLang="ja-JP" sz="2800" dirty="0">
                <a:solidFill>
                  <a:srgbClr val="32315D"/>
                </a:solidFill>
                <a:latin typeface="築豊35ポイントゴチック" panose="020B0800000000000000" pitchFamily="50" charset="-128"/>
                <a:ea typeface="築豊35ポイントゴチック" panose="020B0800000000000000" pitchFamily="50" charset="-128"/>
              </a:rPr>
              <a:t>.</a:t>
            </a:r>
            <a:r>
              <a:rPr kumimoji="1" lang="en-US" altLang="ja-JP" sz="4800" dirty="0">
                <a:solidFill>
                  <a:srgbClr val="32315D"/>
                </a:solidFill>
                <a:latin typeface="築豊35ポイントゴチック" panose="020B0800000000000000" pitchFamily="50" charset="-128"/>
                <a:ea typeface="築豊35ポイントゴチック" panose="020B0800000000000000" pitchFamily="50" charset="-128"/>
              </a:rPr>
              <a:t>0</a:t>
            </a:r>
            <a:r>
              <a:rPr kumimoji="1" lang="ja-JP" altLang="en-US" sz="2800" dirty="0">
                <a:solidFill>
                  <a:srgbClr val="32315D"/>
                </a:solidFill>
                <a:latin typeface="築豊35ポイントゴチック" panose="020B0800000000000000" pitchFamily="50" charset="-128"/>
                <a:ea typeface="築豊35ポイントゴチック" panose="020B0800000000000000" pitchFamily="50" charset="-128"/>
              </a:rPr>
              <a:t>％</a:t>
            </a:r>
          </a:p>
        </p:txBody>
      </p:sp>
      <p:sp>
        <p:nvSpPr>
          <p:cNvPr id="82" name="テキスト ボックス 81">
            <a:extLst>
              <a:ext uri="{FF2B5EF4-FFF2-40B4-BE49-F238E27FC236}">
                <a16:creationId xmlns:a16="http://schemas.microsoft.com/office/drawing/2014/main" id="{3990700E-C1FD-425A-8CD6-CB790F349FB2}"/>
              </a:ext>
            </a:extLst>
          </p:cNvPr>
          <p:cNvSpPr txBox="1"/>
          <p:nvPr/>
        </p:nvSpPr>
        <p:spPr>
          <a:xfrm>
            <a:off x="829246" y="3426509"/>
            <a:ext cx="161027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600" dirty="0">
                <a:solidFill>
                  <a:srgbClr val="32315D"/>
                </a:solidFill>
                <a:latin typeface="築豊35ポイントゴチック" panose="020B0800000000000000" pitchFamily="50" charset="-128"/>
                <a:ea typeface="築豊35ポイントゴチック" panose="020B0800000000000000" pitchFamily="50" charset="-128"/>
              </a:rPr>
              <a:t>※24</a:t>
            </a:r>
            <a:r>
              <a:rPr kumimoji="1" lang="ja-JP" altLang="en-US" sz="600" dirty="0">
                <a:solidFill>
                  <a:srgbClr val="32315D"/>
                </a:solidFill>
                <a:latin typeface="築豊35ポイントゴチック" panose="020B0800000000000000" pitchFamily="50" charset="-128"/>
                <a:ea typeface="築豊35ポイントゴチック" panose="020B0800000000000000" pitchFamily="50" charset="-128"/>
              </a:rPr>
              <a:t>卒生の対全国平均（比率）</a:t>
            </a:r>
            <a:r>
              <a:rPr kumimoji="1" lang="ja-JP" altLang="en-US" sz="600" dirty="0">
                <a:solidFill>
                  <a:srgbClr val="32315D"/>
                </a:solidFill>
                <a:latin typeface="HGS創英ﾌﾟﾚｾﾞﾝｽEB" panose="02020800000000000000" pitchFamily="18" charset="-128"/>
                <a:ea typeface="HGS創英ﾌﾟﾚｾﾞﾝｽEB" panose="02020800000000000000" pitchFamily="18" charset="-128"/>
              </a:rPr>
              <a:t>と</a:t>
            </a:r>
            <a:r>
              <a:rPr kumimoji="1" lang="ja-JP" altLang="en-US" sz="600" dirty="0">
                <a:solidFill>
                  <a:srgbClr val="32315D"/>
                </a:solidFill>
                <a:latin typeface="築豊35ポイントゴチック" panose="020B0800000000000000" pitchFamily="50" charset="-128"/>
                <a:ea typeface="築豊35ポイントゴチック" panose="020B0800000000000000" pitchFamily="50" charset="-128"/>
              </a:rPr>
              <a:t>の比較</a:t>
            </a:r>
          </a:p>
        </p:txBody>
      </p:sp>
      <p:pic>
        <p:nvPicPr>
          <p:cNvPr id="117" name="図 116">
            <a:extLst>
              <a:ext uri="{FF2B5EF4-FFF2-40B4-BE49-F238E27FC236}">
                <a16:creationId xmlns:a16="http://schemas.microsoft.com/office/drawing/2014/main" id="{A9A1CCD2-C9C4-421F-8986-7A148A9907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7296" y="4524646"/>
            <a:ext cx="1506015" cy="1506015"/>
          </a:xfrm>
          <a:prstGeom prst="rect">
            <a:avLst/>
          </a:prstGeom>
        </p:spPr>
      </p:pic>
      <p:sp>
        <p:nvSpPr>
          <p:cNvPr id="76" name="テキスト ボックス 75">
            <a:extLst>
              <a:ext uri="{FF2B5EF4-FFF2-40B4-BE49-F238E27FC236}">
                <a16:creationId xmlns:a16="http://schemas.microsoft.com/office/drawing/2014/main" id="{5A0E0A0B-6C6B-4C1C-A2CB-5BC60087545E}"/>
              </a:ext>
            </a:extLst>
          </p:cNvPr>
          <p:cNvSpPr txBox="1"/>
          <p:nvPr/>
        </p:nvSpPr>
        <p:spPr>
          <a:xfrm>
            <a:off x="5392512" y="6680401"/>
            <a:ext cx="1610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>
                <a:solidFill>
                  <a:srgbClr val="32315D"/>
                </a:solidFill>
                <a:latin typeface="築豊35ポイントゴチック" panose="020B0800000000000000" pitchFamily="50" charset="-128"/>
                <a:ea typeface="築豊35ポイントゴチック" panose="020B0800000000000000" pitchFamily="50" charset="-128"/>
              </a:rPr>
              <a:t>1</a:t>
            </a:r>
            <a:r>
              <a:rPr kumimoji="1" lang="ja-JP" altLang="en-US" dirty="0">
                <a:solidFill>
                  <a:srgbClr val="32315D"/>
                </a:solidFill>
                <a:latin typeface="築豊35ポイントゴチック" panose="020B0800000000000000" pitchFamily="50" charset="-128"/>
                <a:ea typeface="築豊35ポイントゴチック" panose="020B0800000000000000" pitchFamily="50" charset="-128"/>
              </a:rPr>
              <a:t>人あたりの平均面談回数</a:t>
            </a:r>
          </a:p>
        </p:txBody>
      </p:sp>
      <p:sp>
        <p:nvSpPr>
          <p:cNvPr id="83" name="テキスト ボックス 82">
            <a:extLst>
              <a:ext uri="{FF2B5EF4-FFF2-40B4-BE49-F238E27FC236}">
                <a16:creationId xmlns:a16="http://schemas.microsoft.com/office/drawing/2014/main" id="{BD7E8E36-6B2E-4D04-AA5E-8ADCD15EB7C4}"/>
              </a:ext>
            </a:extLst>
          </p:cNvPr>
          <p:cNvSpPr txBox="1"/>
          <p:nvPr/>
        </p:nvSpPr>
        <p:spPr>
          <a:xfrm>
            <a:off x="5386885" y="7384408"/>
            <a:ext cx="19016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6000" spc="100" dirty="0">
                <a:solidFill>
                  <a:srgbClr val="32315D"/>
                </a:solidFill>
                <a:latin typeface="築豊35ポイントゴチック" panose="020B0800000000000000" pitchFamily="50" charset="-128"/>
                <a:ea typeface="築豊35ポイントゴチック" panose="020B0800000000000000" pitchFamily="50" charset="-128"/>
              </a:rPr>
              <a:t>7.1</a:t>
            </a:r>
            <a:r>
              <a:rPr kumimoji="1" lang="ja-JP" altLang="en-US" sz="2800" spc="700" dirty="0">
                <a:solidFill>
                  <a:srgbClr val="32315D"/>
                </a:solidFill>
                <a:latin typeface="築豊35ポイントゴチック" panose="020B0800000000000000" pitchFamily="50" charset="-128"/>
                <a:ea typeface="築豊35ポイントゴチック" panose="020B0800000000000000" pitchFamily="50" charset="-128"/>
              </a:rPr>
              <a:t>回</a:t>
            </a:r>
            <a:endParaRPr kumimoji="1" lang="ja-JP" altLang="en-US" sz="6000" dirty="0">
              <a:solidFill>
                <a:srgbClr val="32315D"/>
              </a:solidFill>
              <a:latin typeface="築豊35ポイントゴチック" panose="020B0800000000000000" pitchFamily="50" charset="-128"/>
              <a:ea typeface="築豊35ポイントゴチック" panose="020B0800000000000000" pitchFamily="50" charset="-128"/>
            </a:endParaRPr>
          </a:p>
        </p:txBody>
      </p:sp>
      <p:sp>
        <p:nvSpPr>
          <p:cNvPr id="80" name="テキスト ボックス 79">
            <a:extLst>
              <a:ext uri="{FF2B5EF4-FFF2-40B4-BE49-F238E27FC236}">
                <a16:creationId xmlns:a16="http://schemas.microsoft.com/office/drawing/2014/main" id="{31964DEB-B18B-446C-B409-4CDA3CCACF19}"/>
              </a:ext>
            </a:extLst>
          </p:cNvPr>
          <p:cNvSpPr txBox="1"/>
          <p:nvPr/>
        </p:nvSpPr>
        <p:spPr>
          <a:xfrm>
            <a:off x="5424500" y="4369282"/>
            <a:ext cx="1610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solidFill>
                  <a:srgbClr val="32315D"/>
                </a:solidFill>
                <a:latin typeface="築豊35ポイントゴチック" panose="020B0800000000000000" pitchFamily="50" charset="-128"/>
                <a:ea typeface="築豊35ポイントゴチック" panose="020B0800000000000000" pitchFamily="50" charset="-128"/>
              </a:rPr>
              <a:t>年間面談件数</a:t>
            </a:r>
          </a:p>
        </p:txBody>
      </p:sp>
      <p:sp>
        <p:nvSpPr>
          <p:cNvPr id="81" name="テキスト ボックス 80">
            <a:extLst>
              <a:ext uri="{FF2B5EF4-FFF2-40B4-BE49-F238E27FC236}">
                <a16:creationId xmlns:a16="http://schemas.microsoft.com/office/drawing/2014/main" id="{67A64D38-D954-4F8A-B40C-4CBF27B5C2C6}"/>
              </a:ext>
            </a:extLst>
          </p:cNvPr>
          <p:cNvSpPr txBox="1"/>
          <p:nvPr/>
        </p:nvSpPr>
        <p:spPr>
          <a:xfrm>
            <a:off x="5084679" y="5022029"/>
            <a:ext cx="25135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spc="-150" dirty="0">
                <a:solidFill>
                  <a:srgbClr val="32315D"/>
                </a:solidFill>
                <a:latin typeface="築豊35ポイントゴチック" panose="020B0800000000000000" pitchFamily="50" charset="-128"/>
                <a:ea typeface="築豊35ポイントゴチック" panose="020B0800000000000000" pitchFamily="50" charset="-128"/>
              </a:rPr>
              <a:t>6779</a:t>
            </a:r>
            <a:r>
              <a:rPr kumimoji="1" lang="ja-JP" altLang="en-US" sz="2400" spc="-150" dirty="0">
                <a:solidFill>
                  <a:srgbClr val="32315D"/>
                </a:solidFill>
                <a:latin typeface="築豊35ポイントゴチック" panose="020B0800000000000000" pitchFamily="50" charset="-128"/>
                <a:ea typeface="築豊35ポイントゴチック" panose="020B0800000000000000" pitchFamily="50" charset="-128"/>
              </a:rPr>
              <a:t>件</a:t>
            </a:r>
            <a:endParaRPr kumimoji="1" lang="ja-JP" altLang="en-US" sz="6000" spc="-150" dirty="0">
              <a:solidFill>
                <a:srgbClr val="32315D"/>
              </a:solidFill>
              <a:latin typeface="築豊35ポイントゴチック" panose="020B0800000000000000" pitchFamily="50" charset="-128"/>
              <a:ea typeface="築豊35ポイントゴチック" panose="020B0800000000000000" pitchFamily="50" charset="-128"/>
            </a:endParaRPr>
          </a:p>
        </p:txBody>
      </p:sp>
      <p:pic>
        <p:nvPicPr>
          <p:cNvPr id="119" name="図 118">
            <a:extLst>
              <a:ext uri="{FF2B5EF4-FFF2-40B4-BE49-F238E27FC236}">
                <a16:creationId xmlns:a16="http://schemas.microsoft.com/office/drawing/2014/main" id="{B84578D6-E530-4835-B2FC-6F26710CCB6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0684" y="5792481"/>
            <a:ext cx="334522" cy="334522"/>
          </a:xfrm>
          <a:prstGeom prst="rect">
            <a:avLst/>
          </a:prstGeom>
        </p:spPr>
      </p:pic>
      <p:sp>
        <p:nvSpPr>
          <p:cNvPr id="121" name="テキスト ボックス 120">
            <a:extLst>
              <a:ext uri="{FF2B5EF4-FFF2-40B4-BE49-F238E27FC236}">
                <a16:creationId xmlns:a16="http://schemas.microsoft.com/office/drawing/2014/main" id="{4C15FD5B-B5C2-4A3E-8DA7-E2C9A1F1330C}"/>
              </a:ext>
            </a:extLst>
          </p:cNvPr>
          <p:cNvSpPr txBox="1"/>
          <p:nvPr/>
        </p:nvSpPr>
        <p:spPr>
          <a:xfrm>
            <a:off x="756488" y="5257228"/>
            <a:ext cx="1673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>
                <a:solidFill>
                  <a:srgbClr val="32315D"/>
                </a:solidFill>
                <a:latin typeface="築豊35ポイントゴチック" panose="020B0800000000000000" pitchFamily="50" charset="-128"/>
                <a:ea typeface="築豊35ポイントゴチック" panose="020B0800000000000000" pitchFamily="50" charset="-128"/>
              </a:rPr>
              <a:t>,</a:t>
            </a:r>
            <a:endParaRPr kumimoji="1" lang="ja-JP" altLang="en-US" sz="2400" dirty="0">
              <a:solidFill>
                <a:srgbClr val="32315D"/>
              </a:solidFill>
              <a:latin typeface="築豊35ポイントゴチック" panose="020B0800000000000000" pitchFamily="50" charset="-128"/>
              <a:ea typeface="築豊35ポイントゴチック" panose="020B0800000000000000" pitchFamily="50" charset="-128"/>
            </a:endParaRPr>
          </a:p>
        </p:txBody>
      </p:sp>
      <p:sp>
        <p:nvSpPr>
          <p:cNvPr id="122" name="テキスト ボックス 121">
            <a:extLst>
              <a:ext uri="{FF2B5EF4-FFF2-40B4-BE49-F238E27FC236}">
                <a16:creationId xmlns:a16="http://schemas.microsoft.com/office/drawing/2014/main" id="{4E8EE702-E0A0-4DFD-8BD3-96499BCBD9AD}"/>
              </a:ext>
            </a:extLst>
          </p:cNvPr>
          <p:cNvSpPr txBox="1"/>
          <p:nvPr/>
        </p:nvSpPr>
        <p:spPr>
          <a:xfrm>
            <a:off x="5500701" y="5246584"/>
            <a:ext cx="1673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>
                <a:solidFill>
                  <a:srgbClr val="32315D"/>
                </a:solidFill>
                <a:latin typeface="築豊35ポイントゴチック" panose="020B0800000000000000" pitchFamily="50" charset="-128"/>
                <a:ea typeface="築豊35ポイントゴチック" panose="020B0800000000000000" pitchFamily="50" charset="-128"/>
              </a:rPr>
              <a:t>,</a:t>
            </a:r>
            <a:endParaRPr kumimoji="1" lang="ja-JP" altLang="en-US" sz="2400" dirty="0">
              <a:solidFill>
                <a:srgbClr val="32315D"/>
              </a:solidFill>
              <a:latin typeface="築豊35ポイントゴチック" panose="020B0800000000000000" pitchFamily="50" charset="-128"/>
              <a:ea typeface="築豊35ポイントゴチック" panose="020B0800000000000000" pitchFamily="50" charset="-128"/>
            </a:endParaRPr>
          </a:p>
        </p:txBody>
      </p:sp>
      <p:sp>
        <p:nvSpPr>
          <p:cNvPr id="123" name="テキスト ボックス 122">
            <a:extLst>
              <a:ext uri="{FF2B5EF4-FFF2-40B4-BE49-F238E27FC236}">
                <a16:creationId xmlns:a16="http://schemas.microsoft.com/office/drawing/2014/main" id="{3C0F11C7-2501-4E7E-9E55-477C3F7986E2}"/>
              </a:ext>
            </a:extLst>
          </p:cNvPr>
          <p:cNvSpPr txBox="1"/>
          <p:nvPr/>
        </p:nvSpPr>
        <p:spPr>
          <a:xfrm>
            <a:off x="5811197" y="3428853"/>
            <a:ext cx="161027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600" dirty="0">
                <a:solidFill>
                  <a:srgbClr val="32315D"/>
                </a:solidFill>
                <a:latin typeface="築豊35ポイントゴチック" panose="020B0800000000000000" pitchFamily="50" charset="-128"/>
                <a:ea typeface="築豊35ポイントゴチック" panose="020B0800000000000000" pitchFamily="50" charset="-128"/>
              </a:rPr>
              <a:t>※2</a:t>
            </a:r>
            <a:r>
              <a:rPr kumimoji="1" lang="ja-JP" altLang="en-US" sz="600" dirty="0">
                <a:solidFill>
                  <a:srgbClr val="32315D"/>
                </a:solidFill>
                <a:latin typeface="築豊35ポイントゴチック" panose="020B0800000000000000" pitchFamily="50" charset="-128"/>
                <a:ea typeface="築豊35ポイントゴチック" panose="020B0800000000000000" pitchFamily="50" charset="-128"/>
              </a:rPr>
              <a:t>回以上面談をした学生を対象</a:t>
            </a:r>
          </a:p>
        </p:txBody>
      </p:sp>
      <p:sp>
        <p:nvSpPr>
          <p:cNvPr id="124" name="正方形/長方形 123">
            <a:extLst>
              <a:ext uri="{FF2B5EF4-FFF2-40B4-BE49-F238E27FC236}">
                <a16:creationId xmlns:a16="http://schemas.microsoft.com/office/drawing/2014/main" id="{BC4FC84D-CB9A-4989-907E-771EE37DF752}"/>
              </a:ext>
            </a:extLst>
          </p:cNvPr>
          <p:cNvSpPr/>
          <p:nvPr/>
        </p:nvSpPr>
        <p:spPr>
          <a:xfrm>
            <a:off x="129702" y="8995351"/>
            <a:ext cx="716993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dirty="0">
                <a:solidFill>
                  <a:srgbClr val="32315D"/>
                </a:solidFill>
                <a:latin typeface="築豊35ポイントゴチック" panose="020B0800000000000000" pitchFamily="50" charset="-128"/>
                <a:ea typeface="築豊35ポイントゴチック" panose="020B0800000000000000" pitchFamily="50" charset="-128"/>
              </a:rPr>
              <a:t>⚫︎公務員の決定率</a:t>
            </a:r>
            <a:br>
              <a:rPr lang="ja-JP" altLang="en-US" dirty="0">
                <a:solidFill>
                  <a:srgbClr val="32315D"/>
                </a:solidFill>
                <a:latin typeface="築豊35ポイントゴチック" panose="020B0800000000000000" pitchFamily="50" charset="-128"/>
                <a:ea typeface="築豊35ポイントゴチック" panose="020B0800000000000000" pitchFamily="50" charset="-128"/>
              </a:rPr>
            </a:br>
            <a:r>
              <a:rPr lang="ja-JP" altLang="en-US" dirty="0">
                <a:solidFill>
                  <a:srgbClr val="32315D"/>
                </a:solidFill>
                <a:latin typeface="築豊35ポイントゴチック" panose="020B0800000000000000" pitchFamily="50" charset="-128"/>
                <a:ea typeface="築豊35ポイントゴチック" panose="020B0800000000000000" pitchFamily="50" charset="-128"/>
              </a:rPr>
              <a:t>⚫︎ガイダンスや講座の実施日数</a:t>
            </a:r>
            <a:br>
              <a:rPr lang="ja-JP" altLang="en-US" dirty="0">
                <a:solidFill>
                  <a:srgbClr val="32315D"/>
                </a:solidFill>
                <a:latin typeface="築豊35ポイントゴチック" panose="020B0800000000000000" pitchFamily="50" charset="-128"/>
                <a:ea typeface="築豊35ポイントゴチック" panose="020B0800000000000000" pitchFamily="50" charset="-128"/>
              </a:rPr>
            </a:br>
            <a:r>
              <a:rPr lang="ja-JP" altLang="en-US" dirty="0">
                <a:solidFill>
                  <a:srgbClr val="32315D"/>
                </a:solidFill>
                <a:latin typeface="築豊35ポイントゴチック" panose="020B0800000000000000" pitchFamily="50" charset="-128"/>
                <a:ea typeface="築豊35ポイントゴチック" panose="020B0800000000000000" pitchFamily="50" charset="-128"/>
              </a:rPr>
              <a:t>⚫︎キャリアセンタースタッフが企業と情報交換をした社数</a:t>
            </a:r>
            <a:br>
              <a:rPr lang="ja-JP" altLang="en-US" dirty="0">
                <a:solidFill>
                  <a:srgbClr val="32315D"/>
                </a:solidFill>
                <a:latin typeface="築豊35ポイントゴチック" panose="020B0800000000000000" pitchFamily="50" charset="-128"/>
                <a:ea typeface="築豊35ポイントゴチック" panose="020B0800000000000000" pitchFamily="50" charset="-128"/>
              </a:rPr>
            </a:br>
            <a:r>
              <a:rPr lang="ja-JP" altLang="en-US" dirty="0">
                <a:solidFill>
                  <a:srgbClr val="32315D"/>
                </a:solidFill>
                <a:latin typeface="築豊35ポイントゴチック" panose="020B0800000000000000" pitchFamily="50" charset="-128"/>
                <a:ea typeface="築豊35ポイントゴチック" panose="020B0800000000000000" pitchFamily="50" charset="-128"/>
              </a:rPr>
              <a:t>⚫︎所有する就活関連書籍数</a:t>
            </a:r>
            <a:br>
              <a:rPr lang="ja-JP" altLang="en-US" dirty="0">
                <a:solidFill>
                  <a:srgbClr val="32315D"/>
                </a:solidFill>
                <a:latin typeface="築豊35ポイントゴチック" panose="020B0800000000000000" pitchFamily="50" charset="-128"/>
                <a:ea typeface="築豊35ポイントゴチック" panose="020B0800000000000000" pitchFamily="50" charset="-128"/>
              </a:rPr>
            </a:br>
            <a:r>
              <a:rPr lang="ja-JP" altLang="en-US" dirty="0">
                <a:solidFill>
                  <a:srgbClr val="32315D"/>
                </a:solidFill>
                <a:latin typeface="築豊35ポイントゴチック" panose="020B0800000000000000" pitchFamily="50" charset="-128"/>
                <a:ea typeface="築豊35ポイントゴチック" panose="020B0800000000000000" pitchFamily="50" charset="-128"/>
              </a:rPr>
              <a:t>⚫︎</a:t>
            </a:r>
            <a:r>
              <a:rPr lang="en-US" altLang="ja-JP" dirty="0">
                <a:solidFill>
                  <a:srgbClr val="32315D"/>
                </a:solidFill>
                <a:latin typeface="築豊35ポイントゴチック" panose="020B0800000000000000" pitchFamily="50" charset="-128"/>
                <a:ea typeface="築豊35ポイントゴチック" panose="020B0800000000000000" pitchFamily="50" charset="-128"/>
              </a:rPr>
              <a:t>1</a:t>
            </a:r>
            <a:r>
              <a:rPr lang="ja-JP" altLang="en-US" dirty="0">
                <a:solidFill>
                  <a:srgbClr val="32315D"/>
                </a:solidFill>
                <a:latin typeface="築豊35ポイントゴチック" panose="020B0800000000000000" pitchFamily="50" charset="-128"/>
                <a:ea typeface="築豊35ポイントゴチック" panose="020B0800000000000000" pitchFamily="50" charset="-128"/>
              </a:rPr>
              <a:t>人当たりの最大面談回数</a:t>
            </a:r>
          </a:p>
        </p:txBody>
      </p:sp>
      <p:sp>
        <p:nvSpPr>
          <p:cNvPr id="70" name="テキスト ボックス 69">
            <a:extLst>
              <a:ext uri="{FF2B5EF4-FFF2-40B4-BE49-F238E27FC236}">
                <a16:creationId xmlns:a16="http://schemas.microsoft.com/office/drawing/2014/main" id="{3C18A765-251C-4639-A8C9-4DA9F68E967D}"/>
              </a:ext>
            </a:extLst>
          </p:cNvPr>
          <p:cNvSpPr txBox="1"/>
          <p:nvPr/>
        </p:nvSpPr>
        <p:spPr>
          <a:xfrm>
            <a:off x="420358" y="8705978"/>
            <a:ext cx="1610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solidFill>
                  <a:srgbClr val="32315D"/>
                </a:solidFill>
                <a:latin typeface="築豊35ポイントゴチック" panose="020B0800000000000000" pitchFamily="50" charset="-128"/>
                <a:ea typeface="築豊35ポイントゴチック" panose="020B0800000000000000" pitchFamily="50" charset="-128"/>
              </a:rPr>
              <a:t>ほかにも</a:t>
            </a:r>
          </a:p>
        </p:txBody>
      </p:sp>
      <p:cxnSp>
        <p:nvCxnSpPr>
          <p:cNvPr id="72" name="直線コネクタ 71">
            <a:extLst>
              <a:ext uri="{FF2B5EF4-FFF2-40B4-BE49-F238E27FC236}">
                <a16:creationId xmlns:a16="http://schemas.microsoft.com/office/drawing/2014/main" id="{BCA22732-9DD2-4D0A-A1C3-E192A8AB4CBE}"/>
              </a:ext>
            </a:extLst>
          </p:cNvPr>
          <p:cNvCxnSpPr/>
          <p:nvPr/>
        </p:nvCxnSpPr>
        <p:spPr>
          <a:xfrm>
            <a:off x="1530656" y="8861616"/>
            <a:ext cx="6437292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直線コネクタ 72">
            <a:extLst>
              <a:ext uri="{FF2B5EF4-FFF2-40B4-BE49-F238E27FC236}">
                <a16:creationId xmlns:a16="http://schemas.microsoft.com/office/drawing/2014/main" id="{3E973336-F089-4CDF-B697-9F3A13E4D472}"/>
              </a:ext>
            </a:extLst>
          </p:cNvPr>
          <p:cNvCxnSpPr>
            <a:cxnSpLocks/>
          </p:cNvCxnSpPr>
          <p:nvPr/>
        </p:nvCxnSpPr>
        <p:spPr>
          <a:xfrm>
            <a:off x="-1867349" y="8865572"/>
            <a:ext cx="2287707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7329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図 64">
            <a:extLst>
              <a:ext uri="{FF2B5EF4-FFF2-40B4-BE49-F238E27FC236}">
                <a16:creationId xmlns:a16="http://schemas.microsoft.com/office/drawing/2014/main" id="{70AD8C93-C55E-49EA-883F-CB32BDD11D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149292" y="1806281"/>
            <a:ext cx="11001403" cy="7079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6513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E6005D"/>
        </a:solidFill>
        <a:ln>
          <a:solidFill>
            <a:srgbClr val="0E6467"/>
          </a:solidFill>
        </a:ln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3134</TotalTime>
  <Words>133</Words>
  <Application>Microsoft Office PowerPoint</Application>
  <PresentationFormat>ユーザー設定</PresentationFormat>
  <Paragraphs>34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0" baseType="lpstr">
      <vt:lpstr>HGS創英ﾌﾟﾚｾﾞﾝｽEB</vt:lpstr>
      <vt:lpstr>築豊35ポイントゴチック</vt:lpstr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井上沙知子</dc:creator>
  <cp:lastModifiedBy>Sachiko Inoue</cp:lastModifiedBy>
  <cp:revision>152</cp:revision>
  <cp:lastPrinted>2025-01-29T07:49:35Z</cp:lastPrinted>
  <dcterms:created xsi:type="dcterms:W3CDTF">2022-03-25T01:20:45Z</dcterms:created>
  <dcterms:modified xsi:type="dcterms:W3CDTF">2025-02-07T03:53:55Z</dcterms:modified>
</cp:coreProperties>
</file>