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256" r:id="rId3"/>
    <p:sldId id="390" r:id="rId4"/>
    <p:sldId id="439" r:id="rId5"/>
    <p:sldId id="438" r:id="rId6"/>
    <p:sldId id="440" r:id="rId7"/>
    <p:sldId id="437" r:id="rId8"/>
    <p:sldId id="441" r:id="rId9"/>
    <p:sldId id="442" r:id="rId10"/>
  </p:sldIdLst>
  <p:sldSz cx="9144000" cy="6858000" type="screen4x3"/>
  <p:notesSz cx="6807200" cy="994568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539"/>
    <a:srgbClr val="FFFFCC"/>
    <a:srgbClr val="B3CC82"/>
    <a:srgbClr val="A0BF61"/>
    <a:srgbClr val="83F9C1"/>
    <a:srgbClr val="7DE7C4"/>
    <a:srgbClr val="59E1B4"/>
    <a:srgbClr val="35DBA4"/>
    <a:srgbClr val="00FF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49" autoAdjust="0"/>
    <p:restoredTop sz="94424" autoAdjust="0"/>
  </p:normalViewPr>
  <p:slideViewPr>
    <p:cSldViewPr>
      <p:cViewPr varScale="1">
        <p:scale>
          <a:sx n="127" d="100"/>
          <a:sy n="127" d="100"/>
        </p:scale>
        <p:origin x="1192" y="184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0375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t" anchorCtr="0" compatLnSpc="1">
            <a:prstTxWarp prst="textNoShape">
              <a:avLst/>
            </a:prstTxWarp>
          </a:bodyPr>
          <a:lstStyle>
            <a:lvl1pPr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221" y="0"/>
            <a:ext cx="2950374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t" anchorCtr="0" compatLnSpc="1">
            <a:prstTxWarp prst="textNoShape">
              <a:avLst/>
            </a:prstTxWarp>
          </a:bodyPr>
          <a:lstStyle>
            <a:lvl1pPr algn="r"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6403"/>
            <a:ext cx="2950375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b" anchorCtr="0" compatLnSpc="1">
            <a:prstTxWarp prst="textNoShape">
              <a:avLst/>
            </a:prstTxWarp>
          </a:bodyPr>
          <a:lstStyle>
            <a:lvl1pPr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221" y="9446403"/>
            <a:ext cx="2950374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b" anchorCtr="0" compatLnSpc="1">
            <a:prstTxWarp prst="textNoShape">
              <a:avLst/>
            </a:prstTxWarp>
          </a:bodyPr>
          <a:lstStyle>
            <a:lvl1pPr algn="r"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0DDE75C6-49DE-49DF-B77B-AEB4621A3A2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2747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0375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t" anchorCtr="0" compatLnSpc="1">
            <a:prstTxWarp prst="textNoShape">
              <a:avLst/>
            </a:prstTxWarp>
          </a:bodyPr>
          <a:lstStyle>
            <a:lvl1pPr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221" y="0"/>
            <a:ext cx="2950374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t" anchorCtr="0" compatLnSpc="1">
            <a:prstTxWarp prst="textNoShape">
              <a:avLst/>
            </a:prstTxWarp>
          </a:bodyPr>
          <a:lstStyle>
            <a:lvl1pPr algn="r"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3637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39" y="4724001"/>
            <a:ext cx="5446723" cy="447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6403"/>
            <a:ext cx="2950375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b" anchorCtr="0" compatLnSpc="1">
            <a:prstTxWarp prst="textNoShape">
              <a:avLst/>
            </a:prstTxWarp>
          </a:bodyPr>
          <a:lstStyle>
            <a:lvl1pPr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221" y="9446403"/>
            <a:ext cx="2950374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3" rIns="91548" bIns="45773" numCol="1" anchor="b" anchorCtr="0" compatLnSpc="1">
            <a:prstTxWarp prst="textNoShape">
              <a:avLst/>
            </a:prstTxWarp>
          </a:bodyPr>
          <a:lstStyle>
            <a:lvl1pPr algn="r" defTabSz="916222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77CC2159-402A-4672-A5D1-F4E096C9AD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98189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6EACFB-CC46-4A06-B34D-2B6211FAD264}" type="slidenum">
              <a:rPr lang="en-US" altLang="ja-JP" smtClean="0">
                <a:ea typeface="ＭＳ Ｐゴシック" charset="-128"/>
              </a:rPr>
              <a:pPr/>
              <a:t>1</a:t>
            </a:fld>
            <a:endParaRPr lang="en-US" altLang="ja-JP">
              <a:ea typeface="ＭＳ Ｐゴシック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 sz="2000" dirty="0">
                <a:ea typeface="ＭＳ Ｐ明朝" charset="-128"/>
              </a:rPr>
              <a:t>それでは発表を始めさせていただきます。</a:t>
            </a:r>
          </a:p>
        </p:txBody>
      </p:sp>
    </p:spTree>
    <p:extLst>
      <p:ext uri="{BB962C8B-B14F-4D97-AF65-F5344CB8AC3E}">
        <p14:creationId xmlns:p14="http://schemas.microsoft.com/office/powerpoint/2010/main" val="3018375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イントロダクション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コエンザイム</a:t>
            </a:r>
            <a:r>
              <a:rPr kumimoji="1" lang="en-US" altLang="ja-JP" dirty="0"/>
              <a:t>Q</a:t>
            </a:r>
            <a:r>
              <a:rPr kumimoji="1" lang="ja-JP" altLang="en-US" dirty="0"/>
              <a:t>について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C2159-402A-4672-A5D1-F4E096C9ADF9}" type="slidenum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77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イントロダクション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コエンザイム</a:t>
            </a:r>
            <a:r>
              <a:rPr kumimoji="1" lang="en-US" altLang="ja-JP" dirty="0"/>
              <a:t>Q</a:t>
            </a:r>
            <a:r>
              <a:rPr kumimoji="1" lang="ja-JP" altLang="en-US" dirty="0"/>
              <a:t>について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C2159-402A-4672-A5D1-F4E096C9ADF9}" type="slidenum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547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イントロダクション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コエンザイム</a:t>
            </a:r>
            <a:r>
              <a:rPr kumimoji="1" lang="en-US" altLang="ja-JP" dirty="0"/>
              <a:t>Q</a:t>
            </a:r>
            <a:r>
              <a:rPr kumimoji="1" lang="ja-JP" altLang="en-US" dirty="0"/>
              <a:t>について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C2159-402A-4672-A5D1-F4E096C9ADF9}" type="slidenum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54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イントロダクション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コエンザイム</a:t>
            </a:r>
            <a:r>
              <a:rPr kumimoji="1" lang="en-US" altLang="ja-JP" dirty="0"/>
              <a:t>Q</a:t>
            </a:r>
            <a:r>
              <a:rPr kumimoji="1" lang="ja-JP" altLang="en-US" dirty="0"/>
              <a:t>について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C2159-402A-4672-A5D1-F4E096C9ADF9}" type="slidenum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51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イントロダクション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コエンザイム</a:t>
            </a:r>
            <a:r>
              <a:rPr kumimoji="1" lang="en-US" altLang="ja-JP" dirty="0"/>
              <a:t>Q</a:t>
            </a:r>
            <a:r>
              <a:rPr kumimoji="1" lang="ja-JP" altLang="en-US" dirty="0"/>
              <a:t>について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C2159-402A-4672-A5D1-F4E096C9ADF9}" type="slidenum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42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イントロダクション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コエンザイム</a:t>
            </a:r>
            <a:r>
              <a:rPr kumimoji="1" lang="en-US" altLang="ja-JP" dirty="0"/>
              <a:t>Q</a:t>
            </a:r>
            <a:r>
              <a:rPr kumimoji="1" lang="ja-JP" altLang="en-US" dirty="0"/>
              <a:t>について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C2159-402A-4672-A5D1-F4E096C9ADF9}" type="slidenum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40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イントロダクション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コエンザイム</a:t>
            </a:r>
            <a:r>
              <a:rPr kumimoji="1" lang="en-US" altLang="ja-JP" dirty="0"/>
              <a:t>Q</a:t>
            </a:r>
            <a:r>
              <a:rPr kumimoji="1" lang="ja-JP" altLang="en-US" dirty="0"/>
              <a:t>について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C2159-402A-4672-A5D1-F4E096C9ADF9}" type="slidenum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2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C2A17-8B5A-4001-9A91-F0BF450CEA3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61A30-E671-42EE-B261-368AA76EE22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6DDD7-6EF0-4142-B157-FC048C6101F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11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341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79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939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12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83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355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ECFEE-A49A-4AFB-B2E6-DD7DEFE217E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237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09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95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1C2AC-73C8-462A-BD19-3565CD0362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557E8-D271-4C7B-874F-D3B1784AA13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C40B9-3C27-4953-9C54-89F88EFC6A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08D5B-DB5D-4395-BCDA-EC03977B73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96B25-03E8-4E82-8483-44832DE920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77F14-1D3A-4F4C-A6EE-C3DE5E4546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A5991-61C7-433B-AC3B-C3E11B1C39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fld id="{CF4471EE-9B44-4CD2-B2B9-67AEDF96C48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FE63530-1041-4FF6-8D14-C4BC1ED43F3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2021/1/5</a:t>
            </a:fld>
            <a:endParaRPr lang="ja-JP" altLang="en-US" dirty="0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ja-JP" altLang="en-US" dirty="0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FF8AD03-E975-49A0-8D71-31819EE2DA0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2948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1339" y="5478859"/>
            <a:ext cx="4537075" cy="1360795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ja-JP" sz="2400" dirty="0"/>
              <a:t>2021</a:t>
            </a:r>
            <a:r>
              <a:rPr lang="ja-JP" altLang="en-US" sz="2400"/>
              <a:t>年</a:t>
            </a:r>
            <a:r>
              <a:rPr lang="en-US" altLang="ja-JP" sz="2400" dirty="0"/>
              <a:t>1</a:t>
            </a:r>
            <a:r>
              <a:rPr lang="ja-JP" altLang="en-US" sz="2400"/>
              <a:t>月</a:t>
            </a:r>
            <a:r>
              <a:rPr lang="en-US" altLang="ja-JP" sz="2400" dirty="0"/>
              <a:t>10</a:t>
            </a:r>
            <a:r>
              <a:rPr lang="ja-JP" altLang="en-US" sz="2400"/>
              <a:t>日</a:t>
            </a:r>
            <a:endParaRPr lang="en-US" altLang="ja-JP" sz="2400" dirty="0"/>
          </a:p>
          <a:p>
            <a:pPr algn="l" eaLnBrk="1" hangingPunct="1">
              <a:lnSpc>
                <a:spcPct val="90000"/>
              </a:lnSpc>
            </a:pPr>
            <a:endParaRPr lang="en-US" altLang="ja-JP" sz="2400" dirty="0"/>
          </a:p>
          <a:p>
            <a:pPr algn="l" eaLnBrk="1" hangingPunct="1">
              <a:lnSpc>
                <a:spcPct val="90000"/>
              </a:lnSpc>
            </a:pPr>
            <a:r>
              <a:rPr lang="ja-JP" altLang="en-US" sz="2400"/>
              <a:t>受験番号</a:t>
            </a:r>
            <a:r>
              <a:rPr lang="en-US" altLang="ja-JP" sz="2400" dirty="0"/>
              <a:t>113127 </a:t>
            </a:r>
            <a:r>
              <a:rPr lang="ja-JP" altLang="en-US" sz="2400"/>
              <a:t>　　上條直弥</a:t>
            </a:r>
            <a:endParaRPr lang="ja-JP" alt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3" name="直線コネクタ 2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171450" cap="sq" cmpd="sng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35496" y="980728"/>
            <a:ext cx="9144000" cy="0"/>
          </a:xfrm>
          <a:prstGeom prst="line">
            <a:avLst/>
          </a:prstGeom>
          <a:ln w="171450" cap="sq" cmpd="sng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/>
          <p:cNvCxnSpPr/>
          <p:nvPr/>
        </p:nvCxnSpPr>
        <p:spPr>
          <a:xfrm>
            <a:off x="-180528" y="1268760"/>
            <a:ext cx="9793088" cy="0"/>
          </a:xfrm>
          <a:prstGeom prst="line">
            <a:avLst/>
          </a:prstGeom>
          <a:ln w="508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-180528" y="980728"/>
            <a:ext cx="9793088" cy="0"/>
          </a:xfrm>
          <a:prstGeom prst="line">
            <a:avLst/>
          </a:prstGeom>
          <a:ln w="508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0" y="4437112"/>
            <a:ext cx="9144000" cy="0"/>
          </a:xfrm>
          <a:prstGeom prst="line">
            <a:avLst/>
          </a:prstGeom>
          <a:ln w="171450" cap="sq" cmpd="sng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35496" y="4149080"/>
            <a:ext cx="9144000" cy="0"/>
          </a:xfrm>
          <a:prstGeom prst="line">
            <a:avLst/>
          </a:prstGeom>
          <a:ln w="171450" cap="sq" cmpd="sng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-180528" y="4437112"/>
            <a:ext cx="9793088" cy="0"/>
          </a:xfrm>
          <a:prstGeom prst="line">
            <a:avLst/>
          </a:prstGeom>
          <a:ln w="508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-180528" y="4149080"/>
            <a:ext cx="9793088" cy="0"/>
          </a:xfrm>
          <a:prstGeom prst="line">
            <a:avLst/>
          </a:prstGeom>
          <a:ln w="508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正方形/長方形 1"/>
          <p:cNvSpPr/>
          <p:nvPr/>
        </p:nvSpPr>
        <p:spPr>
          <a:xfrm>
            <a:off x="469919" y="2104621"/>
            <a:ext cx="8162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よりパーソナライズ化された</a:t>
            </a:r>
            <a:endParaRPr lang="en-US" altLang="ja-JP" sz="3600" kern="100" dirty="0">
              <a:solidFill>
                <a:srgbClr val="0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ja-JP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不完全な</a:t>
            </a:r>
            <a:r>
              <a:rPr lang="en-US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AI</a:t>
            </a:r>
            <a:r>
              <a:rPr lang="ja-JP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アシスタントの実現</a:t>
            </a:r>
            <a:endParaRPr lang="ja-JP" altLang="en-US" sz="36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右矢印 42"/>
          <p:cNvSpPr/>
          <p:nvPr/>
        </p:nvSpPr>
        <p:spPr>
          <a:xfrm rot="19271693">
            <a:off x="2823158" y="4027614"/>
            <a:ext cx="4853637" cy="786751"/>
          </a:xfrm>
          <a:prstGeom prst="rightArrow">
            <a:avLst>
              <a:gd name="adj1" fmla="val 56012"/>
              <a:gd name="adj2" fmla="val 50000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97856" y="48734"/>
            <a:ext cx="80201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800" b="1" dirty="0">
                <a:solidFill>
                  <a:prstClr val="white"/>
                </a:solidFill>
                <a:latin typeface="Calibri"/>
                <a:ea typeface="ＭＳ Ｐゴシック"/>
              </a:rPr>
              <a:t>対話ＡＩにおけるサービス・アプリケーションの多様性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83582" y="660399"/>
            <a:ext cx="8860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>
                <a:latin typeface="+mn-ea"/>
                <a:ea typeface="+mn-ea"/>
              </a:rPr>
              <a:t>◆</a:t>
            </a:r>
            <a:r>
              <a:rPr lang="en-US" altLang="ja-JP" sz="2400" dirty="0">
                <a:latin typeface="+mn-ea"/>
                <a:ea typeface="+mn-ea"/>
              </a:rPr>
              <a:t>AI</a:t>
            </a:r>
            <a:r>
              <a:rPr lang="ja-JP" altLang="en-US" sz="2400" dirty="0">
                <a:latin typeface="+mn-ea"/>
                <a:ea typeface="+mn-ea"/>
              </a:rPr>
              <a:t>アシスタントとして提供されているサービス・アプリケーションの</a:t>
            </a:r>
            <a:endParaRPr lang="en-US" altLang="ja-JP" sz="2400" dirty="0">
              <a:latin typeface="+mn-ea"/>
              <a:ea typeface="+mn-ea"/>
            </a:endParaRPr>
          </a:p>
          <a:p>
            <a:r>
              <a:rPr lang="ja-JP" altLang="en-US" sz="2400" dirty="0">
                <a:latin typeface="+mn-ea"/>
                <a:ea typeface="+mn-ea"/>
              </a:rPr>
              <a:t>　 技術水準や完成度は幅が広く、多様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3582" y="1506457"/>
            <a:ext cx="8397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/>
              <a:t>◆AIアシスタントの開発において、性能の高さや機能の多さを</a:t>
            </a:r>
            <a:endParaRPr lang="en-US" altLang="ja-JP" sz="2400" dirty="0"/>
          </a:p>
          <a:p>
            <a:r>
              <a:rPr lang="en-US" altLang="ja-JP" sz="2400" dirty="0"/>
              <a:t>   </a:t>
            </a:r>
            <a:r>
              <a:rPr lang="ja-JP" altLang="en-US" sz="2400" dirty="0"/>
              <a:t>追究する傾向がみられる</a:t>
            </a:r>
          </a:p>
        </p:txBody>
      </p:sp>
      <p:cxnSp>
        <p:nvCxnSpPr>
          <p:cNvPr id="13" name="直線矢印コネクタ 12"/>
          <p:cNvCxnSpPr/>
          <p:nvPr/>
        </p:nvCxnSpPr>
        <p:spPr>
          <a:xfrm flipV="1">
            <a:off x="2915816" y="2673312"/>
            <a:ext cx="0" cy="3564000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/>
          <p:cNvCxnSpPr/>
          <p:nvPr/>
        </p:nvCxnSpPr>
        <p:spPr>
          <a:xfrm rot="5400000" flipV="1">
            <a:off x="5256336" y="3897312"/>
            <a:ext cx="0" cy="4680000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1780537" y="2314393"/>
            <a:ext cx="161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116539"/>
                </a:solidFill>
              </a:rPr>
              <a:t>ＡＩ技術レベル</a:t>
            </a:r>
            <a:endParaRPr kumimoji="1" lang="ja-JP" altLang="en-US" dirty="0">
              <a:solidFill>
                <a:srgbClr val="116539"/>
              </a:solidFill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6618704" y="5723964"/>
            <a:ext cx="161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116539"/>
                </a:solidFill>
              </a:rPr>
              <a:t>モダリティ</a:t>
            </a:r>
            <a:endParaRPr kumimoji="1" lang="ja-JP" altLang="en-US" dirty="0">
              <a:solidFill>
                <a:srgbClr val="116539"/>
              </a:solidFill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3090228" y="6266208"/>
            <a:ext cx="161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116539"/>
                </a:solidFill>
              </a:rPr>
              <a:t>テキスト</a:t>
            </a:r>
            <a:endParaRPr kumimoji="1" lang="ja-JP" altLang="en-US" dirty="0">
              <a:solidFill>
                <a:srgbClr val="116539"/>
              </a:solidFill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4678245" y="6248362"/>
            <a:ext cx="161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116539"/>
                </a:solidFill>
              </a:rPr>
              <a:t>音声</a:t>
            </a:r>
            <a:endParaRPr kumimoji="1" lang="ja-JP" altLang="en-US" dirty="0">
              <a:solidFill>
                <a:srgbClr val="116539"/>
              </a:solidFill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796137" y="6276160"/>
            <a:ext cx="199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116539"/>
                </a:solidFill>
              </a:rPr>
              <a:t>マルチモーダル</a:t>
            </a:r>
            <a:endParaRPr kumimoji="1" lang="ja-JP" altLang="en-US" dirty="0">
              <a:solidFill>
                <a:srgbClr val="116539"/>
              </a:solidFill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50652" y="6119336"/>
            <a:ext cx="24914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srgbClr val="116539"/>
                </a:solidFill>
              </a:rPr>
              <a:t>対話ＡＩにおける様々な</a:t>
            </a:r>
            <a:endParaRPr lang="en-US" altLang="ja-JP" sz="1400" dirty="0">
              <a:solidFill>
                <a:srgbClr val="116539"/>
              </a:solidFill>
            </a:endParaRPr>
          </a:p>
          <a:p>
            <a:r>
              <a:rPr lang="ja-JP" altLang="en-US" sz="1400" dirty="0">
                <a:solidFill>
                  <a:srgbClr val="116539"/>
                </a:solidFill>
              </a:rPr>
              <a:t>サービス・アプリケーション</a:t>
            </a:r>
            <a:endParaRPr lang="en-US" altLang="ja-JP" sz="1400" dirty="0">
              <a:solidFill>
                <a:srgbClr val="116539"/>
              </a:solidFill>
            </a:endParaRPr>
          </a:p>
          <a:p>
            <a:r>
              <a:rPr kumimoji="1" lang="en-US" altLang="ja-JP" sz="1400" dirty="0">
                <a:solidFill>
                  <a:srgbClr val="116539"/>
                </a:solidFill>
              </a:rPr>
              <a:t>(</a:t>
            </a:r>
            <a:r>
              <a:rPr kumimoji="1" lang="ja-JP" altLang="en-US" sz="1400" dirty="0">
                <a:solidFill>
                  <a:srgbClr val="116539"/>
                </a:solidFill>
              </a:rPr>
              <a:t>シードプランニング社</a:t>
            </a:r>
            <a:r>
              <a:rPr kumimoji="1" lang="en-US" altLang="ja-JP" sz="1400" dirty="0">
                <a:solidFill>
                  <a:srgbClr val="116539"/>
                </a:solidFill>
              </a:rPr>
              <a:t>)</a:t>
            </a:r>
            <a:r>
              <a:rPr kumimoji="1" lang="ja-JP" altLang="en-US" sz="1400" dirty="0">
                <a:solidFill>
                  <a:srgbClr val="116539"/>
                </a:solidFill>
              </a:rPr>
              <a:t>抜粋</a:t>
            </a:r>
          </a:p>
        </p:txBody>
      </p:sp>
      <p:cxnSp>
        <p:nvCxnSpPr>
          <p:cNvPr id="48" name="直線コネクタ 47"/>
          <p:cNvCxnSpPr/>
          <p:nvPr/>
        </p:nvCxnSpPr>
        <p:spPr>
          <a:xfrm>
            <a:off x="2915816" y="3982204"/>
            <a:ext cx="4572000" cy="0"/>
          </a:xfrm>
          <a:prstGeom prst="line">
            <a:avLst/>
          </a:prstGeom>
          <a:ln w="19050">
            <a:solidFill>
              <a:srgbClr val="1165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>
            <a:off x="2915816" y="5180052"/>
            <a:ext cx="4572000" cy="0"/>
          </a:xfrm>
          <a:prstGeom prst="line">
            <a:avLst/>
          </a:prstGeom>
          <a:ln w="19050">
            <a:solidFill>
              <a:srgbClr val="1165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 rot="5400000">
            <a:off x="2486060" y="4473312"/>
            <a:ext cx="3528000" cy="0"/>
          </a:xfrm>
          <a:prstGeom prst="line">
            <a:avLst/>
          </a:prstGeom>
          <a:ln w="19050">
            <a:solidFill>
              <a:srgbClr val="1165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/>
          <p:nvPr/>
        </p:nvCxnSpPr>
        <p:spPr>
          <a:xfrm rot="5400000">
            <a:off x="4075748" y="4581336"/>
            <a:ext cx="3312000" cy="0"/>
          </a:xfrm>
          <a:prstGeom prst="line">
            <a:avLst/>
          </a:prstGeom>
          <a:ln w="19050">
            <a:solidFill>
              <a:srgbClr val="11653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角丸四角形 55"/>
          <p:cNvSpPr/>
          <p:nvPr/>
        </p:nvSpPr>
        <p:spPr>
          <a:xfrm>
            <a:off x="3147646" y="5927693"/>
            <a:ext cx="1870599" cy="216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3194684" y="5908630"/>
            <a:ext cx="23405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タスク処理型チャットボット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66" name="角丸四角形 65"/>
          <p:cNvSpPr/>
          <p:nvPr/>
        </p:nvSpPr>
        <p:spPr>
          <a:xfrm>
            <a:off x="3517453" y="5626955"/>
            <a:ext cx="2160000" cy="216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3470045" y="5596441"/>
            <a:ext cx="23405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+mn-ea"/>
                <a:ea typeface="+mn-ea"/>
              </a:rPr>
              <a:t>コンタクトセンターのチャットボット化</a:t>
            </a:r>
          </a:p>
        </p:txBody>
      </p:sp>
      <p:sp>
        <p:nvSpPr>
          <p:cNvPr id="67" name="角丸四角形 66"/>
          <p:cNvSpPr/>
          <p:nvPr/>
        </p:nvSpPr>
        <p:spPr>
          <a:xfrm>
            <a:off x="5150039" y="5926444"/>
            <a:ext cx="1260000" cy="216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5188990" y="5897268"/>
            <a:ext cx="12549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店内案内ロボット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69" name="角丸四角形 68"/>
          <p:cNvSpPr/>
          <p:nvPr/>
        </p:nvSpPr>
        <p:spPr>
          <a:xfrm>
            <a:off x="3136470" y="5307002"/>
            <a:ext cx="1620000" cy="2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3066340" y="5272822"/>
            <a:ext cx="17602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スマホのアシスタント機能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75" name="角丸四角形 74"/>
          <p:cNvSpPr/>
          <p:nvPr/>
        </p:nvSpPr>
        <p:spPr>
          <a:xfrm>
            <a:off x="5105657" y="5305577"/>
            <a:ext cx="1404000" cy="2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5188990" y="5273672"/>
            <a:ext cx="14484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スマートスピーカー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76" name="角丸四角形 75"/>
          <p:cNvSpPr/>
          <p:nvPr/>
        </p:nvSpPr>
        <p:spPr>
          <a:xfrm>
            <a:off x="3409826" y="5017605"/>
            <a:ext cx="1332000" cy="2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3362787" y="4979268"/>
            <a:ext cx="15188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フィンテック・ＩｏＴ連携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77" name="角丸四角形 76"/>
          <p:cNvSpPr/>
          <p:nvPr/>
        </p:nvSpPr>
        <p:spPr>
          <a:xfrm>
            <a:off x="5395714" y="5024136"/>
            <a:ext cx="1476000" cy="2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5410475" y="5000700"/>
            <a:ext cx="23405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インテリジェント家電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79" name="角丸四角形 78"/>
          <p:cNvSpPr/>
          <p:nvPr/>
        </p:nvSpPr>
        <p:spPr>
          <a:xfrm>
            <a:off x="3090228" y="4505313"/>
            <a:ext cx="3065948" cy="41867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2888642" y="4509120"/>
            <a:ext cx="34835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latin typeface="+mj-ea"/>
                <a:ea typeface="+mj-ea"/>
              </a:rPr>
              <a:t>ＮＴＴドコモ　</a:t>
            </a:r>
            <a:r>
              <a:rPr lang="en-US" altLang="ja-JP" sz="1050" b="1" dirty="0">
                <a:latin typeface="+mj-ea"/>
                <a:ea typeface="+mj-ea"/>
              </a:rPr>
              <a:t>Google Assistant Amazon Alexa</a:t>
            </a:r>
          </a:p>
          <a:p>
            <a:pPr algn="ctr"/>
            <a:r>
              <a:rPr kumimoji="1" lang="en-US" altLang="ja-JP" sz="1050" b="1" dirty="0">
                <a:latin typeface="+mj-ea"/>
                <a:ea typeface="+mj-ea"/>
              </a:rPr>
              <a:t>Microsoft Cortana</a:t>
            </a:r>
            <a:r>
              <a:rPr kumimoji="1" lang="ja-JP" altLang="en-US" sz="1050" b="1" dirty="0">
                <a:latin typeface="+mj-ea"/>
                <a:ea typeface="+mj-ea"/>
              </a:rPr>
              <a:t>等の自然言語処理プラットフォーム</a:t>
            </a:r>
          </a:p>
        </p:txBody>
      </p:sp>
      <p:sp>
        <p:nvSpPr>
          <p:cNvPr id="81" name="角丸四角形 80"/>
          <p:cNvSpPr/>
          <p:nvPr/>
        </p:nvSpPr>
        <p:spPr>
          <a:xfrm>
            <a:off x="3341094" y="4175392"/>
            <a:ext cx="1080000" cy="2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3287731" y="4138121"/>
            <a:ext cx="131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雑談チャットボット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83" name="角丸四角形 82"/>
          <p:cNvSpPr/>
          <p:nvPr/>
        </p:nvSpPr>
        <p:spPr>
          <a:xfrm>
            <a:off x="3055242" y="3801194"/>
            <a:ext cx="1188000" cy="2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3055535" y="3776565"/>
            <a:ext cx="1282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社内ナレッジ活用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85" name="角丸四角形 84"/>
          <p:cNvSpPr/>
          <p:nvPr/>
        </p:nvSpPr>
        <p:spPr>
          <a:xfrm>
            <a:off x="4523822" y="4051917"/>
            <a:ext cx="839829" cy="3863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4510563" y="4020542"/>
            <a:ext cx="1147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外国語学習</a:t>
            </a:r>
            <a:endParaRPr lang="en-US" altLang="ja-JP" sz="1100" b="1" dirty="0">
              <a:latin typeface="+mj-ea"/>
              <a:ea typeface="+mj-ea"/>
            </a:endParaRPr>
          </a:p>
          <a:p>
            <a:r>
              <a:rPr kumimoji="1" lang="ja-JP" altLang="en-US" sz="1100" b="1" dirty="0">
                <a:latin typeface="+mj-ea"/>
                <a:ea typeface="+mj-ea"/>
              </a:rPr>
              <a:t>失語症訓練</a:t>
            </a:r>
          </a:p>
        </p:txBody>
      </p:sp>
      <p:sp>
        <p:nvSpPr>
          <p:cNvPr id="87" name="角丸四角形 86"/>
          <p:cNvSpPr/>
          <p:nvPr/>
        </p:nvSpPr>
        <p:spPr>
          <a:xfrm>
            <a:off x="6233449" y="4505313"/>
            <a:ext cx="1188000" cy="216000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6194014" y="4459703"/>
            <a:ext cx="13289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+mj-ea"/>
                <a:ea typeface="+mj-ea"/>
              </a:rPr>
              <a:t>スマート接客窓口</a:t>
            </a:r>
          </a:p>
        </p:txBody>
      </p:sp>
      <p:sp>
        <p:nvSpPr>
          <p:cNvPr id="92" name="角丸四角形 91"/>
          <p:cNvSpPr/>
          <p:nvPr/>
        </p:nvSpPr>
        <p:spPr>
          <a:xfrm>
            <a:off x="4714635" y="3670057"/>
            <a:ext cx="2556000" cy="216000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角丸四角形 93"/>
          <p:cNvSpPr/>
          <p:nvPr/>
        </p:nvSpPr>
        <p:spPr>
          <a:xfrm>
            <a:off x="5562176" y="4105032"/>
            <a:ext cx="1584000" cy="216000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5500121" y="4081931"/>
            <a:ext cx="1729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クルマの対話アシスタント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97" name="角丸四角形 96"/>
          <p:cNvSpPr/>
          <p:nvPr/>
        </p:nvSpPr>
        <p:spPr>
          <a:xfrm>
            <a:off x="4973745" y="2744513"/>
            <a:ext cx="1110423" cy="405574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4662337" y="3637642"/>
            <a:ext cx="29042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パーソナル・エージェント、知的アシスタント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99" name="角丸四角形 98"/>
          <p:cNvSpPr/>
          <p:nvPr/>
        </p:nvSpPr>
        <p:spPr>
          <a:xfrm>
            <a:off x="3452343" y="3288545"/>
            <a:ext cx="1209993" cy="403891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3370409" y="3279802"/>
            <a:ext cx="13718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 b="1" dirty="0">
                <a:latin typeface="+mj-ea"/>
                <a:ea typeface="+mj-ea"/>
              </a:rPr>
              <a:t>介護現場での利用</a:t>
            </a:r>
            <a:endParaRPr lang="en-US" altLang="ja-JP" sz="1100" b="1" dirty="0">
              <a:latin typeface="+mj-ea"/>
              <a:ea typeface="+mj-ea"/>
            </a:endParaRPr>
          </a:p>
          <a:p>
            <a:pPr algn="ctr"/>
            <a:r>
              <a:rPr kumimoji="1" lang="ja-JP" altLang="en-US" sz="1100" b="1" dirty="0">
                <a:latin typeface="+mj-ea"/>
                <a:ea typeface="+mj-ea"/>
              </a:rPr>
              <a:t>認知症予防</a:t>
            </a:r>
          </a:p>
        </p:txBody>
      </p:sp>
      <p:sp>
        <p:nvSpPr>
          <p:cNvPr id="101" name="角丸四角形 100"/>
          <p:cNvSpPr/>
          <p:nvPr/>
        </p:nvSpPr>
        <p:spPr>
          <a:xfrm>
            <a:off x="4889657" y="3296073"/>
            <a:ext cx="1620000" cy="216000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4946741" y="3275656"/>
            <a:ext cx="1729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精神疾患の問診・治療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103" name="角丸四角形 102"/>
          <p:cNvSpPr/>
          <p:nvPr/>
        </p:nvSpPr>
        <p:spPr>
          <a:xfrm>
            <a:off x="3378144" y="2985469"/>
            <a:ext cx="1440000" cy="216000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3362787" y="2947182"/>
            <a:ext cx="1729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人間の創作活動支援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105" name="角丸四角形 104"/>
          <p:cNvSpPr/>
          <p:nvPr/>
        </p:nvSpPr>
        <p:spPr>
          <a:xfrm>
            <a:off x="3190259" y="2670844"/>
            <a:ext cx="1620000" cy="216000"/>
          </a:xfrm>
          <a:prstGeom prst="roundRect">
            <a:avLst/>
          </a:prstGeom>
          <a:solidFill>
            <a:srgbClr val="7DE7C4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" name="テキスト ボックス 105"/>
          <p:cNvSpPr txBox="1"/>
          <p:nvPr/>
        </p:nvSpPr>
        <p:spPr>
          <a:xfrm>
            <a:off x="3150881" y="2647811"/>
            <a:ext cx="1729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+mj-ea"/>
                <a:ea typeface="+mj-ea"/>
              </a:rPr>
              <a:t>企業経営の意思決定支援</a:t>
            </a:r>
            <a:endParaRPr kumimoji="1" lang="ja-JP" altLang="en-US" sz="1100" b="1" dirty="0">
              <a:latin typeface="+mj-ea"/>
              <a:ea typeface="+mj-ea"/>
            </a:endParaRPr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4684685" y="2724771"/>
            <a:ext cx="1729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latin typeface="+mj-ea"/>
                <a:ea typeface="+mj-ea"/>
              </a:rPr>
              <a:t>対話を通じた</a:t>
            </a:r>
            <a:endParaRPr lang="en-US" altLang="ja-JP" sz="1050" b="1" dirty="0">
              <a:latin typeface="+mj-ea"/>
              <a:ea typeface="+mj-ea"/>
            </a:endParaRPr>
          </a:p>
          <a:p>
            <a:pPr algn="ctr"/>
            <a:r>
              <a:rPr kumimoji="1" lang="ja-JP" altLang="en-US" sz="1050" b="1" dirty="0">
                <a:latin typeface="+mj-ea"/>
                <a:ea typeface="+mj-ea"/>
              </a:rPr>
              <a:t>真理探究システム</a:t>
            </a:r>
          </a:p>
        </p:txBody>
      </p:sp>
      <p:sp>
        <p:nvSpPr>
          <p:cNvPr id="108" name="角丸四角形 107"/>
          <p:cNvSpPr/>
          <p:nvPr/>
        </p:nvSpPr>
        <p:spPr>
          <a:xfrm>
            <a:off x="6274256" y="2324970"/>
            <a:ext cx="1541005" cy="431087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6181506" y="2314816"/>
            <a:ext cx="1729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+mj-ea"/>
                <a:ea typeface="+mj-ea"/>
              </a:rPr>
              <a:t>人間の知能と同等の</a:t>
            </a:r>
            <a:endParaRPr lang="en-US" altLang="ja-JP" sz="12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+mj-ea"/>
                <a:ea typeface="+mj-ea"/>
              </a:rPr>
              <a:t>コミュニケーション</a:t>
            </a:r>
          </a:p>
        </p:txBody>
      </p:sp>
      <p:sp>
        <p:nvSpPr>
          <p:cNvPr id="110" name="テキスト ボックス 109"/>
          <p:cNvSpPr txBox="1"/>
          <p:nvPr/>
        </p:nvSpPr>
        <p:spPr>
          <a:xfrm>
            <a:off x="1187624" y="5378632"/>
            <a:ext cx="167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予めルール化された</a:t>
            </a:r>
            <a:endParaRPr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kumimoji="1"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完全シナリオに基づく</a:t>
            </a:r>
            <a:endParaRPr kumimoji="1"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チャットボット</a:t>
            </a:r>
            <a:endParaRPr kumimoji="1" lang="ja-JP" altLang="en-US" sz="1200" b="1" dirty="0">
              <a:solidFill>
                <a:srgbClr val="116539"/>
              </a:solidFill>
              <a:latin typeface="+mn-ea"/>
              <a:ea typeface="+mn-ea"/>
            </a:endParaRP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1187624" y="4186608"/>
            <a:ext cx="1669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高度な自然言語処理</a:t>
            </a:r>
            <a:endParaRPr kumimoji="1"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大規模な言語資源</a:t>
            </a:r>
            <a:endParaRPr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kumimoji="1"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雑談への対応</a:t>
            </a:r>
            <a:endParaRPr kumimoji="1"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外部サービス連携</a:t>
            </a:r>
            <a:endParaRPr kumimoji="1" lang="ja-JP" altLang="en-US" sz="1200" b="1" dirty="0">
              <a:solidFill>
                <a:srgbClr val="116539"/>
              </a:solidFill>
              <a:latin typeface="+mn-ea"/>
              <a:ea typeface="+mn-ea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1218679" y="2940214"/>
            <a:ext cx="1669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実世界の大規模解析</a:t>
            </a:r>
            <a:endParaRPr kumimoji="1"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巨大な知識ベース</a:t>
            </a:r>
            <a:endParaRPr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kumimoji="1"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高度な意図解釈・推論</a:t>
            </a:r>
            <a:endParaRPr kumimoji="1" lang="en-US" altLang="ja-JP" sz="1200" b="1" dirty="0">
              <a:solidFill>
                <a:srgbClr val="116539"/>
              </a:solidFill>
              <a:latin typeface="+mn-ea"/>
              <a:ea typeface="+mn-ea"/>
            </a:endParaRPr>
          </a:p>
          <a:p>
            <a:pPr algn="dist"/>
            <a:r>
              <a:rPr lang="ja-JP" altLang="en-US" sz="1200" b="1" dirty="0">
                <a:solidFill>
                  <a:srgbClr val="116539"/>
                </a:solidFill>
                <a:latin typeface="+mn-ea"/>
                <a:ea typeface="+mn-ea"/>
              </a:rPr>
              <a:t>高度な専門サービス</a:t>
            </a:r>
            <a:endParaRPr kumimoji="1" lang="ja-JP" altLang="en-US" sz="1200" b="1" dirty="0">
              <a:solidFill>
                <a:srgbClr val="116539"/>
              </a:solidFill>
              <a:latin typeface="+mn-ea"/>
              <a:ea typeface="+mn-ea"/>
            </a:endParaRPr>
          </a:p>
        </p:txBody>
      </p:sp>
      <p:sp>
        <p:nvSpPr>
          <p:cNvPr id="58" name="下矢印 57"/>
          <p:cNvSpPr/>
          <p:nvPr/>
        </p:nvSpPr>
        <p:spPr>
          <a:xfrm flipV="1">
            <a:off x="1868875" y="3858239"/>
            <a:ext cx="216024" cy="210901"/>
          </a:xfrm>
          <a:prstGeom prst="down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下矢印 113"/>
          <p:cNvSpPr/>
          <p:nvPr/>
        </p:nvSpPr>
        <p:spPr>
          <a:xfrm flipV="1">
            <a:off x="1868875" y="5099920"/>
            <a:ext cx="216024" cy="210901"/>
          </a:xfrm>
          <a:prstGeom prst="down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97856" y="48734"/>
            <a:ext cx="7037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800" b="1" dirty="0">
                <a:solidFill>
                  <a:prstClr val="white"/>
                </a:solidFill>
                <a:latin typeface="Calibri"/>
                <a:ea typeface="ＭＳ Ｐゴシック"/>
              </a:rPr>
              <a:t>利活用シーンにおけるＡＩに求められる完全性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614567" y="4401136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ja-JP" altLang="en-US" sz="1200" dirty="0"/>
              <a:t>令和</a:t>
            </a:r>
            <a:r>
              <a:rPr lang="en-US" altLang="ja-JP" sz="1200" dirty="0"/>
              <a:t>2</a:t>
            </a:r>
            <a:r>
              <a:rPr lang="ja-JP" altLang="en-US" sz="1200" dirty="0"/>
              <a:t>年</a:t>
            </a:r>
            <a:r>
              <a:rPr lang="en-US" altLang="ja-JP" sz="1200" dirty="0"/>
              <a:t>7</a:t>
            </a:r>
            <a:r>
              <a:rPr lang="ja-JP" altLang="en-US" sz="1200" dirty="0"/>
              <a:t>月</a:t>
            </a:r>
            <a:r>
              <a:rPr lang="en-US" altLang="ja-JP" sz="1200" dirty="0"/>
              <a:t>21</a:t>
            </a:r>
            <a:r>
              <a:rPr lang="ja-JP" altLang="en-US" sz="1200" dirty="0"/>
              <a:t>日別紙</a:t>
            </a:r>
            <a:r>
              <a:rPr lang="en-US" altLang="ja-JP" sz="1200" dirty="0"/>
              <a:t>2 AI</a:t>
            </a:r>
            <a:r>
              <a:rPr lang="ja-JP" altLang="en-US" sz="1200" dirty="0"/>
              <a:t>ネットワーク社会推進会議</a:t>
            </a:r>
            <a:endParaRPr lang="en-US" altLang="ja-JP" sz="1200" dirty="0"/>
          </a:p>
          <a:p>
            <a:pPr algn="r"/>
            <a:r>
              <a:rPr lang="en-US" altLang="ja-JP" sz="1200" dirty="0"/>
              <a:t>AI</a:t>
            </a:r>
            <a:r>
              <a:rPr lang="ja-JP" altLang="en-US" sz="1200" dirty="0"/>
              <a:t>利活用に関するエコシステムの展望より抜粋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68399" y="765477"/>
            <a:ext cx="3791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◆ＡＩの利活用シーンの分類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860978" y="5088338"/>
            <a:ext cx="83976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/>
              <a:t>利活用シーンの大半においてはＡＩの完全性が求められる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一方、</a:t>
            </a:r>
            <a:r>
              <a:rPr lang="en-US" altLang="ja-JP" sz="2400" dirty="0" err="1"/>
              <a:t>BtoC</a:t>
            </a:r>
            <a:r>
              <a:rPr lang="ja-JP" altLang="en-US" sz="2400" dirty="0"/>
              <a:t>の家庭内利用等を想定した場合、</a:t>
            </a:r>
            <a:endParaRPr lang="en-US" altLang="ja-JP" sz="2400" dirty="0"/>
          </a:p>
          <a:p>
            <a:r>
              <a:rPr lang="ja-JP" altLang="en-US" sz="2400" dirty="0"/>
              <a:t>「不完全なＡＩアシスタント」にもメリットが存在する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1110223" y="1397980"/>
            <a:ext cx="615169" cy="2944670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02363" y="2132856"/>
            <a:ext cx="430887" cy="18722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600" dirty="0"/>
              <a:t>エンドユーザ</a:t>
            </a:r>
            <a:endParaRPr kumimoji="1" lang="ja-JP" altLang="en-US" sz="1600" dirty="0"/>
          </a:p>
        </p:txBody>
      </p:sp>
      <p:sp>
        <p:nvSpPr>
          <p:cNvPr id="13" name="正方形/長方形 12"/>
          <p:cNvSpPr/>
          <p:nvPr/>
        </p:nvSpPr>
        <p:spPr>
          <a:xfrm>
            <a:off x="3698757" y="3785124"/>
            <a:ext cx="4284984" cy="548817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1816693" y="2599740"/>
            <a:ext cx="1729777" cy="1116000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1816692" y="3785124"/>
            <a:ext cx="1729777" cy="557526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16070" y="2984709"/>
            <a:ext cx="13310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企業の利用</a:t>
            </a:r>
            <a:endParaRPr kumimoji="1" lang="ja-JP" altLang="en-US" sz="16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016070" y="3888187"/>
            <a:ext cx="13310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行政の利用</a:t>
            </a:r>
            <a:endParaRPr kumimoji="1" lang="ja-JP" altLang="en-US" sz="1600" dirty="0"/>
          </a:p>
        </p:txBody>
      </p:sp>
      <p:sp>
        <p:nvSpPr>
          <p:cNvPr id="19" name="正方形/長方形 18"/>
          <p:cNvSpPr/>
          <p:nvPr/>
        </p:nvSpPr>
        <p:spPr>
          <a:xfrm>
            <a:off x="2681579" y="1397980"/>
            <a:ext cx="864890" cy="510239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2681579" y="1986841"/>
            <a:ext cx="864890" cy="541527"/>
          </a:xfrm>
          <a:prstGeom prst="rect">
            <a:avLst/>
          </a:prstGeom>
          <a:solidFill>
            <a:srgbClr val="83F9C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718805" y="1492309"/>
            <a:ext cx="790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宅外</a:t>
            </a:r>
            <a:endParaRPr kumimoji="1" lang="ja-JP" altLang="en-US" sz="16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711530" y="2106500"/>
            <a:ext cx="790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宅内</a:t>
            </a:r>
            <a:endParaRPr kumimoji="1" lang="ja-JP" altLang="en-US" sz="1600" dirty="0"/>
          </a:p>
        </p:txBody>
      </p:sp>
      <p:sp>
        <p:nvSpPr>
          <p:cNvPr id="23" name="正方形/長方形 22"/>
          <p:cNvSpPr/>
          <p:nvPr/>
        </p:nvSpPr>
        <p:spPr>
          <a:xfrm>
            <a:off x="1827633" y="1397980"/>
            <a:ext cx="775050" cy="1115592"/>
          </a:xfrm>
          <a:prstGeom prst="rect">
            <a:avLst/>
          </a:prstGeom>
          <a:solidFill>
            <a:srgbClr val="83F9C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781106" y="1691465"/>
            <a:ext cx="93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個人の利用</a:t>
            </a:r>
            <a:endParaRPr kumimoji="1" lang="ja-JP" altLang="en-US" sz="1600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543732" y="3888187"/>
            <a:ext cx="2540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政府・自治体における利用</a:t>
            </a:r>
            <a:endParaRPr kumimoji="1" lang="ja-JP" altLang="en-US" sz="1600" dirty="0"/>
          </a:p>
        </p:txBody>
      </p:sp>
      <p:sp>
        <p:nvSpPr>
          <p:cNvPr id="27" name="正方形/長方形 26"/>
          <p:cNvSpPr/>
          <p:nvPr/>
        </p:nvSpPr>
        <p:spPr>
          <a:xfrm>
            <a:off x="3698757" y="3178744"/>
            <a:ext cx="4284984" cy="548817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4369305" y="3274810"/>
            <a:ext cx="28891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共通的な利用（人・モノ・カネ）</a:t>
            </a:r>
            <a:endParaRPr kumimoji="1" lang="ja-JP" altLang="en-US" sz="1600" dirty="0"/>
          </a:p>
        </p:txBody>
      </p:sp>
      <p:sp>
        <p:nvSpPr>
          <p:cNvPr id="29" name="正方形/長方形 28"/>
          <p:cNvSpPr/>
          <p:nvPr/>
        </p:nvSpPr>
        <p:spPr>
          <a:xfrm>
            <a:off x="3697023" y="2599740"/>
            <a:ext cx="1332656" cy="504228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585042" y="2565187"/>
            <a:ext cx="159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研究開発</a:t>
            </a:r>
            <a:endParaRPr lang="en-US" altLang="ja-JP" sz="1600" dirty="0"/>
          </a:p>
          <a:p>
            <a:pPr algn="ctr"/>
            <a:r>
              <a:rPr kumimoji="1" lang="ja-JP" altLang="en-US" sz="1600" dirty="0"/>
              <a:t>における利用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5174054" y="2599740"/>
            <a:ext cx="1332656" cy="504228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6651085" y="2599740"/>
            <a:ext cx="1332656" cy="504228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534546" y="2557519"/>
            <a:ext cx="159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製造・建築</a:t>
            </a:r>
            <a:endParaRPr lang="en-US" altLang="ja-JP" sz="1600" dirty="0"/>
          </a:p>
          <a:p>
            <a:pPr algn="ctr"/>
            <a:r>
              <a:rPr kumimoji="1" lang="ja-JP" altLang="en-US" sz="1600" dirty="0"/>
              <a:t>における利用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5059794" y="2565187"/>
            <a:ext cx="159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流通・販売</a:t>
            </a:r>
            <a:endParaRPr lang="en-US" altLang="ja-JP" sz="1600" dirty="0"/>
          </a:p>
          <a:p>
            <a:pPr algn="ctr"/>
            <a:r>
              <a:rPr kumimoji="1" lang="ja-JP" altLang="en-US" sz="1600" dirty="0"/>
              <a:t>における利用</a:t>
            </a:r>
          </a:p>
        </p:txBody>
      </p:sp>
      <p:sp>
        <p:nvSpPr>
          <p:cNvPr id="35" name="正方形/長方形 34"/>
          <p:cNvSpPr/>
          <p:nvPr/>
        </p:nvSpPr>
        <p:spPr>
          <a:xfrm>
            <a:off x="3698757" y="1979551"/>
            <a:ext cx="4284984" cy="548817"/>
          </a:xfrm>
          <a:prstGeom prst="rect">
            <a:avLst/>
          </a:prstGeom>
          <a:solidFill>
            <a:srgbClr val="83F9C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382664" y="2095947"/>
            <a:ext cx="28891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家庭内における利用</a:t>
            </a:r>
            <a:endParaRPr kumimoji="1" lang="ja-JP" altLang="en-US" sz="1600" dirty="0"/>
          </a:p>
        </p:txBody>
      </p:sp>
      <p:sp>
        <p:nvSpPr>
          <p:cNvPr id="37" name="正方形/長方形 36"/>
          <p:cNvSpPr/>
          <p:nvPr/>
        </p:nvSpPr>
        <p:spPr>
          <a:xfrm>
            <a:off x="3671533" y="1397980"/>
            <a:ext cx="2124744" cy="510239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875480" y="1366895"/>
            <a:ext cx="1716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都市部における</a:t>
            </a:r>
            <a:endParaRPr lang="en-US" altLang="ja-JP" sz="1600" dirty="0"/>
          </a:p>
          <a:p>
            <a:pPr algn="ctr"/>
            <a:r>
              <a:rPr kumimoji="1" lang="ja-JP" altLang="en-US" sz="1600" dirty="0"/>
              <a:t>利用</a:t>
            </a:r>
          </a:p>
        </p:txBody>
      </p:sp>
      <p:sp>
        <p:nvSpPr>
          <p:cNvPr id="40" name="正方形/長方形 39"/>
          <p:cNvSpPr/>
          <p:nvPr/>
        </p:nvSpPr>
        <p:spPr>
          <a:xfrm>
            <a:off x="5858997" y="1397980"/>
            <a:ext cx="2124744" cy="510239"/>
          </a:xfrm>
          <a:prstGeom prst="rect">
            <a:avLst/>
          </a:prstGeom>
          <a:solidFill>
            <a:schemeClr val="bg1"/>
          </a:solidFill>
          <a:ln>
            <a:solidFill>
              <a:srgbClr val="11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6062945" y="1362814"/>
            <a:ext cx="1716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地方部における</a:t>
            </a:r>
            <a:endParaRPr lang="en-US" altLang="ja-JP" sz="1600" dirty="0"/>
          </a:p>
          <a:p>
            <a:pPr algn="ctr"/>
            <a:r>
              <a:rPr kumimoji="1" lang="ja-JP" altLang="en-US" sz="1600" dirty="0"/>
              <a:t>利用</a:t>
            </a:r>
          </a:p>
        </p:txBody>
      </p:sp>
    </p:spTree>
    <p:extLst>
      <p:ext uri="{BB962C8B-B14F-4D97-AF65-F5344CB8AC3E}">
        <p14:creationId xmlns:p14="http://schemas.microsoft.com/office/powerpoint/2010/main" val="36400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97856" y="48734"/>
            <a:ext cx="7069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800" b="1" dirty="0">
                <a:solidFill>
                  <a:prstClr val="white"/>
                </a:solidFill>
                <a:latin typeface="Calibri"/>
                <a:ea typeface="ＭＳ Ｐゴシック"/>
              </a:rPr>
              <a:t>不完全なＡＩアシスタントとのインタラクション①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68399" y="76547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◆対子供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387354" y="1227142"/>
            <a:ext cx="85051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dirty="0"/>
              <a:t>先行研究には、</a:t>
            </a:r>
          </a:p>
          <a:p>
            <a:r>
              <a:rPr lang="ja-JP" altLang="en-US" sz="2000" dirty="0"/>
              <a:t>欠点を持たせて子供とコミュニケーションを実現するロボット開発がある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4" y="2024381"/>
            <a:ext cx="3019425" cy="212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正方形/長方形 5"/>
          <p:cNvSpPr/>
          <p:nvPr/>
        </p:nvSpPr>
        <p:spPr>
          <a:xfrm>
            <a:off x="3460166" y="2218316"/>
            <a:ext cx="5197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自身でごみを拾う機能がないという欠点を持つ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ゴミ箱ロボット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463594" y="3086418"/>
            <a:ext cx="5284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三宅泰亮, Social Trash Box :子供たちはゴミ箱ロボットとどのようにかかわるのかフィールドにおける調査結果とその報告, 2013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467544" y="4370227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dirty="0"/>
              <a:t>不完全なロボットについて下記のことが明示されている</a:t>
            </a:r>
          </a:p>
          <a:p>
            <a:r>
              <a:rPr lang="ja-JP" altLang="en-US" sz="2000" dirty="0"/>
              <a:t>●人の利他行動が引き出されること</a:t>
            </a:r>
          </a:p>
          <a:p>
            <a:r>
              <a:rPr lang="ja-JP" altLang="en-US" sz="2000" dirty="0"/>
              <a:t>●ロボットに対する印象が変化すること</a:t>
            </a:r>
          </a:p>
          <a:p>
            <a:r>
              <a:rPr lang="ja-JP" altLang="en-US" sz="2000" dirty="0"/>
              <a:t>不完全なＡＩアシスタントについても同様の効果が期待される</a:t>
            </a:r>
            <a:endParaRPr lang="en-US" altLang="ja-JP" sz="2000" dirty="0"/>
          </a:p>
          <a:p>
            <a:endParaRPr lang="en-US" altLang="ja-JP" sz="2000" dirty="0"/>
          </a:p>
          <a:p>
            <a:r>
              <a:rPr lang="ja-JP" altLang="en-US" sz="2000" dirty="0"/>
              <a:t>子供の主体的な学習、「アクティブ・ラーニング」の促進にも寄与する</a:t>
            </a:r>
          </a:p>
        </p:txBody>
      </p:sp>
    </p:spTree>
    <p:extLst>
      <p:ext uri="{BB962C8B-B14F-4D97-AF65-F5344CB8AC3E}">
        <p14:creationId xmlns:p14="http://schemas.microsoft.com/office/powerpoint/2010/main" val="3131268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97856" y="48734"/>
            <a:ext cx="7069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800" b="1" dirty="0">
                <a:solidFill>
                  <a:prstClr val="white"/>
                </a:solidFill>
                <a:latin typeface="Calibri"/>
                <a:ea typeface="ＭＳ Ｐゴシック"/>
              </a:rPr>
              <a:t>不完全なＡＩアシスタントとのインタラクション②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68399" y="765477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◆対高齢者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26604" y="1319767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/>
              <a:t>認知症予防にて、対人接触を行うことが重要とされている</a:t>
            </a:r>
            <a:endParaRPr lang="en-US" altLang="ja-JP" sz="2400" dirty="0"/>
          </a:p>
          <a:p>
            <a:r>
              <a:rPr lang="ja-JP" altLang="en-US" sz="2400" dirty="0"/>
              <a:t>中核症状の障害について、その機能を鍛えることで発症を遅らせることが可能となっている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26604" y="2693923"/>
            <a:ext cx="68643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400" dirty="0">
                <a:latin typeface="Calibri"/>
                <a:ea typeface="ＭＳ Ｐゴシック"/>
              </a:rPr>
              <a:t>●不完全なＡＩアシスタントとのインタラクションにて</a:t>
            </a:r>
            <a:endParaRPr lang="en-US" altLang="ja-JP" sz="2400" dirty="0">
              <a:latin typeface="Calibri"/>
              <a:ea typeface="ＭＳ Ｐゴシック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400" dirty="0">
                <a:latin typeface="Calibri"/>
                <a:ea typeface="ＭＳ Ｐゴシック"/>
              </a:rPr>
              <a:t>　 認知症の予防を期待する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3688" y1="35750" x2="14250" y2="88500"/>
                        <a14:foregroundMark x1="40563" y1="45563" x2="41500" y2="97938"/>
                        <a14:foregroundMark x1="44250" y1="4438" x2="11688" y2="40188"/>
                        <a14:foregroundMark x1="15750" y1="42750" x2="5563" y2="63500"/>
                        <a14:foregroundMark x1="4813" y1="63125" x2="3313" y2="65188"/>
                        <a14:foregroundMark x1="22063" y1="24063" x2="9063" y2="43688"/>
                        <a14:foregroundMark x1="18875" y1="52063" x2="11313" y2="81688"/>
                        <a14:foregroundMark x1="15188" y1="91313" x2="44438" y2="85750"/>
                        <a14:foregroundMark x1="6313" y1="66875" x2="8500" y2="66875"/>
                        <a14:foregroundMark x1="12562" y1="30562" x2="32063" y2="8313"/>
                        <a14:foregroundMark x1="93875" y1="48875" x2="72438" y2="80375"/>
                        <a14:foregroundMark x1="67750" y1="76313" x2="69813" y2="82063"/>
                        <a14:foregroundMark x1="65188" y1="68688" x2="73688" y2="98875"/>
                        <a14:foregroundMark x1="70375" y1="97563" x2="44438" y2="97750"/>
                        <a14:foregroundMark x1="54250" y1="92938" x2="46875" y2="51125"/>
                        <a14:foregroundMark x1="79063" y1="51125" x2="55188" y2="60000"/>
                        <a14:foregroundMark x1="82250" y1="14250" x2="96500" y2="46313"/>
                        <a14:foregroundMark x1="90750" y1="24625" x2="96500" y2="40375"/>
                        <a14:foregroundMark x1="48688" y1="4250" x2="65375" y2="4813"/>
                        <a14:foregroundMark x1="84250" y1="54063" x2="66875" y2="69625"/>
                        <a14:foregroundMark x1="62063" y1="49063" x2="53125" y2="61687"/>
                        <a14:foregroundMark x1="50563" y1="54063" x2="70375" y2="5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041576"/>
            <a:ext cx="3816424" cy="3816424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326604" y="377113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ja-JP" altLang="en-US" sz="2400" dirty="0">
                <a:latin typeface="+mn-ea"/>
                <a:ea typeface="+mn-ea"/>
              </a:rPr>
              <a:t>●本技術はロボット・セラピー</a:t>
            </a:r>
            <a:endParaRPr lang="en-US" altLang="ja-JP" sz="2400" dirty="0">
              <a:latin typeface="+mn-ea"/>
              <a:ea typeface="+mn-ea"/>
            </a:endParaRPr>
          </a:p>
          <a:p>
            <a:r>
              <a:rPr lang="ja-JP" altLang="en-US" sz="2400" dirty="0">
                <a:latin typeface="+mn-ea"/>
                <a:ea typeface="+mn-ea"/>
              </a:rPr>
              <a:t>　</a:t>
            </a:r>
            <a:r>
              <a:rPr lang="en-US" altLang="ja-JP" sz="2400" dirty="0">
                <a:latin typeface="+mn-ea"/>
                <a:ea typeface="+mn-ea"/>
              </a:rPr>
              <a:t>(robot assisted activity / </a:t>
            </a:r>
            <a:r>
              <a:rPr lang="ja-JP" altLang="en-US" sz="2400" dirty="0">
                <a:latin typeface="+mn-ea"/>
                <a:ea typeface="+mn-ea"/>
              </a:rPr>
              <a:t>　</a:t>
            </a:r>
            <a:endParaRPr lang="en-US" altLang="ja-JP" sz="2400" dirty="0">
              <a:latin typeface="+mn-ea"/>
              <a:ea typeface="+mn-ea"/>
            </a:endParaRPr>
          </a:p>
          <a:p>
            <a:r>
              <a:rPr lang="ja-JP" altLang="en-US" sz="2400" dirty="0">
                <a:latin typeface="+mn-ea"/>
                <a:ea typeface="+mn-ea"/>
              </a:rPr>
              <a:t>　</a:t>
            </a:r>
            <a:r>
              <a:rPr lang="en-US" altLang="ja-JP" sz="2400" dirty="0">
                <a:latin typeface="+mn-ea"/>
                <a:ea typeface="+mn-ea"/>
              </a:rPr>
              <a:t>therapy)</a:t>
            </a:r>
            <a:r>
              <a:rPr lang="ja-JP" altLang="en-US" sz="2400" dirty="0" err="1">
                <a:latin typeface="+mn-ea"/>
                <a:ea typeface="+mn-ea"/>
              </a:rPr>
              <a:t>へも</a:t>
            </a:r>
            <a:r>
              <a:rPr lang="ja-JP" altLang="en-US" sz="2400" dirty="0">
                <a:latin typeface="+mn-ea"/>
                <a:ea typeface="+mn-ea"/>
              </a:rPr>
              <a:t>応用可能</a:t>
            </a:r>
          </a:p>
        </p:txBody>
      </p:sp>
    </p:spTree>
    <p:extLst>
      <p:ext uri="{BB962C8B-B14F-4D97-AF65-F5344CB8AC3E}">
        <p14:creationId xmlns:p14="http://schemas.microsoft.com/office/powerpoint/2010/main" val="369383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97856" y="4873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800" b="1" dirty="0">
                <a:solidFill>
                  <a:prstClr val="white"/>
                </a:solidFill>
                <a:latin typeface="Calibri"/>
                <a:ea typeface="ＭＳ Ｐゴシック"/>
              </a:rPr>
              <a:t>研究計画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1246923" y="1122710"/>
            <a:ext cx="66017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よりパーソナライズ化された</a:t>
            </a:r>
            <a:endParaRPr lang="en-US" altLang="ja-JP" sz="3600" kern="100" dirty="0">
              <a:solidFill>
                <a:srgbClr val="0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ja-JP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不完全な</a:t>
            </a:r>
            <a:r>
              <a:rPr lang="en-US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AI</a:t>
            </a:r>
            <a:r>
              <a:rPr lang="ja-JP" altLang="ja-JP" sz="3600" kern="1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アシスタントの実現</a:t>
            </a:r>
            <a:endParaRPr lang="ja-JP" altLang="en-US" sz="3600" dirty="0">
              <a:latin typeface="+mj-ea"/>
              <a:ea typeface="+mj-ea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68399" y="663079"/>
            <a:ext cx="1955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◆研究テーマ</a:t>
            </a:r>
          </a:p>
        </p:txBody>
      </p:sp>
      <p:sp>
        <p:nvSpPr>
          <p:cNvPr id="45" name="正方形/長方形 44"/>
          <p:cNvSpPr/>
          <p:nvPr/>
        </p:nvSpPr>
        <p:spPr>
          <a:xfrm>
            <a:off x="97856" y="2369158"/>
            <a:ext cx="22381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◆研究ステップ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746072" y="2899323"/>
            <a:ext cx="6756804" cy="720080"/>
          </a:xfrm>
          <a:prstGeom prst="roundRect">
            <a:avLst>
              <a:gd name="adj" fmla="val 4488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980349" y="2975356"/>
            <a:ext cx="5814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ja-JP" altLang="ja-JP" sz="2800" kern="1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ユーザリサーチにおけるニーズ特定</a:t>
            </a:r>
            <a:endParaRPr lang="en-US" altLang="ja-JP" sz="2800" kern="10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9" name="角丸四角形 48"/>
          <p:cNvSpPr/>
          <p:nvPr/>
        </p:nvSpPr>
        <p:spPr>
          <a:xfrm>
            <a:off x="1770299" y="3930940"/>
            <a:ext cx="6756804" cy="720080"/>
          </a:xfrm>
          <a:prstGeom prst="roundRect">
            <a:avLst>
              <a:gd name="adj" fmla="val 44886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角丸四角形 49"/>
          <p:cNvSpPr/>
          <p:nvPr/>
        </p:nvSpPr>
        <p:spPr>
          <a:xfrm>
            <a:off x="1838069" y="4962557"/>
            <a:ext cx="6756804" cy="720080"/>
          </a:xfrm>
          <a:prstGeom prst="roundRect">
            <a:avLst>
              <a:gd name="adj" fmla="val 4488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角丸四角形 50"/>
          <p:cNvSpPr/>
          <p:nvPr/>
        </p:nvSpPr>
        <p:spPr>
          <a:xfrm>
            <a:off x="1842791" y="5994175"/>
            <a:ext cx="6756804" cy="720080"/>
          </a:xfrm>
          <a:prstGeom prst="roundRect">
            <a:avLst>
              <a:gd name="adj" fmla="val 44886"/>
            </a:avLst>
          </a:prstGeom>
          <a:solidFill>
            <a:srgbClr val="B3CC8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/>
          <p:cNvSpPr/>
          <p:nvPr/>
        </p:nvSpPr>
        <p:spPr>
          <a:xfrm>
            <a:off x="1980349" y="4024984"/>
            <a:ext cx="5814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2800" kern="100" dirty="0">
                <a:solidFill>
                  <a:srgbClr val="000000"/>
                </a:solidFill>
                <a:latin typeface="+mj-ea"/>
                <a:cs typeface="Times New Roman" panose="02020603050405020304" pitchFamily="18" charset="0"/>
              </a:rPr>
              <a:t>サンプル会話の選定</a:t>
            </a:r>
            <a:endParaRPr lang="en-US" altLang="ja-JP" sz="2800" kern="100" dirty="0">
              <a:solidFill>
                <a:srgbClr val="000000"/>
              </a:solidFill>
              <a:latin typeface="+mj-ea"/>
              <a:cs typeface="Times New Roman" panose="02020603050405020304" pitchFamily="18" charset="0"/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1980349" y="5057368"/>
            <a:ext cx="6727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2800" kern="100" dirty="0">
                <a:solidFill>
                  <a:srgbClr val="000000"/>
                </a:solidFill>
                <a:latin typeface="+mj-ea"/>
                <a:cs typeface="Times New Roman" panose="02020603050405020304" pitchFamily="18" charset="0"/>
              </a:rPr>
              <a:t>自然言語対話ツール</a:t>
            </a:r>
            <a:r>
              <a:rPr lang="ja-JP" altLang="en-US" sz="2800" kern="100" dirty="0">
                <a:solidFill>
                  <a:srgbClr val="000000"/>
                </a:solidFill>
                <a:latin typeface="+mj-ea"/>
                <a:cs typeface="Times New Roman" panose="02020603050405020304" pitchFamily="18" charset="0"/>
              </a:rPr>
              <a:t>にて</a:t>
            </a:r>
            <a:r>
              <a:rPr lang="ja-JP" altLang="ja-JP" sz="2800" kern="100" dirty="0">
                <a:solidFill>
                  <a:srgbClr val="000000"/>
                </a:solidFill>
                <a:latin typeface="+mj-ea"/>
                <a:cs typeface="Times New Roman" panose="02020603050405020304" pitchFamily="18" charset="0"/>
              </a:rPr>
              <a:t>プロトタイプ作成</a:t>
            </a:r>
            <a:endParaRPr lang="en-US" altLang="ja-JP" sz="2800" kern="100" dirty="0">
              <a:solidFill>
                <a:srgbClr val="000000"/>
              </a:solidFill>
              <a:latin typeface="+mj-ea"/>
              <a:cs typeface="Times New Roman" panose="02020603050405020304" pitchFamily="18" charset="0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1980349" y="6096224"/>
            <a:ext cx="5958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2800" kern="1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ユーザ評価</a:t>
            </a:r>
            <a:r>
              <a:rPr lang="ja-JP" altLang="en-US" sz="2800" kern="1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のフィードバック・</a:t>
            </a:r>
            <a:r>
              <a:rPr lang="ja-JP" altLang="ja-JP" sz="2800" kern="1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改善</a:t>
            </a:r>
            <a:r>
              <a:rPr lang="ja-JP" altLang="en-US" sz="2800" kern="1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実施</a:t>
            </a:r>
            <a:endParaRPr lang="ja-JP" altLang="en-US" dirty="0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650124" y="2997753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650124" y="4030577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650124" y="5063401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650124" y="6096224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4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09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97856" y="48734"/>
            <a:ext cx="47275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800" b="1" dirty="0">
                <a:solidFill>
                  <a:prstClr val="white"/>
                </a:solidFill>
                <a:latin typeface="Calibri"/>
                <a:ea typeface="ＭＳ Ｐゴシック"/>
              </a:rPr>
              <a:t>使用する自然言語対話ツール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437638" y="2132856"/>
            <a:ext cx="83828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</a:rPr>
              <a:t>Google</a:t>
            </a:r>
            <a:r>
              <a:rPr lang="ja-JP" altLang="en-US" sz="2400" dirty="0" err="1">
                <a:latin typeface="Arial" panose="020B0604020202020204" pitchFamily="34" charset="0"/>
              </a:rPr>
              <a:t>が提</a:t>
            </a:r>
            <a:r>
              <a:rPr lang="ja-JP" altLang="en-US" sz="2400" dirty="0">
                <a:latin typeface="Arial" panose="020B0604020202020204" pitchFamily="34" charset="0"/>
              </a:rPr>
              <a:t>供する自然言語処理</a:t>
            </a:r>
            <a:r>
              <a:rPr lang="en-US" altLang="ja-JP" sz="2400" dirty="0">
                <a:latin typeface="Arial" panose="020B0604020202020204" pitchFamily="34" charset="0"/>
              </a:rPr>
              <a:t>API</a:t>
            </a:r>
            <a:r>
              <a:rPr lang="ja-JP" altLang="en-US" sz="2400" dirty="0">
                <a:latin typeface="Arial" panose="020B0604020202020204" pitchFamily="34" charset="0"/>
              </a:rPr>
              <a:t>サービス</a:t>
            </a:r>
            <a:endParaRPr lang="en-US" altLang="ja-JP" sz="2400" dirty="0">
              <a:latin typeface="Arial" panose="020B0604020202020204" pitchFamily="34" charset="0"/>
            </a:endParaRPr>
          </a:p>
          <a:p>
            <a:endParaRPr lang="en-US" altLang="ja-JP" sz="2400" dirty="0">
              <a:latin typeface="Arial" panose="020B0604020202020204" pitchFamily="34" charset="0"/>
            </a:endParaRPr>
          </a:p>
          <a:p>
            <a:r>
              <a:rPr lang="ja-JP" altLang="en-US" sz="2400" dirty="0">
                <a:latin typeface="Arial" panose="020B0604020202020204" pitchFamily="34" charset="0"/>
              </a:rPr>
              <a:t>機械学習ベースとルールベースのハイブリットモデルによって</a:t>
            </a:r>
            <a:endParaRPr lang="en-US" altLang="ja-JP" sz="2400" dirty="0">
              <a:latin typeface="Arial" panose="020B0604020202020204" pitchFamily="34" charset="0"/>
            </a:endParaRPr>
          </a:p>
          <a:p>
            <a:r>
              <a:rPr lang="ja-JP" altLang="en-US" sz="2400" dirty="0">
                <a:latin typeface="Arial" panose="020B0604020202020204" pitchFamily="34" charset="0"/>
              </a:rPr>
              <a:t>文章の分類と、登録した返答を返すことが可能</a:t>
            </a:r>
            <a:endParaRPr lang="en-US" altLang="ja-JP" sz="2400" dirty="0">
              <a:latin typeface="Arial" panose="020B0604020202020204" pitchFamily="34" charset="0"/>
            </a:endParaRPr>
          </a:p>
          <a:p>
            <a:endParaRPr lang="en-US" altLang="ja-JP" sz="2400" dirty="0">
              <a:latin typeface="Arial" panose="020B0604020202020204" pitchFamily="34" charset="0"/>
            </a:endParaRPr>
          </a:p>
          <a:p>
            <a:r>
              <a:rPr lang="ja-JP" altLang="en-US" sz="2400" dirty="0"/>
              <a:t>◆</a:t>
            </a:r>
            <a:r>
              <a:rPr lang="en-US" altLang="ja-JP" sz="2400" dirty="0" err="1"/>
              <a:t>Inetent</a:t>
            </a:r>
            <a:r>
              <a:rPr lang="ja-JP" altLang="en-US" sz="2400" dirty="0"/>
              <a:t>　　　「ユーザーがやりたい事全体」を指す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◆</a:t>
            </a:r>
            <a:r>
              <a:rPr lang="en-US" altLang="ja-JP" sz="2400" dirty="0"/>
              <a:t>Entity</a:t>
            </a:r>
            <a:r>
              <a:rPr lang="ja-JP" altLang="en-US" sz="2400" dirty="0"/>
              <a:t>　　　　ユーザーから抽出したいキーワード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◆</a:t>
            </a:r>
            <a:r>
              <a:rPr lang="en-US" altLang="ja-JP" sz="2400" dirty="0" err="1"/>
              <a:t>FulfilIntent</a:t>
            </a:r>
            <a:r>
              <a:rPr lang="ja-JP" altLang="en-US" sz="2400" dirty="0"/>
              <a:t>　解析した結果をサーバーに渡す処理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2" y="437968"/>
            <a:ext cx="4427984" cy="188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69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97856" y="48734"/>
            <a:ext cx="1135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800" b="1" dirty="0">
                <a:solidFill>
                  <a:prstClr val="white"/>
                </a:solidFill>
                <a:latin typeface="Calibri"/>
                <a:ea typeface="ＭＳ Ｐゴシック"/>
              </a:rPr>
              <a:t>まとめ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344014" y="1012373"/>
            <a:ext cx="8136904" cy="440120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ja-JP" altLang="en-US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現在普及している</a:t>
            </a:r>
            <a:r>
              <a:rPr lang="en-US" altLang="ja-JP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AI</a:t>
            </a:r>
            <a:r>
              <a:rPr lang="ja-JP" altLang="ja-JP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アシスタント</a:t>
            </a:r>
            <a:r>
              <a:rPr lang="ja-JP" altLang="en-US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との</a:t>
            </a:r>
            <a:r>
              <a:rPr lang="ja-JP" altLang="ja-JP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コミュニケーションは単一的で</a:t>
            </a:r>
            <a:r>
              <a:rPr lang="ja-JP" altLang="en-US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あり、</a:t>
            </a:r>
            <a:r>
              <a:rPr lang="ja-JP" altLang="ja-JP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会話も一方向的</a:t>
            </a:r>
            <a:r>
              <a:rPr lang="ja-JP" altLang="en-US" sz="2800" kern="1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になってしまう傾向がある</a:t>
            </a:r>
            <a:endParaRPr lang="en-US" altLang="ja-JP" sz="2800" kern="100" dirty="0">
              <a:solidFill>
                <a:srgbClr val="000000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en-US" altLang="ja-JP" sz="2800" kern="100" dirty="0">
              <a:solidFill>
                <a:srgbClr val="000000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r>
              <a:rPr lang="ja-JP" altLang="en-US" sz="2800" dirty="0">
                <a:latin typeface="+mn-ea"/>
                <a:ea typeface="+mn-ea"/>
              </a:rPr>
              <a:t>「不完全性」をアイデンティティとして持たせた、ＡＩアシスタントの構築により、ユーザに対してパーソナライズすることができ、多様なメリットを得られる</a:t>
            </a:r>
            <a:endParaRPr lang="en-US" altLang="ja-JP" sz="2800" dirty="0">
              <a:latin typeface="+mn-ea"/>
              <a:ea typeface="+mn-ea"/>
            </a:endParaRPr>
          </a:p>
          <a:p>
            <a:endParaRPr lang="en-US" altLang="ja-JP" sz="2800" dirty="0">
              <a:latin typeface="+mn-ea"/>
              <a:ea typeface="+mn-ea"/>
            </a:endParaRPr>
          </a:p>
          <a:p>
            <a:r>
              <a:rPr lang="ja-JP" altLang="en-US" sz="2800" dirty="0">
                <a:latin typeface="+mn-ea"/>
                <a:ea typeface="+mn-ea"/>
              </a:rPr>
              <a:t>ＡＩアシスタントとのインタラクションが充実することでユーザのＱＯＬ向上に繋がる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314152" y="5661248"/>
            <a:ext cx="8515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116539"/>
                </a:solidFill>
              </a:rPr>
              <a:t>HCI</a:t>
            </a:r>
            <a:r>
              <a:rPr lang="ja-JP" altLang="en-US" sz="2400" dirty="0">
                <a:solidFill>
                  <a:srgbClr val="116539"/>
                </a:solidFill>
              </a:rPr>
              <a:t>分野やユーザインターフェースにおいて世界的に見て</a:t>
            </a:r>
            <a:endParaRPr lang="en-US" altLang="ja-JP" sz="2400" dirty="0">
              <a:solidFill>
                <a:srgbClr val="116539"/>
              </a:solidFill>
            </a:endParaRPr>
          </a:p>
          <a:p>
            <a:r>
              <a:rPr lang="ja-JP" altLang="en-US" sz="2400" dirty="0">
                <a:solidFill>
                  <a:srgbClr val="116539"/>
                </a:solidFill>
              </a:rPr>
              <a:t>最先端の研究をされている貴学にて本研究を行わせて頂きたい</a:t>
            </a:r>
          </a:p>
        </p:txBody>
      </p:sp>
    </p:spTree>
    <p:extLst>
      <p:ext uri="{BB962C8B-B14F-4D97-AF65-F5344CB8AC3E}">
        <p14:creationId xmlns:p14="http://schemas.microsoft.com/office/powerpoint/2010/main" val="1352103713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16765</TotalTime>
  <Words>845</Words>
  <Application>Microsoft Macintosh PowerPoint</Application>
  <PresentationFormat>画面に合わせる (4:3)</PresentationFormat>
  <Paragraphs>165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標準デザイン</vt:lpstr>
      <vt:lpstr>2_Office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東京農工大学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ヒト由来ハプトグロビンサブユニットの組み換え生産</dc:title>
  <dc:creator>坂井　健太郎</dc:creator>
  <cp:lastModifiedBy>上條 直弥</cp:lastModifiedBy>
  <cp:revision>614</cp:revision>
  <cp:lastPrinted>2014-01-31T10:58:01Z</cp:lastPrinted>
  <dcterms:created xsi:type="dcterms:W3CDTF">2008-02-21T15:44:36Z</dcterms:created>
  <dcterms:modified xsi:type="dcterms:W3CDTF">2021-01-05T14:37:56Z</dcterms:modified>
</cp:coreProperties>
</file>