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74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60" r:id="rId18"/>
    <p:sldId id="261" r:id="rId19"/>
    <p:sldId id="262" r:id="rId20"/>
  </p:sldIdLst>
  <p:sldSz cx="12192000" cy="6856413"/>
  <p:notesSz cx="12192000" cy="96710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512" y="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8C163-2EA0-4ADB-AED0-47CF31E6C660}" type="datetimeFigureOut">
              <a:rPr kumimoji="1" lang="ja-JP" altLang="en-US" smtClean="0"/>
              <a:t>2025/8/8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194050" y="1209675"/>
            <a:ext cx="5803900" cy="3263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219200" y="4654550"/>
            <a:ext cx="9753600" cy="3808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186863"/>
            <a:ext cx="5283200" cy="48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6905625" y="9186863"/>
            <a:ext cx="5283200" cy="48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5FCC0-F29F-42CF-B34C-F133DA22B9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8061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5FCC0-F29F-42CF-B34C-F133DA22B9C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6972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>
                <a:solidFill>
                  <a:schemeClr val="bg1"/>
                </a:solidFill>
                <a:latin typeface="BIZ UDPGothic"/>
                <a:cs typeface="BIZ UDP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50" b="1" i="0">
                <a:solidFill>
                  <a:srgbClr val="0E3B6D"/>
                </a:solidFill>
                <a:latin typeface="BIZ UDPGothic"/>
                <a:cs typeface="BIZ UDP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chemeClr val="bg1"/>
                </a:solidFill>
                <a:latin typeface="BIZ UDPGothic"/>
                <a:cs typeface="BIZ UDP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50" b="1" i="0">
                <a:solidFill>
                  <a:srgbClr val="0E3B6D"/>
                </a:solidFill>
                <a:latin typeface="BIZ UDPGothic"/>
                <a:cs typeface="BIZ UDP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chemeClr val="bg1"/>
                </a:solidFill>
                <a:latin typeface="BIZ UDPGothic"/>
                <a:cs typeface="BIZ UDP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chemeClr val="bg1"/>
                </a:solidFill>
                <a:latin typeface="BIZ UDPGothic"/>
                <a:cs typeface="BIZ UDP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838200"/>
          </a:xfrm>
          <a:custGeom>
            <a:avLst/>
            <a:gdLst/>
            <a:ahLst/>
            <a:cxnLst/>
            <a:rect l="l" t="t" r="r" b="b"/>
            <a:pathLst>
              <a:path w="12192000" h="838200">
                <a:moveTo>
                  <a:pt x="12191999" y="838199"/>
                </a:moveTo>
                <a:lnTo>
                  <a:pt x="0" y="838199"/>
                </a:lnTo>
                <a:lnTo>
                  <a:pt x="0" y="0"/>
                </a:lnTo>
                <a:lnTo>
                  <a:pt x="12191999" y="0"/>
                </a:lnTo>
                <a:lnTo>
                  <a:pt x="12191999" y="838199"/>
                </a:lnTo>
                <a:close/>
              </a:path>
            </a:pathLst>
          </a:custGeom>
          <a:solidFill>
            <a:srgbClr val="0E3B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8299" y="176784"/>
            <a:ext cx="9412605" cy="4573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>
                <a:solidFill>
                  <a:schemeClr val="bg1"/>
                </a:solidFill>
                <a:latin typeface="BIZ UDPGothic"/>
                <a:cs typeface="BIZ UDP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86099" y="1407858"/>
            <a:ext cx="8724900" cy="1659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50" b="1" i="0">
                <a:solidFill>
                  <a:srgbClr val="0E3B6D"/>
                </a:solidFill>
                <a:latin typeface="BIZ UDPGothic"/>
                <a:cs typeface="BIZ UDP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jp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jpg"/><Relationship Id="rId10" Type="http://schemas.openxmlformats.org/officeDocument/2006/relationships/image" Target="../media/image46.png"/><Relationship Id="rId4" Type="http://schemas.openxmlformats.org/officeDocument/2006/relationships/image" Target="../media/image40.jpg"/><Relationship Id="rId9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6.png"/><Relationship Id="rId7" Type="http://schemas.openxmlformats.org/officeDocument/2006/relationships/image" Target="../media/image5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.png"/><Relationship Id="rId7" Type="http://schemas.openxmlformats.org/officeDocument/2006/relationships/image" Target="../media/image66.png"/><Relationship Id="rId12" Type="http://schemas.openxmlformats.org/officeDocument/2006/relationships/image" Target="../media/image69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59.png"/><Relationship Id="rId5" Type="http://schemas.openxmlformats.org/officeDocument/2006/relationships/image" Target="../media/image55.png"/><Relationship Id="rId10" Type="http://schemas.openxmlformats.org/officeDocument/2006/relationships/image" Target="../media/image68.png"/><Relationship Id="rId4" Type="http://schemas.openxmlformats.org/officeDocument/2006/relationships/image" Target="../media/image64.png"/><Relationship Id="rId9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70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7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0.png"/><Relationship Id="rId9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81400" y="2209006"/>
            <a:ext cx="4762499" cy="118189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524499" y="3685380"/>
            <a:ext cx="1143000" cy="38100"/>
          </a:xfrm>
          <a:custGeom>
            <a:avLst/>
            <a:gdLst/>
            <a:ahLst/>
            <a:cxnLst/>
            <a:rect l="l" t="t" r="r" b="b"/>
            <a:pathLst>
              <a:path w="1143000" h="38100">
                <a:moveTo>
                  <a:pt x="1142999" y="38099"/>
                </a:moveTo>
                <a:lnTo>
                  <a:pt x="0" y="38099"/>
                </a:lnTo>
                <a:lnTo>
                  <a:pt x="0" y="0"/>
                </a:lnTo>
                <a:lnTo>
                  <a:pt x="1142999" y="0"/>
                </a:lnTo>
                <a:lnTo>
                  <a:pt x="1142999" y="38099"/>
                </a:lnTo>
                <a:close/>
              </a:path>
            </a:pathLst>
          </a:custGeom>
          <a:solidFill>
            <a:srgbClr val="0E3B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52761" y="4266406"/>
            <a:ext cx="6086475" cy="695325"/>
          </a:xfrm>
          <a:custGeom>
            <a:avLst/>
            <a:gdLst/>
            <a:ahLst/>
            <a:cxnLst/>
            <a:rect l="l" t="t" r="r" b="b"/>
            <a:pathLst>
              <a:path w="6086475" h="695325">
                <a:moveTo>
                  <a:pt x="0" y="661987"/>
                </a:moveTo>
                <a:lnTo>
                  <a:pt x="0" y="33337"/>
                </a:lnTo>
                <a:lnTo>
                  <a:pt x="0" y="28916"/>
                </a:lnTo>
                <a:lnTo>
                  <a:pt x="845" y="24663"/>
                </a:lnTo>
                <a:lnTo>
                  <a:pt x="2537" y="20579"/>
                </a:lnTo>
                <a:lnTo>
                  <a:pt x="4229" y="16494"/>
                </a:lnTo>
                <a:lnTo>
                  <a:pt x="6637" y="12889"/>
                </a:lnTo>
                <a:lnTo>
                  <a:pt x="9764" y="9764"/>
                </a:lnTo>
                <a:lnTo>
                  <a:pt x="12889" y="6637"/>
                </a:lnTo>
                <a:lnTo>
                  <a:pt x="16495" y="4229"/>
                </a:lnTo>
                <a:lnTo>
                  <a:pt x="20579" y="2537"/>
                </a:lnTo>
                <a:lnTo>
                  <a:pt x="24663" y="845"/>
                </a:lnTo>
                <a:lnTo>
                  <a:pt x="28916" y="0"/>
                </a:lnTo>
                <a:lnTo>
                  <a:pt x="33337" y="0"/>
                </a:lnTo>
                <a:lnTo>
                  <a:pt x="6053137" y="0"/>
                </a:lnTo>
                <a:lnTo>
                  <a:pt x="6057557" y="0"/>
                </a:lnTo>
                <a:lnTo>
                  <a:pt x="6061810" y="845"/>
                </a:lnTo>
                <a:lnTo>
                  <a:pt x="6083936" y="20579"/>
                </a:lnTo>
                <a:lnTo>
                  <a:pt x="6085628" y="24663"/>
                </a:lnTo>
                <a:lnTo>
                  <a:pt x="6086474" y="28916"/>
                </a:lnTo>
                <a:lnTo>
                  <a:pt x="6086474" y="33337"/>
                </a:lnTo>
                <a:lnTo>
                  <a:pt x="6086474" y="661987"/>
                </a:lnTo>
                <a:lnTo>
                  <a:pt x="6086474" y="666408"/>
                </a:lnTo>
                <a:lnTo>
                  <a:pt x="6085628" y="670660"/>
                </a:lnTo>
                <a:lnTo>
                  <a:pt x="6083936" y="674744"/>
                </a:lnTo>
                <a:lnTo>
                  <a:pt x="6082244" y="678828"/>
                </a:lnTo>
                <a:lnTo>
                  <a:pt x="6065894" y="692786"/>
                </a:lnTo>
                <a:lnTo>
                  <a:pt x="6061810" y="694478"/>
                </a:lnTo>
                <a:lnTo>
                  <a:pt x="6057557" y="695324"/>
                </a:lnTo>
                <a:lnTo>
                  <a:pt x="6053137" y="695324"/>
                </a:lnTo>
                <a:lnTo>
                  <a:pt x="33337" y="695324"/>
                </a:lnTo>
                <a:lnTo>
                  <a:pt x="9764" y="685560"/>
                </a:lnTo>
                <a:lnTo>
                  <a:pt x="6637" y="682433"/>
                </a:lnTo>
                <a:lnTo>
                  <a:pt x="4229" y="678828"/>
                </a:lnTo>
                <a:lnTo>
                  <a:pt x="2537" y="674744"/>
                </a:lnTo>
                <a:lnTo>
                  <a:pt x="845" y="670660"/>
                </a:lnTo>
                <a:lnTo>
                  <a:pt x="0" y="666408"/>
                </a:lnTo>
                <a:lnTo>
                  <a:pt x="0" y="661987"/>
                </a:lnTo>
                <a:close/>
              </a:path>
            </a:pathLst>
          </a:custGeom>
          <a:ln w="9524">
            <a:solidFill>
              <a:srgbClr val="0E3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426866" y="4414297"/>
            <a:ext cx="5338445" cy="3873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ja-JP" altLang="en-US" sz="2350" spc="-290" dirty="0">
                <a:solidFill>
                  <a:srgbClr val="0E3B6D"/>
                </a:solidFill>
                <a:latin typeface="SimSun"/>
                <a:cs typeface="SimSun"/>
              </a:rPr>
              <a:t>会社紹介資料</a:t>
            </a:r>
            <a:endParaRPr sz="2350" dirty="0">
              <a:latin typeface="SimSun"/>
              <a:cs typeface="SimSu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363200" y="6095206"/>
            <a:ext cx="1492250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00" spc="-100" dirty="0">
                <a:solidFill>
                  <a:srgbClr val="666666"/>
                </a:solidFill>
                <a:latin typeface="Arial"/>
                <a:cs typeface="Arial"/>
              </a:rPr>
              <a:t>2025</a:t>
            </a:r>
            <a:r>
              <a:rPr sz="1500" spc="-150" dirty="0">
                <a:solidFill>
                  <a:srgbClr val="666666"/>
                </a:solidFill>
                <a:latin typeface="SimSun"/>
                <a:cs typeface="SimSun"/>
              </a:rPr>
              <a:t>年</a:t>
            </a:r>
            <a:r>
              <a:rPr sz="1500" spc="-100" dirty="0">
                <a:solidFill>
                  <a:srgbClr val="666666"/>
                </a:solidFill>
                <a:latin typeface="Arial"/>
                <a:cs typeface="Arial"/>
              </a:rPr>
              <a:t>8</a:t>
            </a:r>
            <a:r>
              <a:rPr sz="1500" spc="-150" dirty="0">
                <a:solidFill>
                  <a:srgbClr val="666666"/>
                </a:solidFill>
                <a:latin typeface="SimSun"/>
                <a:cs typeface="SimSun"/>
              </a:rPr>
              <a:t>月</a:t>
            </a:r>
            <a:r>
              <a:rPr lang="en-US" altLang="ja-JP" sz="1500" spc="-100" dirty="0">
                <a:solidFill>
                  <a:srgbClr val="666666"/>
                </a:solidFill>
                <a:latin typeface="Arial"/>
                <a:cs typeface="Arial"/>
              </a:rPr>
              <a:t>15</a:t>
            </a:r>
            <a:r>
              <a:rPr sz="1500" spc="-80" dirty="0">
                <a:solidFill>
                  <a:srgbClr val="666666"/>
                </a:solidFill>
                <a:latin typeface="SimSun"/>
                <a:cs typeface="SimSun"/>
              </a:rPr>
              <a:t>日</a:t>
            </a:r>
            <a:endParaRPr sz="1500" dirty="0">
              <a:latin typeface="SimSun"/>
              <a:cs typeface="SimSu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299" y="195326"/>
            <a:ext cx="2515235" cy="4387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200" dirty="0"/>
              <a:t>取引企業ジャンル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1028699"/>
            <a:ext cx="2667000" cy="6553200"/>
            <a:chOff x="0" y="1028699"/>
            <a:chExt cx="2667000" cy="6553200"/>
          </a:xfrm>
        </p:grpSpPr>
        <p:sp>
          <p:nvSpPr>
            <p:cNvPr id="4" name="object 4"/>
            <p:cNvSpPr/>
            <p:nvPr/>
          </p:nvSpPr>
          <p:spPr>
            <a:xfrm>
              <a:off x="0" y="1028699"/>
              <a:ext cx="2667000" cy="6553200"/>
            </a:xfrm>
            <a:custGeom>
              <a:avLst/>
              <a:gdLst/>
              <a:ahLst/>
              <a:cxnLst/>
              <a:rect l="l" t="t" r="r" b="b"/>
              <a:pathLst>
                <a:path w="2667000" h="6553200">
                  <a:moveTo>
                    <a:pt x="2666999" y="6553199"/>
                  </a:moveTo>
                  <a:lnTo>
                    <a:pt x="0" y="6553199"/>
                  </a:lnTo>
                  <a:lnTo>
                    <a:pt x="0" y="0"/>
                  </a:lnTo>
                  <a:lnTo>
                    <a:pt x="2666999" y="0"/>
                  </a:lnTo>
                  <a:lnTo>
                    <a:pt x="2666999" y="6553199"/>
                  </a:lnTo>
                  <a:close/>
                </a:path>
              </a:pathLst>
            </a:custGeom>
            <a:solidFill>
              <a:srgbClr val="F2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5749" y="1219199"/>
              <a:ext cx="38100" cy="314325"/>
            </a:xfrm>
            <a:custGeom>
              <a:avLst/>
              <a:gdLst/>
              <a:ahLst/>
              <a:cxnLst/>
              <a:rect l="l" t="t" r="r" b="b"/>
              <a:pathLst>
                <a:path w="38100" h="314325">
                  <a:moveTo>
                    <a:pt x="38099" y="314324"/>
                  </a:moveTo>
                  <a:lnTo>
                    <a:pt x="0" y="314324"/>
                  </a:lnTo>
                  <a:lnTo>
                    <a:pt x="0" y="0"/>
                  </a:lnTo>
                  <a:lnTo>
                    <a:pt x="38099" y="0"/>
                  </a:lnTo>
                  <a:lnTo>
                    <a:pt x="38099" y="314324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0" y="1028699"/>
            <a:ext cx="2667000" cy="6553200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418465">
              <a:lnSpc>
                <a:spcPct val="100000"/>
              </a:lnSpc>
              <a:spcBef>
                <a:spcPts val="1600"/>
              </a:spcBef>
            </a:pPr>
            <a:r>
              <a:rPr sz="1850" b="1" spc="-35" dirty="0">
                <a:solidFill>
                  <a:srgbClr val="0E3B6D"/>
                </a:solidFill>
                <a:latin typeface="BIZ UDPGothic"/>
                <a:cs typeface="BIZ UDPGothic"/>
              </a:rPr>
              <a:t>クライアント分布</a:t>
            </a:r>
            <a:endParaRPr sz="1850">
              <a:latin typeface="BIZ UDPGothic"/>
              <a:cs typeface="BIZ UDPGothic"/>
            </a:endParaRPr>
          </a:p>
          <a:p>
            <a:pPr marL="285115" marR="348615" algn="just">
              <a:lnSpc>
                <a:spcPct val="120000"/>
              </a:lnSpc>
              <a:spcBef>
                <a:spcPts val="1080"/>
              </a:spcBef>
            </a:pP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エン</a:t>
            </a:r>
            <a:r>
              <a:rPr sz="1250" spc="-80" dirty="0">
                <a:solidFill>
                  <a:srgbClr val="333333"/>
                </a:solidFill>
                <a:latin typeface="Noto Sans JP"/>
                <a:cs typeface="Noto Sans JP"/>
              </a:rPr>
              <a:t>SX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は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様々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な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業種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の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企業</a:t>
            </a:r>
            <a:r>
              <a:rPr sz="1250" spc="-145" dirty="0">
                <a:solidFill>
                  <a:srgbClr val="333333"/>
                </a:solidFill>
                <a:latin typeface="PMingLiU"/>
                <a:cs typeface="PMingLiU"/>
              </a:rPr>
              <a:t>をサ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ポートし、</a:t>
            </a:r>
            <a:r>
              <a:rPr sz="1250" b="1" spc="-125" dirty="0">
                <a:solidFill>
                  <a:srgbClr val="0E3B6D"/>
                </a:solidFill>
                <a:latin typeface="Meiryo"/>
                <a:cs typeface="Meiryo"/>
              </a:rPr>
              <a:t>セールストランスフ</a:t>
            </a:r>
            <a:r>
              <a:rPr sz="1250" b="1" spc="-145" dirty="0">
                <a:solidFill>
                  <a:srgbClr val="0E3B6D"/>
                </a:solidFill>
                <a:latin typeface="Meiryo"/>
                <a:cs typeface="Meiryo"/>
              </a:rPr>
              <a:t>ォーメーション</a:t>
            </a:r>
            <a:r>
              <a:rPr sz="1250" spc="-155" dirty="0">
                <a:solidFill>
                  <a:srgbClr val="333333"/>
                </a:solidFill>
                <a:latin typeface="PMingLiU"/>
                <a:cs typeface="PMingLiU"/>
              </a:rPr>
              <a:t>によって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企業</a:t>
            </a:r>
            <a:r>
              <a:rPr sz="1250" spc="-50" dirty="0">
                <a:solidFill>
                  <a:srgbClr val="333333"/>
                </a:solidFill>
                <a:latin typeface="PMingLiU"/>
                <a:cs typeface="PMingLiU"/>
              </a:rPr>
              <a:t>の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営業生産性向上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実現</a:t>
            </a:r>
            <a:r>
              <a:rPr sz="1250" spc="-120" dirty="0">
                <a:solidFill>
                  <a:srgbClr val="333333"/>
                </a:solidFill>
                <a:latin typeface="PMingLiU"/>
                <a:cs typeface="PMingLiU"/>
              </a:rPr>
              <a:t>していま</a:t>
            </a:r>
            <a:r>
              <a:rPr sz="1250" spc="-145" dirty="0">
                <a:solidFill>
                  <a:srgbClr val="333333"/>
                </a:solidFill>
                <a:latin typeface="PMingLiU"/>
                <a:cs typeface="PMingLiU"/>
              </a:rPr>
              <a:t>す。</a:t>
            </a:r>
            <a:endParaRPr sz="1250">
              <a:latin typeface="PMingLiU"/>
              <a:cs typeface="PMingLiU"/>
            </a:endParaRPr>
          </a:p>
          <a:p>
            <a:pPr marL="285115" marR="342900" algn="just">
              <a:lnSpc>
                <a:spcPct val="120000"/>
              </a:lnSpc>
              <a:spcBef>
                <a:spcPts val="1200"/>
              </a:spcBef>
            </a:pP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特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に</a:t>
            </a:r>
            <a:r>
              <a:rPr sz="1250" spc="-85" dirty="0">
                <a:solidFill>
                  <a:srgbClr val="333333"/>
                </a:solidFill>
                <a:latin typeface="Noto Sans JP"/>
                <a:cs typeface="Noto Sans JP"/>
              </a:rPr>
              <a:t>SaaS</a:t>
            </a:r>
            <a:r>
              <a:rPr sz="1250" spc="-85" dirty="0">
                <a:solidFill>
                  <a:srgbClr val="333333"/>
                </a:solidFill>
                <a:latin typeface="PMingLiU"/>
                <a:cs typeface="PMingLiU"/>
              </a:rPr>
              <a:t>‧</a:t>
            </a:r>
            <a:r>
              <a:rPr sz="1250" spc="-85" dirty="0">
                <a:solidFill>
                  <a:srgbClr val="333333"/>
                </a:solidFill>
                <a:latin typeface="Noto Sans JP"/>
                <a:cs typeface="Noto Sans JP"/>
              </a:rPr>
              <a:t>IT</a:t>
            </a:r>
            <a:r>
              <a:rPr sz="1250" spc="-85" dirty="0">
                <a:solidFill>
                  <a:srgbClr val="333333"/>
                </a:solidFill>
                <a:latin typeface="PMingLiU"/>
                <a:cs typeface="PMingLiU"/>
              </a:rPr>
              <a:t>‧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人材業界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のクラ</a:t>
            </a:r>
            <a:r>
              <a:rPr sz="1250" spc="-140" dirty="0">
                <a:solidFill>
                  <a:srgbClr val="333333"/>
                </a:solidFill>
                <a:latin typeface="PMingLiU"/>
                <a:cs typeface="PMingLiU"/>
              </a:rPr>
              <a:t>イアントが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多</a:t>
            </a:r>
            <a:r>
              <a:rPr sz="1250" spc="-195" dirty="0">
                <a:solidFill>
                  <a:srgbClr val="333333"/>
                </a:solidFill>
                <a:latin typeface="PMingLiU"/>
                <a:cs typeface="PMingLiU"/>
              </a:rPr>
              <a:t>く 、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成長産業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における</a:t>
            </a:r>
            <a:r>
              <a:rPr sz="1250" b="1" spc="-125" dirty="0">
                <a:solidFill>
                  <a:srgbClr val="0E3B6D"/>
                </a:solidFill>
                <a:latin typeface="BIZ UDPGothic"/>
                <a:cs typeface="BIZ UDPGothic"/>
              </a:rPr>
              <a:t>営業組織</a:t>
            </a:r>
            <a:r>
              <a:rPr sz="1250" b="1" spc="-125" dirty="0">
                <a:solidFill>
                  <a:srgbClr val="0E3B6D"/>
                </a:solidFill>
                <a:latin typeface="Meiryo"/>
                <a:cs typeface="Meiryo"/>
              </a:rPr>
              <a:t>の</a:t>
            </a:r>
            <a:r>
              <a:rPr sz="1250" b="1" spc="-125" dirty="0">
                <a:solidFill>
                  <a:srgbClr val="0E3B6D"/>
                </a:solidFill>
                <a:latin typeface="BIZ UDPGothic"/>
                <a:cs typeface="BIZ UDPGothic"/>
              </a:rPr>
              <a:t>構築</a:t>
            </a:r>
            <a:r>
              <a:rPr sz="1250" b="1" spc="675" dirty="0">
                <a:solidFill>
                  <a:srgbClr val="0E3B6D"/>
                </a:solidFill>
                <a:latin typeface="Meiryo"/>
                <a:cs typeface="Meiryo"/>
              </a:rPr>
              <a:t>‧</a:t>
            </a:r>
            <a:r>
              <a:rPr sz="1250" b="1" spc="-125" dirty="0">
                <a:solidFill>
                  <a:srgbClr val="0E3B6D"/>
                </a:solidFill>
                <a:latin typeface="BIZ UDPGothic"/>
                <a:cs typeface="BIZ UDPGothic"/>
              </a:rPr>
              <a:t>改革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に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強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みを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持</a:t>
            </a:r>
            <a:r>
              <a:rPr sz="1250" spc="-155" dirty="0">
                <a:solidFill>
                  <a:srgbClr val="333333"/>
                </a:solidFill>
                <a:latin typeface="PMingLiU"/>
                <a:cs typeface="PMingLiU"/>
              </a:rPr>
              <a:t>っています。</a:t>
            </a:r>
            <a:endParaRPr sz="1250">
              <a:latin typeface="PMingLiU"/>
              <a:cs typeface="PMingLiU"/>
            </a:endParaRPr>
          </a:p>
          <a:p>
            <a:pPr marL="285115" marR="323215">
              <a:lnSpc>
                <a:spcPct val="120000"/>
              </a:lnSpc>
              <a:spcBef>
                <a:spcPts val="1200"/>
              </a:spcBef>
            </a:pP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エン</a:t>
            </a:r>
            <a:r>
              <a:rPr sz="1250" spc="-80" dirty="0">
                <a:solidFill>
                  <a:srgbClr val="333333"/>
                </a:solidFill>
                <a:latin typeface="Noto Sans JP"/>
                <a:cs typeface="Noto Sans JP"/>
              </a:rPr>
              <a:t>SX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の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支援実績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は</a:t>
            </a:r>
            <a:r>
              <a:rPr sz="1250" b="1" spc="-90" dirty="0">
                <a:solidFill>
                  <a:srgbClr val="0E3B6D"/>
                </a:solidFill>
                <a:latin typeface="Trebuchet MS"/>
                <a:cs typeface="Trebuchet MS"/>
              </a:rPr>
              <a:t>80</a:t>
            </a:r>
            <a:r>
              <a:rPr sz="1250" b="1" spc="-125" dirty="0">
                <a:solidFill>
                  <a:srgbClr val="0E3B6D"/>
                </a:solidFill>
                <a:latin typeface="BIZ UDPGothic"/>
                <a:cs typeface="BIZ UDPGothic"/>
              </a:rPr>
              <a:t>社以上</a:t>
            </a:r>
            <a:r>
              <a:rPr sz="1250" b="1" spc="625" dirty="0">
                <a:solidFill>
                  <a:srgbClr val="0E3B6D"/>
                </a:solidFill>
                <a:latin typeface="Meiryo"/>
                <a:cs typeface="Meiryo"/>
              </a:rPr>
              <a:t>‧ </a:t>
            </a:r>
            <a:r>
              <a:rPr sz="1250" b="1" spc="-90" dirty="0">
                <a:solidFill>
                  <a:srgbClr val="0E3B6D"/>
                </a:solidFill>
                <a:latin typeface="Trebuchet MS"/>
                <a:cs typeface="Trebuchet MS"/>
              </a:rPr>
              <a:t>150</a:t>
            </a:r>
            <a:r>
              <a:rPr sz="1250" b="1" spc="-125" dirty="0">
                <a:solidFill>
                  <a:srgbClr val="0E3B6D"/>
                </a:solidFill>
                <a:latin typeface="BIZ UDPGothic"/>
                <a:cs typeface="BIZ UDPGothic"/>
              </a:rPr>
              <a:t>件以上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のプロジェクトに</a:t>
            </a:r>
            <a:r>
              <a:rPr sz="1250" spc="-50" dirty="0">
                <a:solidFill>
                  <a:srgbClr val="333333"/>
                </a:solidFill>
                <a:latin typeface="SimSun"/>
                <a:cs typeface="SimSun"/>
              </a:rPr>
              <a:t>及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び、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多様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な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業界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の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課題解決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に</a:t>
            </a:r>
            <a:r>
              <a:rPr sz="1250" spc="-50" dirty="0">
                <a:solidFill>
                  <a:srgbClr val="333333"/>
                </a:solidFill>
                <a:latin typeface="SimSun"/>
                <a:cs typeface="SimSun"/>
              </a:rPr>
              <a:t>貢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献</a:t>
            </a:r>
            <a:r>
              <a:rPr sz="1250" spc="-145" dirty="0">
                <a:solidFill>
                  <a:srgbClr val="333333"/>
                </a:solidFill>
                <a:latin typeface="PMingLiU"/>
                <a:cs typeface="PMingLiU"/>
              </a:rPr>
              <a:t>しています。</a:t>
            </a:r>
            <a:endParaRPr sz="1250">
              <a:latin typeface="PMingLiU"/>
              <a:cs typeface="PMingLiU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47999" y="1046956"/>
            <a:ext cx="8763000" cy="933450"/>
          </a:xfrm>
          <a:custGeom>
            <a:avLst/>
            <a:gdLst/>
            <a:ahLst/>
            <a:cxnLst/>
            <a:rect l="l" t="t" r="r" b="b"/>
            <a:pathLst>
              <a:path w="8763000" h="933450">
                <a:moveTo>
                  <a:pt x="8691802" y="933449"/>
                </a:moveTo>
                <a:lnTo>
                  <a:pt x="71196" y="933449"/>
                </a:lnTo>
                <a:lnTo>
                  <a:pt x="66241" y="932961"/>
                </a:lnTo>
                <a:lnTo>
                  <a:pt x="29705" y="917827"/>
                </a:lnTo>
                <a:lnTo>
                  <a:pt x="3885" y="881787"/>
                </a:lnTo>
                <a:lnTo>
                  <a:pt x="0" y="862253"/>
                </a:lnTo>
                <a:lnTo>
                  <a:pt x="0" y="857249"/>
                </a:lnTo>
                <a:lnTo>
                  <a:pt x="0" y="71196"/>
                </a:lnTo>
                <a:lnTo>
                  <a:pt x="15621" y="29705"/>
                </a:lnTo>
                <a:lnTo>
                  <a:pt x="51661" y="3885"/>
                </a:lnTo>
                <a:lnTo>
                  <a:pt x="71196" y="0"/>
                </a:lnTo>
                <a:lnTo>
                  <a:pt x="8691802" y="0"/>
                </a:lnTo>
                <a:lnTo>
                  <a:pt x="8733294" y="15621"/>
                </a:lnTo>
                <a:lnTo>
                  <a:pt x="8759113" y="51661"/>
                </a:lnTo>
                <a:lnTo>
                  <a:pt x="8762999" y="71196"/>
                </a:lnTo>
                <a:lnTo>
                  <a:pt x="8762999" y="862253"/>
                </a:lnTo>
                <a:lnTo>
                  <a:pt x="8747377" y="903744"/>
                </a:lnTo>
                <a:lnTo>
                  <a:pt x="8711337" y="929564"/>
                </a:lnTo>
                <a:lnTo>
                  <a:pt x="8696758" y="932961"/>
                </a:lnTo>
                <a:lnTo>
                  <a:pt x="8691802" y="933449"/>
                </a:lnTo>
                <a:close/>
              </a:path>
            </a:pathLst>
          </a:custGeom>
          <a:solidFill>
            <a:srgbClr val="F2F5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225799" y="1044351"/>
            <a:ext cx="692150" cy="788670"/>
          </a:xfrm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70"/>
              </a:spcBef>
            </a:pPr>
            <a:r>
              <a:rPr sz="2350" b="1" spc="-25" dirty="0">
                <a:solidFill>
                  <a:srgbClr val="0E3B6D"/>
                </a:solidFill>
                <a:latin typeface="Cambria"/>
                <a:cs typeface="Cambria"/>
              </a:rPr>
              <a:t>80+</a:t>
            </a:r>
            <a:endParaRPr sz="235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630"/>
              </a:spcBef>
            </a:pPr>
            <a:r>
              <a:rPr sz="1150" spc="-100" dirty="0">
                <a:solidFill>
                  <a:srgbClr val="545454"/>
                </a:solidFill>
                <a:latin typeface="SimSun"/>
                <a:cs typeface="SimSun"/>
              </a:rPr>
              <a:t>取引企業数</a:t>
            </a:r>
            <a:endParaRPr sz="1150">
              <a:latin typeface="SimSun"/>
              <a:cs typeface="SimSu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64199" y="1044351"/>
            <a:ext cx="1225550" cy="788670"/>
          </a:xfrm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70"/>
              </a:spcBef>
            </a:pPr>
            <a:r>
              <a:rPr sz="2350" b="1" spc="-20" dirty="0">
                <a:solidFill>
                  <a:srgbClr val="0E3B6D"/>
                </a:solidFill>
                <a:latin typeface="Cambria"/>
                <a:cs typeface="Cambria"/>
              </a:rPr>
              <a:t>150+</a:t>
            </a:r>
            <a:endParaRPr sz="235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630"/>
              </a:spcBef>
            </a:pPr>
            <a:r>
              <a:rPr sz="1150" spc="-105" dirty="0">
                <a:solidFill>
                  <a:srgbClr val="545454"/>
                </a:solidFill>
                <a:latin typeface="SimSun"/>
                <a:cs typeface="SimSun"/>
              </a:rPr>
              <a:t>プロジェクト支援数</a:t>
            </a:r>
            <a:endParaRPr sz="1150">
              <a:latin typeface="SimSun"/>
              <a:cs typeface="SimSu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636000" y="1044351"/>
            <a:ext cx="692150" cy="788670"/>
          </a:xfrm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1270"/>
              </a:spcBef>
            </a:pPr>
            <a:r>
              <a:rPr sz="2350" b="1" spc="-50" dirty="0">
                <a:solidFill>
                  <a:srgbClr val="0E3B6D"/>
                </a:solidFill>
                <a:latin typeface="Cambria"/>
                <a:cs typeface="Cambria"/>
              </a:rPr>
              <a:t>97%</a:t>
            </a:r>
            <a:endParaRPr sz="23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1150" spc="-100" dirty="0">
                <a:solidFill>
                  <a:srgbClr val="545454"/>
                </a:solidFill>
                <a:latin typeface="SimSun"/>
                <a:cs typeface="SimSun"/>
              </a:rPr>
              <a:t>利用継続率</a:t>
            </a:r>
            <a:endParaRPr sz="1150">
              <a:latin typeface="SimSun"/>
              <a:cs typeface="SimSu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074399" y="1044351"/>
            <a:ext cx="558800" cy="788670"/>
          </a:xfrm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70"/>
              </a:spcBef>
            </a:pPr>
            <a:r>
              <a:rPr sz="2350" b="1" spc="-50" dirty="0">
                <a:solidFill>
                  <a:srgbClr val="0E3B6D"/>
                </a:solidFill>
                <a:latin typeface="Cambria"/>
                <a:cs typeface="Cambria"/>
              </a:rPr>
              <a:t>5</a:t>
            </a:r>
            <a:endParaRPr sz="235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630"/>
              </a:spcBef>
            </a:pPr>
            <a:r>
              <a:rPr sz="1150" spc="-100" dirty="0">
                <a:solidFill>
                  <a:srgbClr val="545454"/>
                </a:solidFill>
                <a:latin typeface="SimSun"/>
                <a:cs typeface="SimSun"/>
              </a:rPr>
              <a:t>主要業界</a:t>
            </a:r>
            <a:endParaRPr sz="1150">
              <a:latin typeface="SimSun"/>
              <a:cs typeface="SimSu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17093" y="2089578"/>
            <a:ext cx="1625600" cy="3359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0" b="1" spc="-195" dirty="0">
                <a:solidFill>
                  <a:srgbClr val="0E3B6D"/>
                </a:solidFill>
                <a:latin typeface="BIZ UDPGothic"/>
                <a:cs typeface="BIZ UDPGothic"/>
              </a:rPr>
              <a:t>主要取引先業界</a:t>
            </a:r>
            <a:endParaRPr sz="2000" dirty="0">
              <a:latin typeface="BIZ UDPGothic"/>
              <a:cs typeface="BIZ UDPGothic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047999" y="2532856"/>
            <a:ext cx="2762250" cy="2190750"/>
            <a:chOff x="3047999" y="2971799"/>
            <a:chExt cx="2762250" cy="2190750"/>
          </a:xfrm>
        </p:grpSpPr>
        <p:sp>
          <p:nvSpPr>
            <p:cNvPr id="16" name="object 16"/>
            <p:cNvSpPr/>
            <p:nvPr/>
          </p:nvSpPr>
          <p:spPr>
            <a:xfrm>
              <a:off x="3047999" y="2971799"/>
              <a:ext cx="2762250" cy="2190750"/>
            </a:xfrm>
            <a:custGeom>
              <a:avLst/>
              <a:gdLst/>
              <a:ahLst/>
              <a:cxnLst/>
              <a:rect l="l" t="t" r="r" b="b"/>
              <a:pathLst>
                <a:path w="2762250" h="2190750">
                  <a:moveTo>
                    <a:pt x="2691053" y="2190749"/>
                  </a:moveTo>
                  <a:lnTo>
                    <a:pt x="71196" y="2190749"/>
                  </a:lnTo>
                  <a:lnTo>
                    <a:pt x="66241" y="2190260"/>
                  </a:lnTo>
                  <a:lnTo>
                    <a:pt x="29705" y="2175126"/>
                  </a:lnTo>
                  <a:lnTo>
                    <a:pt x="3885" y="2139086"/>
                  </a:lnTo>
                  <a:lnTo>
                    <a:pt x="0" y="2119553"/>
                  </a:lnTo>
                  <a:lnTo>
                    <a:pt x="0" y="2114549"/>
                  </a:lnTo>
                  <a:lnTo>
                    <a:pt x="0" y="71196"/>
                  </a:lnTo>
                  <a:lnTo>
                    <a:pt x="15621" y="29705"/>
                  </a:lnTo>
                  <a:lnTo>
                    <a:pt x="51661" y="3885"/>
                  </a:lnTo>
                  <a:lnTo>
                    <a:pt x="71196" y="0"/>
                  </a:lnTo>
                  <a:lnTo>
                    <a:pt x="2691053" y="0"/>
                  </a:lnTo>
                  <a:lnTo>
                    <a:pt x="2732544" y="15621"/>
                  </a:lnTo>
                  <a:lnTo>
                    <a:pt x="2758364" y="51661"/>
                  </a:lnTo>
                  <a:lnTo>
                    <a:pt x="2762250" y="71196"/>
                  </a:lnTo>
                  <a:lnTo>
                    <a:pt x="2762250" y="2119553"/>
                  </a:lnTo>
                  <a:lnTo>
                    <a:pt x="2746628" y="2161043"/>
                  </a:lnTo>
                  <a:lnTo>
                    <a:pt x="2710588" y="2186863"/>
                  </a:lnTo>
                  <a:lnTo>
                    <a:pt x="2696008" y="2190260"/>
                  </a:lnTo>
                  <a:lnTo>
                    <a:pt x="2691053" y="2190749"/>
                  </a:lnTo>
                  <a:close/>
                </a:path>
              </a:pathLst>
            </a:custGeom>
            <a:solidFill>
              <a:srgbClr val="F2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219574" y="3298031"/>
              <a:ext cx="428625" cy="300355"/>
            </a:xfrm>
            <a:custGeom>
              <a:avLst/>
              <a:gdLst/>
              <a:ahLst/>
              <a:cxnLst/>
              <a:rect l="l" t="t" r="r" b="b"/>
              <a:pathLst>
                <a:path w="428625" h="300354">
                  <a:moveTo>
                    <a:pt x="342899" y="300037"/>
                  </a:moveTo>
                  <a:lnTo>
                    <a:pt x="96440" y="300037"/>
                  </a:lnTo>
                  <a:lnTo>
                    <a:pt x="58909" y="292455"/>
                  </a:lnTo>
                  <a:lnTo>
                    <a:pt x="28254" y="271783"/>
                  </a:lnTo>
                  <a:lnTo>
                    <a:pt x="7581" y="241127"/>
                  </a:lnTo>
                  <a:lnTo>
                    <a:pt x="0" y="203596"/>
                  </a:lnTo>
                  <a:lnTo>
                    <a:pt x="4792" y="173487"/>
                  </a:lnTo>
                  <a:lnTo>
                    <a:pt x="18149" y="147264"/>
                  </a:lnTo>
                  <a:lnTo>
                    <a:pt x="38538" y="126453"/>
                  </a:lnTo>
                  <a:lnTo>
                    <a:pt x="64427" y="112581"/>
                  </a:lnTo>
                  <a:lnTo>
                    <a:pt x="64293" y="108964"/>
                  </a:lnTo>
                  <a:lnTo>
                    <a:pt x="64293" y="107156"/>
                  </a:lnTo>
                  <a:lnTo>
                    <a:pt x="72711" y="65436"/>
                  </a:lnTo>
                  <a:lnTo>
                    <a:pt x="95670" y="31376"/>
                  </a:lnTo>
                  <a:lnTo>
                    <a:pt x="129730" y="8417"/>
                  </a:lnTo>
                  <a:lnTo>
                    <a:pt x="171449" y="0"/>
                  </a:lnTo>
                  <a:lnTo>
                    <a:pt x="200110" y="3871"/>
                  </a:lnTo>
                  <a:lnTo>
                    <a:pt x="225831" y="14800"/>
                  </a:lnTo>
                  <a:lnTo>
                    <a:pt x="247585" y="31757"/>
                  </a:lnTo>
                  <a:lnTo>
                    <a:pt x="264341" y="53712"/>
                  </a:lnTo>
                  <a:lnTo>
                    <a:pt x="272357" y="49134"/>
                  </a:lnTo>
                  <a:lnTo>
                    <a:pt x="281059" y="45725"/>
                  </a:lnTo>
                  <a:lnTo>
                    <a:pt x="290325" y="43597"/>
                  </a:lnTo>
                  <a:lnTo>
                    <a:pt x="300037" y="42862"/>
                  </a:lnTo>
                  <a:lnTo>
                    <a:pt x="325058" y="47916"/>
                  </a:lnTo>
                  <a:lnTo>
                    <a:pt x="345495" y="61698"/>
                  </a:lnTo>
                  <a:lnTo>
                    <a:pt x="359276" y="82135"/>
                  </a:lnTo>
                  <a:lnTo>
                    <a:pt x="364331" y="107156"/>
                  </a:lnTo>
                  <a:lnTo>
                    <a:pt x="364331" y="115326"/>
                  </a:lnTo>
                  <a:lnTo>
                    <a:pt x="362790" y="123162"/>
                  </a:lnTo>
                  <a:lnTo>
                    <a:pt x="360044" y="130328"/>
                  </a:lnTo>
                  <a:lnTo>
                    <a:pt x="387260" y="140955"/>
                  </a:lnTo>
                  <a:lnTo>
                    <a:pt x="409001" y="159738"/>
                  </a:lnTo>
                  <a:lnTo>
                    <a:pt x="423409" y="184812"/>
                  </a:lnTo>
                  <a:lnTo>
                    <a:pt x="428624" y="214312"/>
                  </a:lnTo>
                  <a:lnTo>
                    <a:pt x="421888" y="247682"/>
                  </a:lnTo>
                  <a:lnTo>
                    <a:pt x="403518" y="274931"/>
                  </a:lnTo>
                  <a:lnTo>
                    <a:pt x="376270" y="293301"/>
                  </a:lnTo>
                  <a:lnTo>
                    <a:pt x="342899" y="300037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249016" y="3241642"/>
            <a:ext cx="2360295" cy="1287145"/>
          </a:xfrm>
          <a:prstGeom prst="rect">
            <a:avLst/>
          </a:prstGeom>
        </p:spPr>
        <p:txBody>
          <a:bodyPr vert="horz" wrap="square" lIns="0" tIns="1485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70"/>
              </a:spcBef>
            </a:pPr>
            <a:r>
              <a:rPr sz="1500" b="1" spc="-105" dirty="0">
                <a:solidFill>
                  <a:srgbClr val="0E3B6D"/>
                </a:solidFill>
                <a:latin typeface="Noto Sans JP"/>
                <a:cs typeface="Noto Sans JP"/>
              </a:rPr>
              <a:t>SaaS</a:t>
            </a:r>
            <a:r>
              <a:rPr sz="1500" b="1" spc="-25" dirty="0">
                <a:solidFill>
                  <a:srgbClr val="0E3B6D"/>
                </a:solidFill>
                <a:latin typeface="Noto Sans JP"/>
                <a:cs typeface="Noto Sans JP"/>
              </a:rPr>
              <a:t> / </a:t>
            </a:r>
            <a:r>
              <a:rPr sz="1500" b="1" spc="-40" dirty="0">
                <a:solidFill>
                  <a:srgbClr val="0E3B6D"/>
                </a:solidFill>
                <a:latin typeface="BIZ UDPGothic"/>
                <a:cs typeface="BIZ UDPGothic"/>
              </a:rPr>
              <a:t>クラウド</a:t>
            </a:r>
            <a:endParaRPr sz="1500">
              <a:latin typeface="BIZ UDPGothic"/>
              <a:cs typeface="BIZ UDPGothic"/>
            </a:endParaRPr>
          </a:p>
          <a:p>
            <a:pPr marL="12065" marR="5080" algn="ctr">
              <a:lnSpc>
                <a:spcPct val="110300"/>
              </a:lnSpc>
              <a:spcBef>
                <a:spcPts val="695"/>
              </a:spcBef>
            </a:pPr>
            <a:r>
              <a:rPr sz="1250" spc="-110" dirty="0">
                <a:solidFill>
                  <a:srgbClr val="333333"/>
                </a:solidFill>
                <a:latin typeface="Noto Sans JP"/>
                <a:cs typeface="Noto Sans JP"/>
              </a:rPr>
              <a:t>freee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、</a:t>
            </a:r>
            <a:r>
              <a:rPr sz="1250" spc="-130" dirty="0">
                <a:solidFill>
                  <a:srgbClr val="333333"/>
                </a:solidFill>
                <a:latin typeface="Noto Sans JP"/>
                <a:cs typeface="Noto Sans JP"/>
              </a:rPr>
              <a:t>Money</a:t>
            </a:r>
            <a:r>
              <a:rPr sz="1250" spc="10" dirty="0">
                <a:solidFill>
                  <a:srgbClr val="333333"/>
                </a:solidFill>
                <a:latin typeface="Noto Sans JP"/>
                <a:cs typeface="Noto Sans JP"/>
              </a:rPr>
              <a:t> </a:t>
            </a:r>
            <a:r>
              <a:rPr sz="1250" spc="-130" dirty="0">
                <a:solidFill>
                  <a:srgbClr val="333333"/>
                </a:solidFill>
                <a:latin typeface="Noto Sans JP"/>
                <a:cs typeface="Noto Sans JP"/>
              </a:rPr>
              <a:t>Forward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、</a:t>
            </a:r>
            <a:r>
              <a:rPr sz="1250" spc="-130" dirty="0">
                <a:solidFill>
                  <a:srgbClr val="333333"/>
                </a:solidFill>
                <a:latin typeface="Noto Sans JP"/>
                <a:cs typeface="Noto Sans JP"/>
              </a:rPr>
              <a:t>Schoo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など</a:t>
            </a:r>
            <a:r>
              <a:rPr sz="1150" spc="-50" dirty="0">
                <a:solidFill>
                  <a:srgbClr val="333333"/>
                </a:solidFill>
                <a:latin typeface="SimSun"/>
                <a:cs typeface="SimSun"/>
              </a:rPr>
              <a:t>急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成長中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の</a:t>
            </a:r>
            <a:r>
              <a:rPr sz="1250" spc="-125" dirty="0">
                <a:solidFill>
                  <a:srgbClr val="333333"/>
                </a:solidFill>
                <a:latin typeface="Noto Sans JP"/>
                <a:cs typeface="Noto Sans JP"/>
              </a:rPr>
              <a:t>SaaS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企業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多数支援</a:t>
            </a:r>
            <a:r>
              <a:rPr sz="1150" spc="-100" dirty="0">
                <a:solidFill>
                  <a:srgbClr val="333333"/>
                </a:solidFill>
                <a:latin typeface="PMingLiU"/>
                <a:cs typeface="PMingLiU"/>
              </a:rPr>
              <a:t>。インサ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イドセールスの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導入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‧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強化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で</a:t>
            </a:r>
            <a:r>
              <a:rPr sz="1150" spc="-100" dirty="0">
                <a:solidFill>
                  <a:srgbClr val="333333"/>
                </a:solidFill>
                <a:latin typeface="SimSun"/>
                <a:cs typeface="SimSun"/>
              </a:rPr>
              <a:t>成約率向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上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に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貢献</a:t>
            </a:r>
            <a:r>
              <a:rPr sz="1150" spc="-50" dirty="0">
                <a:solidFill>
                  <a:srgbClr val="333333"/>
                </a:solidFill>
                <a:latin typeface="PMingLiU"/>
                <a:cs typeface="PMingLiU"/>
              </a:rPr>
              <a:t>。</a:t>
            </a:r>
            <a:endParaRPr sz="1150">
              <a:latin typeface="PMingLiU"/>
              <a:cs typeface="PMingLiU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314949" y="2628106"/>
            <a:ext cx="400050" cy="266700"/>
          </a:xfrm>
          <a:custGeom>
            <a:avLst/>
            <a:gdLst/>
            <a:ahLst/>
            <a:cxnLst/>
            <a:rect l="l" t="t" r="r" b="b"/>
            <a:pathLst>
              <a:path w="400050" h="266700">
                <a:moveTo>
                  <a:pt x="266699" y="266699"/>
                </a:moveTo>
                <a:lnTo>
                  <a:pt x="133349" y="266699"/>
                </a:lnTo>
                <a:lnTo>
                  <a:pt x="126798" y="266539"/>
                </a:lnTo>
                <a:lnTo>
                  <a:pt x="88431" y="258907"/>
                </a:lnTo>
                <a:lnTo>
                  <a:pt x="53905" y="240453"/>
                </a:lnTo>
                <a:lnTo>
                  <a:pt x="26245" y="212793"/>
                </a:lnTo>
                <a:lnTo>
                  <a:pt x="7791" y="178266"/>
                </a:lnTo>
                <a:lnTo>
                  <a:pt x="159" y="139900"/>
                </a:lnTo>
                <a:lnTo>
                  <a:pt x="0" y="133349"/>
                </a:lnTo>
                <a:lnTo>
                  <a:pt x="159" y="126798"/>
                </a:lnTo>
                <a:lnTo>
                  <a:pt x="7791" y="88432"/>
                </a:lnTo>
                <a:lnTo>
                  <a:pt x="26245" y="53906"/>
                </a:lnTo>
                <a:lnTo>
                  <a:pt x="53905" y="26246"/>
                </a:lnTo>
                <a:lnTo>
                  <a:pt x="88431" y="7791"/>
                </a:lnTo>
                <a:lnTo>
                  <a:pt x="126798" y="160"/>
                </a:lnTo>
                <a:lnTo>
                  <a:pt x="133349" y="0"/>
                </a:lnTo>
                <a:lnTo>
                  <a:pt x="266699" y="0"/>
                </a:lnTo>
                <a:lnTo>
                  <a:pt x="305408" y="5740"/>
                </a:lnTo>
                <a:lnTo>
                  <a:pt x="340784" y="22473"/>
                </a:lnTo>
                <a:lnTo>
                  <a:pt x="369781" y="48752"/>
                </a:lnTo>
                <a:lnTo>
                  <a:pt x="389898" y="82318"/>
                </a:lnTo>
                <a:lnTo>
                  <a:pt x="399408" y="120278"/>
                </a:lnTo>
                <a:lnTo>
                  <a:pt x="400049" y="133349"/>
                </a:lnTo>
                <a:lnTo>
                  <a:pt x="399889" y="139900"/>
                </a:lnTo>
                <a:lnTo>
                  <a:pt x="392257" y="178266"/>
                </a:lnTo>
                <a:lnTo>
                  <a:pt x="373802" y="212793"/>
                </a:lnTo>
                <a:lnTo>
                  <a:pt x="346142" y="240453"/>
                </a:lnTo>
                <a:lnTo>
                  <a:pt x="311616" y="258907"/>
                </a:lnTo>
                <a:lnTo>
                  <a:pt x="273251" y="266539"/>
                </a:lnTo>
                <a:lnTo>
                  <a:pt x="266699" y="266699"/>
                </a:lnTo>
                <a:close/>
              </a:path>
            </a:pathLst>
          </a:custGeom>
          <a:solidFill>
            <a:srgbClr val="0E3B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381128" y="2668720"/>
            <a:ext cx="27051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spc="-65" dirty="0">
                <a:solidFill>
                  <a:srgbClr val="FFFFFF"/>
                </a:solidFill>
                <a:latin typeface="Cambria"/>
                <a:cs typeface="Cambria"/>
              </a:rPr>
              <a:t>35%</a:t>
            </a:r>
            <a:endParaRPr sz="1000">
              <a:latin typeface="Cambria"/>
              <a:cs typeface="Cambri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048373" y="2532856"/>
            <a:ext cx="2762250" cy="2190750"/>
            <a:chOff x="6048373" y="2971799"/>
            <a:chExt cx="2762250" cy="2190750"/>
          </a:xfrm>
        </p:grpSpPr>
        <p:sp>
          <p:nvSpPr>
            <p:cNvPr id="22" name="object 22"/>
            <p:cNvSpPr/>
            <p:nvPr/>
          </p:nvSpPr>
          <p:spPr>
            <a:xfrm>
              <a:off x="6048373" y="2971799"/>
              <a:ext cx="2762250" cy="2190750"/>
            </a:xfrm>
            <a:custGeom>
              <a:avLst/>
              <a:gdLst/>
              <a:ahLst/>
              <a:cxnLst/>
              <a:rect l="l" t="t" r="r" b="b"/>
              <a:pathLst>
                <a:path w="2762250" h="2190750">
                  <a:moveTo>
                    <a:pt x="2691052" y="2190749"/>
                  </a:moveTo>
                  <a:lnTo>
                    <a:pt x="71196" y="2190749"/>
                  </a:lnTo>
                  <a:lnTo>
                    <a:pt x="66241" y="2190260"/>
                  </a:lnTo>
                  <a:lnTo>
                    <a:pt x="29705" y="2175126"/>
                  </a:lnTo>
                  <a:lnTo>
                    <a:pt x="3885" y="2139086"/>
                  </a:lnTo>
                  <a:lnTo>
                    <a:pt x="0" y="2119553"/>
                  </a:lnTo>
                  <a:lnTo>
                    <a:pt x="0" y="2114549"/>
                  </a:lnTo>
                  <a:lnTo>
                    <a:pt x="0" y="71196"/>
                  </a:lnTo>
                  <a:lnTo>
                    <a:pt x="15621" y="29705"/>
                  </a:lnTo>
                  <a:lnTo>
                    <a:pt x="51661" y="3885"/>
                  </a:lnTo>
                  <a:lnTo>
                    <a:pt x="71196" y="0"/>
                  </a:lnTo>
                  <a:lnTo>
                    <a:pt x="2691052" y="0"/>
                  </a:lnTo>
                  <a:lnTo>
                    <a:pt x="2732544" y="15621"/>
                  </a:lnTo>
                  <a:lnTo>
                    <a:pt x="2758363" y="51661"/>
                  </a:lnTo>
                  <a:lnTo>
                    <a:pt x="2762249" y="71196"/>
                  </a:lnTo>
                  <a:lnTo>
                    <a:pt x="2762249" y="2119553"/>
                  </a:lnTo>
                  <a:lnTo>
                    <a:pt x="2746628" y="2161043"/>
                  </a:lnTo>
                  <a:lnTo>
                    <a:pt x="2710587" y="2186863"/>
                  </a:lnTo>
                  <a:lnTo>
                    <a:pt x="2696008" y="2190260"/>
                  </a:lnTo>
                  <a:lnTo>
                    <a:pt x="2691052" y="2190749"/>
                  </a:lnTo>
                  <a:close/>
                </a:path>
              </a:pathLst>
            </a:custGeom>
            <a:solidFill>
              <a:srgbClr val="F2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219949" y="3298031"/>
              <a:ext cx="428625" cy="300355"/>
            </a:xfrm>
            <a:custGeom>
              <a:avLst/>
              <a:gdLst/>
              <a:ahLst/>
              <a:cxnLst/>
              <a:rect l="l" t="t" r="r" b="b"/>
              <a:pathLst>
                <a:path w="428625" h="300354">
                  <a:moveTo>
                    <a:pt x="85724" y="214312"/>
                  </a:moveTo>
                  <a:lnTo>
                    <a:pt x="42862" y="214312"/>
                  </a:lnTo>
                  <a:lnTo>
                    <a:pt x="42862" y="42862"/>
                  </a:lnTo>
                  <a:lnTo>
                    <a:pt x="46235" y="26191"/>
                  </a:lnTo>
                  <a:lnTo>
                    <a:pt x="55428" y="12565"/>
                  </a:lnTo>
                  <a:lnTo>
                    <a:pt x="69054" y="3372"/>
                  </a:lnTo>
                  <a:lnTo>
                    <a:pt x="85724" y="0"/>
                  </a:lnTo>
                  <a:lnTo>
                    <a:pt x="342899" y="0"/>
                  </a:lnTo>
                  <a:lnTo>
                    <a:pt x="359570" y="3372"/>
                  </a:lnTo>
                  <a:lnTo>
                    <a:pt x="373196" y="12565"/>
                  </a:lnTo>
                  <a:lnTo>
                    <a:pt x="382389" y="26191"/>
                  </a:lnTo>
                  <a:lnTo>
                    <a:pt x="385762" y="42862"/>
                  </a:lnTo>
                  <a:lnTo>
                    <a:pt x="85724" y="42862"/>
                  </a:lnTo>
                  <a:lnTo>
                    <a:pt x="85724" y="214312"/>
                  </a:lnTo>
                  <a:close/>
                </a:path>
                <a:path w="428625" h="300354">
                  <a:moveTo>
                    <a:pt x="385762" y="214312"/>
                  </a:moveTo>
                  <a:lnTo>
                    <a:pt x="342899" y="214312"/>
                  </a:lnTo>
                  <a:lnTo>
                    <a:pt x="342899" y="42862"/>
                  </a:lnTo>
                  <a:lnTo>
                    <a:pt x="385762" y="42862"/>
                  </a:lnTo>
                  <a:lnTo>
                    <a:pt x="385762" y="214312"/>
                  </a:lnTo>
                  <a:close/>
                </a:path>
                <a:path w="428625" h="300354">
                  <a:moveTo>
                    <a:pt x="176816" y="187464"/>
                  </a:moveTo>
                  <a:lnTo>
                    <a:pt x="133342" y="150621"/>
                  </a:lnTo>
                  <a:lnTo>
                    <a:pt x="128620" y="139244"/>
                  </a:lnTo>
                  <a:lnTo>
                    <a:pt x="129801" y="133207"/>
                  </a:lnTo>
                  <a:lnTo>
                    <a:pt x="133342" y="127917"/>
                  </a:lnTo>
                  <a:lnTo>
                    <a:pt x="165489" y="95770"/>
                  </a:lnTo>
                  <a:lnTo>
                    <a:pt x="170816" y="92229"/>
                  </a:lnTo>
                  <a:lnTo>
                    <a:pt x="176866" y="91049"/>
                  </a:lnTo>
                  <a:lnTo>
                    <a:pt x="182903" y="92229"/>
                  </a:lnTo>
                  <a:lnTo>
                    <a:pt x="188193" y="95770"/>
                  </a:lnTo>
                  <a:lnTo>
                    <a:pt x="191706" y="101098"/>
                  </a:lnTo>
                  <a:lnTo>
                    <a:pt x="192889" y="107147"/>
                  </a:lnTo>
                  <a:lnTo>
                    <a:pt x="191724" y="113184"/>
                  </a:lnTo>
                  <a:lnTo>
                    <a:pt x="188170" y="118508"/>
                  </a:lnTo>
                  <a:lnTo>
                    <a:pt x="188058" y="118676"/>
                  </a:lnTo>
                  <a:lnTo>
                    <a:pt x="167490" y="139244"/>
                  </a:lnTo>
                  <a:lnTo>
                    <a:pt x="173422" y="145294"/>
                  </a:lnTo>
                  <a:lnTo>
                    <a:pt x="188193" y="160064"/>
                  </a:lnTo>
                  <a:lnTo>
                    <a:pt x="191709" y="165354"/>
                  </a:lnTo>
                  <a:lnTo>
                    <a:pt x="192904" y="171391"/>
                  </a:lnTo>
                  <a:lnTo>
                    <a:pt x="191741" y="177440"/>
                  </a:lnTo>
                  <a:lnTo>
                    <a:pt x="188193" y="182768"/>
                  </a:lnTo>
                  <a:lnTo>
                    <a:pt x="182865" y="186281"/>
                  </a:lnTo>
                  <a:lnTo>
                    <a:pt x="176816" y="187464"/>
                  </a:lnTo>
                  <a:close/>
                </a:path>
                <a:path w="428625" h="300354">
                  <a:moveTo>
                    <a:pt x="257516" y="92229"/>
                  </a:moveTo>
                  <a:lnTo>
                    <a:pt x="246313" y="92229"/>
                  </a:lnTo>
                  <a:lnTo>
                    <a:pt x="252346" y="91049"/>
                  </a:lnTo>
                  <a:lnTo>
                    <a:pt x="251398" y="91049"/>
                  </a:lnTo>
                  <a:lnTo>
                    <a:pt x="257516" y="92229"/>
                  </a:lnTo>
                  <a:close/>
                </a:path>
                <a:path w="428625" h="300354">
                  <a:moveTo>
                    <a:pt x="251954" y="187464"/>
                  </a:moveTo>
                  <a:lnTo>
                    <a:pt x="251697" y="187464"/>
                  </a:lnTo>
                  <a:lnTo>
                    <a:pt x="245746" y="186281"/>
                  </a:lnTo>
                  <a:lnTo>
                    <a:pt x="240498" y="182768"/>
                  </a:lnTo>
                  <a:lnTo>
                    <a:pt x="236985" y="177440"/>
                  </a:lnTo>
                  <a:lnTo>
                    <a:pt x="235802" y="171391"/>
                  </a:lnTo>
                  <a:lnTo>
                    <a:pt x="236967" y="165354"/>
                  </a:lnTo>
                  <a:lnTo>
                    <a:pt x="240498" y="160064"/>
                  </a:lnTo>
                  <a:lnTo>
                    <a:pt x="255269" y="145294"/>
                  </a:lnTo>
                  <a:lnTo>
                    <a:pt x="261201" y="139244"/>
                  </a:lnTo>
                  <a:lnTo>
                    <a:pt x="240476" y="118508"/>
                  </a:lnTo>
                  <a:lnTo>
                    <a:pt x="236951" y="113184"/>
                  </a:lnTo>
                  <a:lnTo>
                    <a:pt x="235780" y="107147"/>
                  </a:lnTo>
                  <a:lnTo>
                    <a:pt x="236977" y="101098"/>
                  </a:lnTo>
                  <a:lnTo>
                    <a:pt x="240408" y="95972"/>
                  </a:lnTo>
                  <a:lnTo>
                    <a:pt x="240600" y="95770"/>
                  </a:lnTo>
                  <a:lnTo>
                    <a:pt x="245970" y="92229"/>
                  </a:lnTo>
                  <a:lnTo>
                    <a:pt x="257798" y="92229"/>
                  </a:lnTo>
                  <a:lnTo>
                    <a:pt x="263404" y="95972"/>
                  </a:lnTo>
                  <a:lnTo>
                    <a:pt x="295349" y="127917"/>
                  </a:lnTo>
                  <a:lnTo>
                    <a:pt x="298865" y="133207"/>
                  </a:lnTo>
                  <a:lnTo>
                    <a:pt x="300061" y="139244"/>
                  </a:lnTo>
                  <a:lnTo>
                    <a:pt x="298897" y="145294"/>
                  </a:lnTo>
                  <a:lnTo>
                    <a:pt x="295349" y="150621"/>
                  </a:lnTo>
                  <a:lnTo>
                    <a:pt x="263202" y="182768"/>
                  </a:lnTo>
                  <a:lnTo>
                    <a:pt x="257917" y="186281"/>
                  </a:lnTo>
                  <a:lnTo>
                    <a:pt x="251954" y="187464"/>
                  </a:lnTo>
                  <a:close/>
                </a:path>
                <a:path w="428625" h="300354">
                  <a:moveTo>
                    <a:pt x="377189" y="300037"/>
                  </a:moveTo>
                  <a:lnTo>
                    <a:pt x="51435" y="300037"/>
                  </a:lnTo>
                  <a:lnTo>
                    <a:pt x="31418" y="295994"/>
                  </a:lnTo>
                  <a:lnTo>
                    <a:pt x="15068" y="284968"/>
                  </a:lnTo>
                  <a:lnTo>
                    <a:pt x="4043" y="268618"/>
                  </a:lnTo>
                  <a:lnTo>
                    <a:pt x="0" y="248602"/>
                  </a:lnTo>
                  <a:lnTo>
                    <a:pt x="0" y="241503"/>
                  </a:lnTo>
                  <a:lnTo>
                    <a:pt x="5759" y="235743"/>
                  </a:lnTo>
                  <a:lnTo>
                    <a:pt x="422865" y="235743"/>
                  </a:lnTo>
                  <a:lnTo>
                    <a:pt x="428624" y="241503"/>
                  </a:lnTo>
                  <a:lnTo>
                    <a:pt x="428624" y="248602"/>
                  </a:lnTo>
                  <a:lnTo>
                    <a:pt x="424581" y="268618"/>
                  </a:lnTo>
                  <a:lnTo>
                    <a:pt x="413556" y="284968"/>
                  </a:lnTo>
                  <a:lnTo>
                    <a:pt x="397206" y="295994"/>
                  </a:lnTo>
                  <a:lnTo>
                    <a:pt x="377189" y="300037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229151" y="3241642"/>
            <a:ext cx="2400935" cy="1287145"/>
          </a:xfrm>
          <a:prstGeom prst="rect">
            <a:avLst/>
          </a:prstGeom>
        </p:spPr>
        <p:txBody>
          <a:bodyPr vert="horz" wrap="square" lIns="0" tIns="1485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70"/>
              </a:spcBef>
            </a:pPr>
            <a:r>
              <a:rPr sz="1500" b="1" spc="-85" dirty="0">
                <a:solidFill>
                  <a:srgbClr val="0E3B6D"/>
                </a:solidFill>
                <a:latin typeface="Noto Sans JP"/>
                <a:cs typeface="Noto Sans JP"/>
              </a:rPr>
              <a:t>IT</a:t>
            </a:r>
            <a:r>
              <a:rPr sz="1500" b="1" spc="-30" dirty="0">
                <a:solidFill>
                  <a:srgbClr val="0E3B6D"/>
                </a:solidFill>
                <a:latin typeface="Noto Sans JP"/>
                <a:cs typeface="Noto Sans JP"/>
              </a:rPr>
              <a:t> / </a:t>
            </a:r>
            <a:r>
              <a:rPr sz="1500" b="1" spc="-75" dirty="0">
                <a:solidFill>
                  <a:srgbClr val="0E3B6D"/>
                </a:solidFill>
                <a:latin typeface="BIZ UDPGothic"/>
                <a:cs typeface="BIZ UDPGothic"/>
              </a:rPr>
              <a:t>テクノロジー</a:t>
            </a:r>
            <a:endParaRPr sz="1500">
              <a:latin typeface="BIZ UDPGothic"/>
              <a:cs typeface="BIZ UDPGothic"/>
            </a:endParaRPr>
          </a:p>
          <a:p>
            <a:pPr marL="12065" marR="5080" algn="ctr">
              <a:lnSpc>
                <a:spcPct val="112900"/>
              </a:lnSpc>
              <a:spcBef>
                <a:spcPts val="655"/>
              </a:spcBef>
            </a:pPr>
            <a:r>
              <a:rPr sz="1150" spc="-125" dirty="0">
                <a:solidFill>
                  <a:srgbClr val="333333"/>
                </a:solidFill>
                <a:latin typeface="PMingLiU"/>
                <a:cs typeface="PMingLiU"/>
              </a:rPr>
              <a:t>システム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開発</a:t>
            </a:r>
            <a:r>
              <a:rPr sz="1150" spc="-125" dirty="0">
                <a:solidFill>
                  <a:srgbClr val="333333"/>
                </a:solidFill>
                <a:latin typeface="PMingLiU"/>
                <a:cs typeface="PMingLiU"/>
              </a:rPr>
              <a:t>、セキュリティ、</a:t>
            </a:r>
            <a:r>
              <a:rPr sz="1250" spc="-100" dirty="0">
                <a:solidFill>
                  <a:srgbClr val="333333"/>
                </a:solidFill>
                <a:latin typeface="Noto Sans JP"/>
                <a:cs typeface="Noto Sans JP"/>
              </a:rPr>
              <a:t>AI</a:t>
            </a:r>
            <a:r>
              <a:rPr sz="1150" spc="-100" dirty="0">
                <a:solidFill>
                  <a:srgbClr val="333333"/>
                </a:solidFill>
                <a:latin typeface="SimSun"/>
                <a:cs typeface="SimSun"/>
              </a:rPr>
              <a:t>関連企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業</a:t>
            </a:r>
            <a:r>
              <a:rPr sz="1150" spc="-130" dirty="0">
                <a:solidFill>
                  <a:srgbClr val="333333"/>
                </a:solidFill>
                <a:latin typeface="PMingLiU"/>
                <a:cs typeface="PMingLiU"/>
              </a:rPr>
              <a:t>など。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技術的背景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持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つ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製品</a:t>
            </a:r>
            <a:r>
              <a:rPr sz="1150" spc="-90" dirty="0">
                <a:solidFill>
                  <a:srgbClr val="333333"/>
                </a:solidFill>
                <a:latin typeface="PMingLiU"/>
                <a:cs typeface="PMingLiU"/>
              </a:rPr>
              <a:t>‧サー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ビスの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営業戦略策定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と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実行</a:t>
            </a:r>
            <a:r>
              <a:rPr sz="1150" spc="-100" dirty="0">
                <a:solidFill>
                  <a:srgbClr val="333333"/>
                </a:solidFill>
                <a:latin typeface="PMingLiU"/>
                <a:cs typeface="PMingLiU"/>
              </a:rPr>
              <a:t>をサポー</a:t>
            </a:r>
            <a:endParaRPr sz="1150">
              <a:latin typeface="PMingLiU"/>
              <a:cs typeface="PMingLiU"/>
            </a:endParaRPr>
          </a:p>
          <a:p>
            <a:pPr algn="ctr">
              <a:lnSpc>
                <a:spcPct val="100000"/>
              </a:lnSpc>
              <a:spcBef>
                <a:spcPts val="195"/>
              </a:spcBef>
            </a:pPr>
            <a:r>
              <a:rPr sz="1150" spc="-95" dirty="0">
                <a:solidFill>
                  <a:srgbClr val="333333"/>
                </a:solidFill>
                <a:latin typeface="PMingLiU"/>
                <a:cs typeface="PMingLiU"/>
              </a:rPr>
              <a:t>ト。</a:t>
            </a:r>
            <a:endParaRPr sz="1150">
              <a:latin typeface="PMingLiU"/>
              <a:cs typeface="PMingLiU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315324" y="2628106"/>
            <a:ext cx="400050" cy="266700"/>
          </a:xfrm>
          <a:custGeom>
            <a:avLst/>
            <a:gdLst/>
            <a:ahLst/>
            <a:cxnLst/>
            <a:rect l="l" t="t" r="r" b="b"/>
            <a:pathLst>
              <a:path w="400050" h="266700">
                <a:moveTo>
                  <a:pt x="266699" y="266699"/>
                </a:moveTo>
                <a:lnTo>
                  <a:pt x="133349" y="266699"/>
                </a:lnTo>
                <a:lnTo>
                  <a:pt x="126798" y="266539"/>
                </a:lnTo>
                <a:lnTo>
                  <a:pt x="88432" y="258907"/>
                </a:lnTo>
                <a:lnTo>
                  <a:pt x="53905" y="240453"/>
                </a:lnTo>
                <a:lnTo>
                  <a:pt x="26245" y="212793"/>
                </a:lnTo>
                <a:lnTo>
                  <a:pt x="7791" y="178266"/>
                </a:lnTo>
                <a:lnTo>
                  <a:pt x="160" y="139900"/>
                </a:lnTo>
                <a:lnTo>
                  <a:pt x="0" y="133349"/>
                </a:lnTo>
                <a:lnTo>
                  <a:pt x="160" y="126798"/>
                </a:lnTo>
                <a:lnTo>
                  <a:pt x="7791" y="88432"/>
                </a:lnTo>
                <a:lnTo>
                  <a:pt x="26245" y="53906"/>
                </a:lnTo>
                <a:lnTo>
                  <a:pt x="53905" y="26246"/>
                </a:lnTo>
                <a:lnTo>
                  <a:pt x="88432" y="7791"/>
                </a:lnTo>
                <a:lnTo>
                  <a:pt x="126798" y="160"/>
                </a:lnTo>
                <a:lnTo>
                  <a:pt x="133349" y="0"/>
                </a:lnTo>
                <a:lnTo>
                  <a:pt x="266699" y="0"/>
                </a:lnTo>
                <a:lnTo>
                  <a:pt x="305408" y="5740"/>
                </a:lnTo>
                <a:lnTo>
                  <a:pt x="340783" y="22473"/>
                </a:lnTo>
                <a:lnTo>
                  <a:pt x="369781" y="48752"/>
                </a:lnTo>
                <a:lnTo>
                  <a:pt x="389898" y="82318"/>
                </a:lnTo>
                <a:lnTo>
                  <a:pt x="399408" y="120278"/>
                </a:lnTo>
                <a:lnTo>
                  <a:pt x="400049" y="133349"/>
                </a:lnTo>
                <a:lnTo>
                  <a:pt x="399889" y="139900"/>
                </a:lnTo>
                <a:lnTo>
                  <a:pt x="392257" y="178266"/>
                </a:lnTo>
                <a:lnTo>
                  <a:pt x="373802" y="212793"/>
                </a:lnTo>
                <a:lnTo>
                  <a:pt x="346141" y="240453"/>
                </a:lnTo>
                <a:lnTo>
                  <a:pt x="311615" y="258907"/>
                </a:lnTo>
                <a:lnTo>
                  <a:pt x="273250" y="266539"/>
                </a:lnTo>
                <a:lnTo>
                  <a:pt x="266699" y="266699"/>
                </a:lnTo>
                <a:close/>
              </a:path>
            </a:pathLst>
          </a:custGeom>
          <a:solidFill>
            <a:srgbClr val="0E3B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8381503" y="2668720"/>
            <a:ext cx="27051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spc="-65" dirty="0">
                <a:solidFill>
                  <a:srgbClr val="FFFFFF"/>
                </a:solidFill>
                <a:latin typeface="Cambria"/>
                <a:cs typeface="Cambria"/>
              </a:rPr>
              <a:t>25%</a:t>
            </a:r>
            <a:endParaRPr sz="1000">
              <a:latin typeface="Cambria"/>
              <a:cs typeface="Cambria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9048748" y="2532856"/>
            <a:ext cx="2762250" cy="2190750"/>
            <a:chOff x="9048748" y="2971799"/>
            <a:chExt cx="2762250" cy="2190750"/>
          </a:xfrm>
        </p:grpSpPr>
        <p:sp>
          <p:nvSpPr>
            <p:cNvPr id="28" name="object 28"/>
            <p:cNvSpPr/>
            <p:nvPr/>
          </p:nvSpPr>
          <p:spPr>
            <a:xfrm>
              <a:off x="9048748" y="2971799"/>
              <a:ext cx="2762250" cy="2190750"/>
            </a:xfrm>
            <a:custGeom>
              <a:avLst/>
              <a:gdLst/>
              <a:ahLst/>
              <a:cxnLst/>
              <a:rect l="l" t="t" r="r" b="b"/>
              <a:pathLst>
                <a:path w="2762250" h="2190750">
                  <a:moveTo>
                    <a:pt x="2691053" y="2190749"/>
                  </a:moveTo>
                  <a:lnTo>
                    <a:pt x="71196" y="2190749"/>
                  </a:lnTo>
                  <a:lnTo>
                    <a:pt x="66241" y="2190260"/>
                  </a:lnTo>
                  <a:lnTo>
                    <a:pt x="29705" y="2175126"/>
                  </a:lnTo>
                  <a:lnTo>
                    <a:pt x="3885" y="2139086"/>
                  </a:lnTo>
                  <a:lnTo>
                    <a:pt x="0" y="2119553"/>
                  </a:lnTo>
                  <a:lnTo>
                    <a:pt x="0" y="2114549"/>
                  </a:lnTo>
                  <a:lnTo>
                    <a:pt x="0" y="71196"/>
                  </a:lnTo>
                  <a:lnTo>
                    <a:pt x="15621" y="29705"/>
                  </a:lnTo>
                  <a:lnTo>
                    <a:pt x="51661" y="3885"/>
                  </a:lnTo>
                  <a:lnTo>
                    <a:pt x="71196" y="0"/>
                  </a:lnTo>
                  <a:lnTo>
                    <a:pt x="2691053" y="0"/>
                  </a:lnTo>
                  <a:lnTo>
                    <a:pt x="2732545" y="15621"/>
                  </a:lnTo>
                  <a:lnTo>
                    <a:pt x="2758364" y="51661"/>
                  </a:lnTo>
                  <a:lnTo>
                    <a:pt x="2762250" y="71196"/>
                  </a:lnTo>
                  <a:lnTo>
                    <a:pt x="2762250" y="2119553"/>
                  </a:lnTo>
                  <a:lnTo>
                    <a:pt x="2746628" y="2161043"/>
                  </a:lnTo>
                  <a:lnTo>
                    <a:pt x="2710588" y="2186863"/>
                  </a:lnTo>
                  <a:lnTo>
                    <a:pt x="2696009" y="2190260"/>
                  </a:lnTo>
                  <a:lnTo>
                    <a:pt x="2691053" y="2190749"/>
                  </a:lnTo>
                  <a:close/>
                </a:path>
              </a:pathLst>
            </a:custGeom>
            <a:solidFill>
              <a:srgbClr val="F2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220324" y="3276599"/>
              <a:ext cx="429259" cy="342900"/>
            </a:xfrm>
            <a:custGeom>
              <a:avLst/>
              <a:gdLst/>
              <a:ahLst/>
              <a:cxnLst/>
              <a:rect l="l" t="t" r="r" b="b"/>
              <a:pathLst>
                <a:path w="429259" h="342900">
                  <a:moveTo>
                    <a:pt x="99958" y="107156"/>
                  </a:moveTo>
                  <a:lnTo>
                    <a:pt x="92922" y="107156"/>
                  </a:lnTo>
                  <a:lnTo>
                    <a:pt x="89438" y="106813"/>
                  </a:lnTo>
                  <a:lnTo>
                    <a:pt x="53846" y="86269"/>
                  </a:lnTo>
                  <a:lnTo>
                    <a:pt x="42862" y="57096"/>
                  </a:lnTo>
                  <a:lnTo>
                    <a:pt x="42862" y="50060"/>
                  </a:lnTo>
                  <a:lnTo>
                    <a:pt x="61042" y="13205"/>
                  </a:lnTo>
                  <a:lnTo>
                    <a:pt x="92922" y="0"/>
                  </a:lnTo>
                  <a:lnTo>
                    <a:pt x="99958" y="0"/>
                  </a:lnTo>
                  <a:lnTo>
                    <a:pt x="136813" y="18180"/>
                  </a:lnTo>
                  <a:lnTo>
                    <a:pt x="150018" y="50060"/>
                  </a:lnTo>
                  <a:lnTo>
                    <a:pt x="150018" y="57096"/>
                  </a:lnTo>
                  <a:lnTo>
                    <a:pt x="131838" y="93951"/>
                  </a:lnTo>
                  <a:lnTo>
                    <a:pt x="99958" y="107156"/>
                  </a:lnTo>
                  <a:close/>
                </a:path>
                <a:path w="429259" h="342900">
                  <a:moveTo>
                    <a:pt x="346417" y="107156"/>
                  </a:moveTo>
                  <a:lnTo>
                    <a:pt x="339381" y="107156"/>
                  </a:lnTo>
                  <a:lnTo>
                    <a:pt x="335897" y="106813"/>
                  </a:lnTo>
                  <a:lnTo>
                    <a:pt x="300305" y="86269"/>
                  </a:lnTo>
                  <a:lnTo>
                    <a:pt x="289321" y="57096"/>
                  </a:lnTo>
                  <a:lnTo>
                    <a:pt x="289321" y="50060"/>
                  </a:lnTo>
                  <a:lnTo>
                    <a:pt x="307502" y="13205"/>
                  </a:lnTo>
                  <a:lnTo>
                    <a:pt x="339381" y="0"/>
                  </a:lnTo>
                  <a:lnTo>
                    <a:pt x="346417" y="0"/>
                  </a:lnTo>
                  <a:lnTo>
                    <a:pt x="383272" y="18180"/>
                  </a:lnTo>
                  <a:lnTo>
                    <a:pt x="396478" y="50060"/>
                  </a:lnTo>
                  <a:lnTo>
                    <a:pt x="396478" y="57096"/>
                  </a:lnTo>
                  <a:lnTo>
                    <a:pt x="378297" y="93951"/>
                  </a:lnTo>
                  <a:lnTo>
                    <a:pt x="346417" y="107156"/>
                  </a:lnTo>
                  <a:close/>
                </a:path>
                <a:path w="429259" h="342900">
                  <a:moveTo>
                    <a:pt x="218534" y="214312"/>
                  </a:moveTo>
                  <a:lnTo>
                    <a:pt x="210090" y="214312"/>
                  </a:lnTo>
                  <a:lnTo>
                    <a:pt x="205909" y="213900"/>
                  </a:lnTo>
                  <a:lnTo>
                    <a:pt x="165864" y="192496"/>
                  </a:lnTo>
                  <a:lnTo>
                    <a:pt x="150018" y="154240"/>
                  </a:lnTo>
                  <a:lnTo>
                    <a:pt x="150104" y="144928"/>
                  </a:lnTo>
                  <a:lnTo>
                    <a:pt x="165864" y="107541"/>
                  </a:lnTo>
                  <a:lnTo>
                    <a:pt x="205909" y="86136"/>
                  </a:lnTo>
                  <a:lnTo>
                    <a:pt x="210090" y="85724"/>
                  </a:lnTo>
                  <a:lnTo>
                    <a:pt x="218534" y="85724"/>
                  </a:lnTo>
                  <a:lnTo>
                    <a:pt x="256789" y="101571"/>
                  </a:lnTo>
                  <a:lnTo>
                    <a:pt x="275201" y="129009"/>
                  </a:lnTo>
                  <a:lnTo>
                    <a:pt x="275327" y="129314"/>
                  </a:lnTo>
                  <a:lnTo>
                    <a:pt x="276547" y="133335"/>
                  </a:lnTo>
                  <a:lnTo>
                    <a:pt x="278194" y="141616"/>
                  </a:lnTo>
                  <a:lnTo>
                    <a:pt x="278520" y="144928"/>
                  </a:lnTo>
                  <a:lnTo>
                    <a:pt x="278606" y="154240"/>
                  </a:lnTo>
                  <a:lnTo>
                    <a:pt x="278194" y="158421"/>
                  </a:lnTo>
                  <a:lnTo>
                    <a:pt x="256789" y="198466"/>
                  </a:lnTo>
                  <a:lnTo>
                    <a:pt x="222715" y="213900"/>
                  </a:lnTo>
                  <a:lnTo>
                    <a:pt x="218534" y="214312"/>
                  </a:lnTo>
                  <a:close/>
                </a:path>
                <a:path w="429259" h="342900">
                  <a:moveTo>
                    <a:pt x="157653" y="214312"/>
                  </a:moveTo>
                  <a:lnTo>
                    <a:pt x="6429" y="214312"/>
                  </a:lnTo>
                  <a:lnTo>
                    <a:pt x="3150" y="211033"/>
                  </a:lnTo>
                  <a:lnTo>
                    <a:pt x="0" y="207802"/>
                  </a:lnTo>
                  <a:lnTo>
                    <a:pt x="0" y="200047"/>
                  </a:lnTo>
                  <a:lnTo>
                    <a:pt x="5618" y="172240"/>
                  </a:lnTo>
                  <a:lnTo>
                    <a:pt x="20937" y="149524"/>
                  </a:lnTo>
                  <a:lnTo>
                    <a:pt x="43652" y="134205"/>
                  </a:lnTo>
                  <a:lnTo>
                    <a:pt x="71459" y="128587"/>
                  </a:lnTo>
                  <a:lnTo>
                    <a:pt x="100057" y="128587"/>
                  </a:lnTo>
                  <a:lnTo>
                    <a:pt x="129056" y="139905"/>
                  </a:lnTo>
                  <a:lnTo>
                    <a:pt x="128654" y="144928"/>
                  </a:lnTo>
                  <a:lnTo>
                    <a:pt x="128654" y="150018"/>
                  </a:lnTo>
                  <a:lnTo>
                    <a:pt x="130689" y="168644"/>
                  </a:lnTo>
                  <a:lnTo>
                    <a:pt x="136498" y="185857"/>
                  </a:lnTo>
                  <a:lnTo>
                    <a:pt x="145579" y="201131"/>
                  </a:lnTo>
                  <a:lnTo>
                    <a:pt x="157653" y="214312"/>
                  </a:lnTo>
                  <a:close/>
                </a:path>
                <a:path w="429259" h="342900">
                  <a:moveTo>
                    <a:pt x="422195" y="214312"/>
                  </a:moveTo>
                  <a:lnTo>
                    <a:pt x="270971" y="214312"/>
                  </a:lnTo>
                  <a:lnTo>
                    <a:pt x="283073" y="201131"/>
                  </a:lnTo>
                  <a:lnTo>
                    <a:pt x="292151" y="185857"/>
                  </a:lnTo>
                  <a:lnTo>
                    <a:pt x="297944" y="168644"/>
                  </a:lnTo>
                  <a:lnTo>
                    <a:pt x="299970" y="150018"/>
                  </a:lnTo>
                  <a:lnTo>
                    <a:pt x="299970" y="144928"/>
                  </a:lnTo>
                  <a:lnTo>
                    <a:pt x="299490" y="139905"/>
                  </a:lnTo>
                  <a:lnTo>
                    <a:pt x="298698" y="135083"/>
                  </a:lnTo>
                  <a:lnTo>
                    <a:pt x="305710" y="132288"/>
                  </a:lnTo>
                  <a:lnTo>
                    <a:pt x="313055" y="130253"/>
                  </a:lnTo>
                  <a:lnTo>
                    <a:pt x="320689" y="129009"/>
                  </a:lnTo>
                  <a:lnTo>
                    <a:pt x="328567" y="128587"/>
                  </a:lnTo>
                  <a:lnTo>
                    <a:pt x="357165" y="128587"/>
                  </a:lnTo>
                  <a:lnTo>
                    <a:pt x="384972" y="134205"/>
                  </a:lnTo>
                  <a:lnTo>
                    <a:pt x="407687" y="149524"/>
                  </a:lnTo>
                  <a:lnTo>
                    <a:pt x="423006" y="172240"/>
                  </a:lnTo>
                  <a:lnTo>
                    <a:pt x="428624" y="200047"/>
                  </a:lnTo>
                  <a:lnTo>
                    <a:pt x="428624" y="207802"/>
                  </a:lnTo>
                  <a:lnTo>
                    <a:pt x="428773" y="207802"/>
                  </a:lnTo>
                  <a:lnTo>
                    <a:pt x="422195" y="214312"/>
                  </a:lnTo>
                  <a:close/>
                </a:path>
                <a:path w="429259" h="342900">
                  <a:moveTo>
                    <a:pt x="334930" y="342899"/>
                  </a:moveTo>
                  <a:lnTo>
                    <a:pt x="93761" y="342899"/>
                  </a:lnTo>
                  <a:lnTo>
                    <a:pt x="85724" y="334863"/>
                  </a:lnTo>
                  <a:lnTo>
                    <a:pt x="85724" y="325018"/>
                  </a:lnTo>
                  <a:lnTo>
                    <a:pt x="92742" y="290274"/>
                  </a:lnTo>
                  <a:lnTo>
                    <a:pt x="111877" y="261896"/>
                  </a:lnTo>
                  <a:lnTo>
                    <a:pt x="140255" y="242761"/>
                  </a:lnTo>
                  <a:lnTo>
                    <a:pt x="174999" y="235743"/>
                  </a:lnTo>
                  <a:lnTo>
                    <a:pt x="253625" y="235743"/>
                  </a:lnTo>
                  <a:lnTo>
                    <a:pt x="288369" y="242761"/>
                  </a:lnTo>
                  <a:lnTo>
                    <a:pt x="316747" y="261896"/>
                  </a:lnTo>
                  <a:lnTo>
                    <a:pt x="335882" y="290274"/>
                  </a:lnTo>
                  <a:lnTo>
                    <a:pt x="342899" y="325018"/>
                  </a:lnTo>
                  <a:lnTo>
                    <a:pt x="342899" y="334863"/>
                  </a:lnTo>
                  <a:lnTo>
                    <a:pt x="334930" y="342899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9290992" y="3241642"/>
            <a:ext cx="2277745" cy="1087120"/>
          </a:xfrm>
          <a:prstGeom prst="rect">
            <a:avLst/>
          </a:prstGeom>
        </p:spPr>
        <p:txBody>
          <a:bodyPr vert="horz" wrap="square" lIns="0" tIns="1485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70"/>
              </a:spcBef>
            </a:pPr>
            <a:r>
              <a:rPr sz="1500" b="1" spc="-125" dirty="0">
                <a:solidFill>
                  <a:srgbClr val="0E3B6D"/>
                </a:solidFill>
                <a:latin typeface="Noto Sans JP"/>
                <a:cs typeface="Noto Sans JP"/>
              </a:rPr>
              <a:t>HR</a:t>
            </a:r>
            <a:r>
              <a:rPr sz="1500" b="1" spc="-45" dirty="0">
                <a:solidFill>
                  <a:srgbClr val="0E3B6D"/>
                </a:solidFill>
                <a:latin typeface="Noto Sans JP"/>
                <a:cs typeface="Noto Sans JP"/>
              </a:rPr>
              <a:t> / </a:t>
            </a:r>
            <a:r>
              <a:rPr sz="1500" b="1" spc="-100" dirty="0">
                <a:solidFill>
                  <a:srgbClr val="0E3B6D"/>
                </a:solidFill>
                <a:latin typeface="BIZ UDPGothic"/>
                <a:cs typeface="BIZ UDPGothic"/>
              </a:rPr>
              <a:t>人材</a:t>
            </a:r>
            <a:endParaRPr sz="1500">
              <a:latin typeface="BIZ UDPGothic"/>
              <a:cs typeface="BIZ UDPGothic"/>
            </a:endParaRPr>
          </a:p>
          <a:p>
            <a:pPr marL="12700" marR="5080" indent="-635" algn="ctr">
              <a:lnSpc>
                <a:spcPct val="112900"/>
              </a:lnSpc>
              <a:spcBef>
                <a:spcPts val="655"/>
              </a:spcBef>
            </a:pP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人材紹介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、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採用支援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、</a:t>
            </a:r>
            <a:r>
              <a:rPr sz="1250" spc="-145" dirty="0">
                <a:solidFill>
                  <a:srgbClr val="333333"/>
                </a:solidFill>
                <a:latin typeface="Noto Sans JP"/>
                <a:cs typeface="Noto Sans JP"/>
              </a:rPr>
              <a:t>HR</a:t>
            </a:r>
            <a:r>
              <a:rPr sz="1250" spc="-10" dirty="0">
                <a:solidFill>
                  <a:srgbClr val="333333"/>
                </a:solidFill>
                <a:latin typeface="Noto Sans JP"/>
                <a:cs typeface="Noto Sans JP"/>
              </a:rPr>
              <a:t> </a:t>
            </a:r>
            <a:r>
              <a:rPr sz="1250" spc="-140" dirty="0">
                <a:solidFill>
                  <a:srgbClr val="333333"/>
                </a:solidFill>
                <a:latin typeface="Noto Sans JP"/>
                <a:cs typeface="Noto Sans JP"/>
              </a:rPr>
              <a:t>Tech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企業</a:t>
            </a:r>
            <a:r>
              <a:rPr sz="1150" spc="-50" dirty="0">
                <a:solidFill>
                  <a:srgbClr val="333333"/>
                </a:solidFill>
                <a:latin typeface="PMingLiU"/>
                <a:cs typeface="PMingLiU"/>
              </a:rPr>
              <a:t>な</a:t>
            </a:r>
            <a:r>
              <a:rPr sz="1150" spc="-135" dirty="0">
                <a:solidFill>
                  <a:srgbClr val="333333"/>
                </a:solidFill>
                <a:latin typeface="PMingLiU"/>
                <a:cs typeface="PMingLiU"/>
              </a:rPr>
              <a:t>ど。エン‧ジャパングループのノウハ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ウを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活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かした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支援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が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強</a:t>
            </a:r>
            <a:r>
              <a:rPr sz="1150" spc="-80" dirty="0">
                <a:solidFill>
                  <a:srgbClr val="333333"/>
                </a:solidFill>
                <a:latin typeface="PMingLiU"/>
                <a:cs typeface="PMingLiU"/>
              </a:rPr>
              <a:t>み。</a:t>
            </a:r>
            <a:endParaRPr sz="1150">
              <a:latin typeface="PMingLiU"/>
              <a:cs typeface="PMingLiU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1315699" y="2628106"/>
            <a:ext cx="400050" cy="266700"/>
          </a:xfrm>
          <a:custGeom>
            <a:avLst/>
            <a:gdLst/>
            <a:ahLst/>
            <a:cxnLst/>
            <a:rect l="l" t="t" r="r" b="b"/>
            <a:pathLst>
              <a:path w="400050" h="266700">
                <a:moveTo>
                  <a:pt x="266699" y="266699"/>
                </a:moveTo>
                <a:lnTo>
                  <a:pt x="133349" y="266699"/>
                </a:lnTo>
                <a:lnTo>
                  <a:pt x="126798" y="266539"/>
                </a:lnTo>
                <a:lnTo>
                  <a:pt x="88431" y="258907"/>
                </a:lnTo>
                <a:lnTo>
                  <a:pt x="53904" y="240453"/>
                </a:lnTo>
                <a:lnTo>
                  <a:pt x="26245" y="212793"/>
                </a:lnTo>
                <a:lnTo>
                  <a:pt x="7790" y="178266"/>
                </a:lnTo>
                <a:lnTo>
                  <a:pt x="160" y="139900"/>
                </a:lnTo>
                <a:lnTo>
                  <a:pt x="0" y="133349"/>
                </a:lnTo>
                <a:lnTo>
                  <a:pt x="160" y="126798"/>
                </a:lnTo>
                <a:lnTo>
                  <a:pt x="7790" y="88432"/>
                </a:lnTo>
                <a:lnTo>
                  <a:pt x="26245" y="53906"/>
                </a:lnTo>
                <a:lnTo>
                  <a:pt x="53904" y="26246"/>
                </a:lnTo>
                <a:lnTo>
                  <a:pt x="88431" y="7791"/>
                </a:lnTo>
                <a:lnTo>
                  <a:pt x="126798" y="160"/>
                </a:lnTo>
                <a:lnTo>
                  <a:pt x="133349" y="0"/>
                </a:lnTo>
                <a:lnTo>
                  <a:pt x="266699" y="0"/>
                </a:lnTo>
                <a:lnTo>
                  <a:pt x="305407" y="5740"/>
                </a:lnTo>
                <a:lnTo>
                  <a:pt x="340782" y="22473"/>
                </a:lnTo>
                <a:lnTo>
                  <a:pt x="369780" y="48752"/>
                </a:lnTo>
                <a:lnTo>
                  <a:pt x="389897" y="82318"/>
                </a:lnTo>
                <a:lnTo>
                  <a:pt x="399408" y="120278"/>
                </a:lnTo>
                <a:lnTo>
                  <a:pt x="400049" y="133349"/>
                </a:lnTo>
                <a:lnTo>
                  <a:pt x="399889" y="139900"/>
                </a:lnTo>
                <a:lnTo>
                  <a:pt x="392256" y="178266"/>
                </a:lnTo>
                <a:lnTo>
                  <a:pt x="373801" y="212793"/>
                </a:lnTo>
                <a:lnTo>
                  <a:pt x="346141" y="240453"/>
                </a:lnTo>
                <a:lnTo>
                  <a:pt x="311614" y="258907"/>
                </a:lnTo>
                <a:lnTo>
                  <a:pt x="273250" y="266539"/>
                </a:lnTo>
                <a:lnTo>
                  <a:pt x="266699" y="266699"/>
                </a:lnTo>
                <a:close/>
              </a:path>
            </a:pathLst>
          </a:custGeom>
          <a:solidFill>
            <a:srgbClr val="0E3B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1381878" y="2668720"/>
            <a:ext cx="27051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spc="-65" dirty="0">
                <a:solidFill>
                  <a:srgbClr val="FFFFFF"/>
                </a:solidFill>
                <a:latin typeface="Cambria"/>
                <a:cs typeface="Cambria"/>
              </a:rPr>
              <a:t>20%</a:t>
            </a:r>
            <a:endParaRPr sz="1000">
              <a:latin typeface="Cambria"/>
              <a:cs typeface="Cambri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3047999" y="4790281"/>
            <a:ext cx="2762250" cy="1990725"/>
            <a:chOff x="3047999" y="5400674"/>
            <a:chExt cx="2762250" cy="1990725"/>
          </a:xfrm>
        </p:grpSpPr>
        <p:sp>
          <p:nvSpPr>
            <p:cNvPr id="34" name="object 34"/>
            <p:cNvSpPr/>
            <p:nvPr/>
          </p:nvSpPr>
          <p:spPr>
            <a:xfrm>
              <a:off x="3047999" y="5400674"/>
              <a:ext cx="2762250" cy="1990725"/>
            </a:xfrm>
            <a:custGeom>
              <a:avLst/>
              <a:gdLst/>
              <a:ahLst/>
              <a:cxnLst/>
              <a:rect l="l" t="t" r="r" b="b"/>
              <a:pathLst>
                <a:path w="2762250" h="1990725">
                  <a:moveTo>
                    <a:pt x="2691053" y="1990724"/>
                  </a:moveTo>
                  <a:lnTo>
                    <a:pt x="71196" y="1990724"/>
                  </a:lnTo>
                  <a:lnTo>
                    <a:pt x="66241" y="1990236"/>
                  </a:lnTo>
                  <a:lnTo>
                    <a:pt x="29705" y="1975101"/>
                  </a:lnTo>
                  <a:lnTo>
                    <a:pt x="3885" y="1939062"/>
                  </a:lnTo>
                  <a:lnTo>
                    <a:pt x="0" y="1919527"/>
                  </a:lnTo>
                  <a:lnTo>
                    <a:pt x="0" y="1914524"/>
                  </a:lnTo>
                  <a:lnTo>
                    <a:pt x="0" y="71196"/>
                  </a:lnTo>
                  <a:lnTo>
                    <a:pt x="15621" y="29705"/>
                  </a:lnTo>
                  <a:lnTo>
                    <a:pt x="51661" y="3885"/>
                  </a:lnTo>
                  <a:lnTo>
                    <a:pt x="71196" y="0"/>
                  </a:lnTo>
                  <a:lnTo>
                    <a:pt x="2691053" y="0"/>
                  </a:lnTo>
                  <a:lnTo>
                    <a:pt x="2732544" y="15621"/>
                  </a:lnTo>
                  <a:lnTo>
                    <a:pt x="2758364" y="51661"/>
                  </a:lnTo>
                  <a:lnTo>
                    <a:pt x="2762250" y="71196"/>
                  </a:lnTo>
                  <a:lnTo>
                    <a:pt x="2762250" y="1919527"/>
                  </a:lnTo>
                  <a:lnTo>
                    <a:pt x="2746628" y="1961019"/>
                  </a:lnTo>
                  <a:lnTo>
                    <a:pt x="2710588" y="1986837"/>
                  </a:lnTo>
                  <a:lnTo>
                    <a:pt x="2696008" y="1990236"/>
                  </a:lnTo>
                  <a:lnTo>
                    <a:pt x="2691053" y="1990724"/>
                  </a:lnTo>
                  <a:close/>
                </a:path>
              </a:pathLst>
            </a:custGeom>
            <a:solidFill>
              <a:srgbClr val="F2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260056" y="5726906"/>
              <a:ext cx="342900" cy="300355"/>
            </a:xfrm>
            <a:custGeom>
              <a:avLst/>
              <a:gdLst/>
              <a:ahLst/>
              <a:cxnLst/>
              <a:rect l="l" t="t" r="r" b="b"/>
              <a:pathLst>
                <a:path w="342900" h="300354">
                  <a:moveTo>
                    <a:pt x="310753" y="300037"/>
                  </a:moveTo>
                  <a:lnTo>
                    <a:pt x="32146" y="300037"/>
                  </a:lnTo>
                  <a:lnTo>
                    <a:pt x="19636" y="297510"/>
                  </a:lnTo>
                  <a:lnTo>
                    <a:pt x="9418" y="290619"/>
                  </a:lnTo>
                  <a:lnTo>
                    <a:pt x="2527" y="280400"/>
                  </a:lnTo>
                  <a:lnTo>
                    <a:pt x="0" y="267890"/>
                  </a:lnTo>
                  <a:lnTo>
                    <a:pt x="0" y="21431"/>
                  </a:lnTo>
                  <a:lnTo>
                    <a:pt x="1681" y="13081"/>
                  </a:lnTo>
                  <a:lnTo>
                    <a:pt x="6270" y="6270"/>
                  </a:lnTo>
                  <a:lnTo>
                    <a:pt x="13081" y="1681"/>
                  </a:lnTo>
                  <a:lnTo>
                    <a:pt x="21431" y="0"/>
                  </a:lnTo>
                  <a:lnTo>
                    <a:pt x="64293" y="0"/>
                  </a:lnTo>
                  <a:lnTo>
                    <a:pt x="85724" y="122827"/>
                  </a:lnTo>
                  <a:lnTo>
                    <a:pt x="190604" y="66369"/>
                  </a:lnTo>
                  <a:lnTo>
                    <a:pt x="198829" y="64433"/>
                  </a:lnTo>
                  <a:lnTo>
                    <a:pt x="206476" y="66704"/>
                  </a:lnTo>
                  <a:lnTo>
                    <a:pt x="212114" y="72340"/>
                  </a:lnTo>
                  <a:lnTo>
                    <a:pt x="214312" y="80501"/>
                  </a:lnTo>
                  <a:lnTo>
                    <a:pt x="214312" y="122827"/>
                  </a:lnTo>
                  <a:lnTo>
                    <a:pt x="319191" y="66369"/>
                  </a:lnTo>
                  <a:lnTo>
                    <a:pt x="327416" y="64433"/>
                  </a:lnTo>
                  <a:lnTo>
                    <a:pt x="335064" y="66704"/>
                  </a:lnTo>
                  <a:lnTo>
                    <a:pt x="340702" y="72340"/>
                  </a:lnTo>
                  <a:lnTo>
                    <a:pt x="342899" y="80501"/>
                  </a:lnTo>
                  <a:lnTo>
                    <a:pt x="342899" y="267890"/>
                  </a:lnTo>
                  <a:lnTo>
                    <a:pt x="340372" y="280400"/>
                  </a:lnTo>
                  <a:lnTo>
                    <a:pt x="333481" y="290619"/>
                  </a:lnTo>
                  <a:lnTo>
                    <a:pt x="323263" y="297510"/>
                  </a:lnTo>
                  <a:lnTo>
                    <a:pt x="310753" y="300037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3829893" y="5631593"/>
            <a:ext cx="1198880" cy="2584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00" b="1" spc="-160" dirty="0">
                <a:solidFill>
                  <a:srgbClr val="0E3B6D"/>
                </a:solidFill>
                <a:latin typeface="BIZ UDPGothic"/>
                <a:cs typeface="BIZ UDPGothic"/>
              </a:rPr>
              <a:t>製造 </a:t>
            </a:r>
            <a:r>
              <a:rPr sz="1500" b="1" spc="-45" dirty="0">
                <a:solidFill>
                  <a:srgbClr val="0E3B6D"/>
                </a:solidFill>
                <a:latin typeface="Noto Sans JP"/>
                <a:cs typeface="Noto Sans JP"/>
              </a:rPr>
              <a:t>/ </a:t>
            </a:r>
            <a:r>
              <a:rPr sz="1500" b="1" spc="-90" dirty="0">
                <a:solidFill>
                  <a:srgbClr val="0E3B6D"/>
                </a:solidFill>
                <a:latin typeface="BIZ UDPGothic"/>
                <a:cs typeface="BIZ UDPGothic"/>
              </a:rPr>
              <a:t>メーカー</a:t>
            </a:r>
            <a:endParaRPr sz="1500">
              <a:latin typeface="BIZ UDPGothic"/>
              <a:cs typeface="BIZ UDPGothic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249314" y="5953545"/>
            <a:ext cx="2359660" cy="63246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 algn="ctr">
              <a:lnSpc>
                <a:spcPct val="112900"/>
              </a:lnSpc>
              <a:spcBef>
                <a:spcPts val="45"/>
              </a:spcBef>
            </a:pPr>
            <a:r>
              <a:rPr sz="1250" spc="-135" dirty="0">
                <a:solidFill>
                  <a:srgbClr val="333333"/>
                </a:solidFill>
                <a:latin typeface="Noto Sans JP"/>
                <a:cs typeface="Noto Sans JP"/>
              </a:rPr>
              <a:t>BtoB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メーカーの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営業</a:t>
            </a:r>
            <a:r>
              <a:rPr sz="1250" spc="-150" dirty="0">
                <a:solidFill>
                  <a:srgbClr val="333333"/>
                </a:solidFill>
                <a:latin typeface="Noto Sans JP"/>
                <a:cs typeface="Noto Sans JP"/>
              </a:rPr>
              <a:t>DX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支援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。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従来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の</a:t>
            </a:r>
            <a:r>
              <a:rPr sz="1150" spc="-90" dirty="0">
                <a:solidFill>
                  <a:srgbClr val="333333"/>
                </a:solidFill>
                <a:latin typeface="SimSun"/>
                <a:cs typeface="SimSun"/>
              </a:rPr>
              <a:t>対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面営業中心</a:t>
            </a:r>
            <a:r>
              <a:rPr sz="1150" spc="-135" dirty="0">
                <a:solidFill>
                  <a:srgbClr val="333333"/>
                </a:solidFill>
                <a:latin typeface="PMingLiU"/>
                <a:cs typeface="PMingLiU"/>
              </a:rPr>
              <a:t>から ハイブリッド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型営業</a:t>
            </a:r>
            <a:r>
              <a:rPr sz="1150" spc="-50" dirty="0">
                <a:solidFill>
                  <a:srgbClr val="333333"/>
                </a:solidFill>
                <a:latin typeface="PMingLiU"/>
                <a:cs typeface="PMingLiU"/>
              </a:rPr>
              <a:t>へ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の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転換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をサポート。</a:t>
            </a:r>
            <a:endParaRPr sz="1150">
              <a:latin typeface="PMingLiU"/>
              <a:cs typeface="PMingLiU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314949" y="4885531"/>
            <a:ext cx="400050" cy="266700"/>
          </a:xfrm>
          <a:custGeom>
            <a:avLst/>
            <a:gdLst/>
            <a:ahLst/>
            <a:cxnLst/>
            <a:rect l="l" t="t" r="r" b="b"/>
            <a:pathLst>
              <a:path w="400050" h="266700">
                <a:moveTo>
                  <a:pt x="266699" y="266699"/>
                </a:moveTo>
                <a:lnTo>
                  <a:pt x="133349" y="266699"/>
                </a:lnTo>
                <a:lnTo>
                  <a:pt x="126798" y="266539"/>
                </a:lnTo>
                <a:lnTo>
                  <a:pt x="88431" y="258907"/>
                </a:lnTo>
                <a:lnTo>
                  <a:pt x="53905" y="240452"/>
                </a:lnTo>
                <a:lnTo>
                  <a:pt x="26245" y="212792"/>
                </a:lnTo>
                <a:lnTo>
                  <a:pt x="7791" y="178266"/>
                </a:lnTo>
                <a:lnTo>
                  <a:pt x="159" y="139901"/>
                </a:lnTo>
                <a:lnTo>
                  <a:pt x="0" y="133349"/>
                </a:lnTo>
                <a:lnTo>
                  <a:pt x="159" y="126798"/>
                </a:lnTo>
                <a:lnTo>
                  <a:pt x="7791" y="88432"/>
                </a:lnTo>
                <a:lnTo>
                  <a:pt x="26245" y="53905"/>
                </a:lnTo>
                <a:lnTo>
                  <a:pt x="53905" y="26246"/>
                </a:lnTo>
                <a:lnTo>
                  <a:pt x="88431" y="7791"/>
                </a:lnTo>
                <a:lnTo>
                  <a:pt x="126798" y="160"/>
                </a:lnTo>
                <a:lnTo>
                  <a:pt x="133349" y="0"/>
                </a:lnTo>
                <a:lnTo>
                  <a:pt x="266699" y="0"/>
                </a:lnTo>
                <a:lnTo>
                  <a:pt x="305408" y="5740"/>
                </a:lnTo>
                <a:lnTo>
                  <a:pt x="340784" y="22472"/>
                </a:lnTo>
                <a:lnTo>
                  <a:pt x="369781" y="48752"/>
                </a:lnTo>
                <a:lnTo>
                  <a:pt x="389898" y="82318"/>
                </a:lnTo>
                <a:lnTo>
                  <a:pt x="399408" y="120279"/>
                </a:lnTo>
                <a:lnTo>
                  <a:pt x="400049" y="133349"/>
                </a:lnTo>
                <a:lnTo>
                  <a:pt x="399889" y="139901"/>
                </a:lnTo>
                <a:lnTo>
                  <a:pt x="392257" y="178266"/>
                </a:lnTo>
                <a:lnTo>
                  <a:pt x="373802" y="212792"/>
                </a:lnTo>
                <a:lnTo>
                  <a:pt x="346142" y="240452"/>
                </a:lnTo>
                <a:lnTo>
                  <a:pt x="311616" y="258907"/>
                </a:lnTo>
                <a:lnTo>
                  <a:pt x="273251" y="266539"/>
                </a:lnTo>
                <a:lnTo>
                  <a:pt x="266699" y="266699"/>
                </a:lnTo>
                <a:close/>
              </a:path>
            </a:pathLst>
          </a:custGeom>
          <a:solidFill>
            <a:srgbClr val="0E3B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5381128" y="4926145"/>
            <a:ext cx="27051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spc="-65" dirty="0">
                <a:solidFill>
                  <a:srgbClr val="FFFFFF"/>
                </a:solidFill>
                <a:latin typeface="Cambria"/>
                <a:cs typeface="Cambria"/>
              </a:rPr>
              <a:t>10%</a:t>
            </a:r>
            <a:endParaRPr sz="1000">
              <a:latin typeface="Cambria"/>
              <a:cs typeface="Cambria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6048373" y="4790281"/>
            <a:ext cx="2762250" cy="1990725"/>
            <a:chOff x="6048373" y="5400674"/>
            <a:chExt cx="2762250" cy="1990725"/>
          </a:xfrm>
        </p:grpSpPr>
        <p:sp>
          <p:nvSpPr>
            <p:cNvPr id="41" name="object 41"/>
            <p:cNvSpPr/>
            <p:nvPr/>
          </p:nvSpPr>
          <p:spPr>
            <a:xfrm>
              <a:off x="6048373" y="5400674"/>
              <a:ext cx="2762250" cy="1990725"/>
            </a:xfrm>
            <a:custGeom>
              <a:avLst/>
              <a:gdLst/>
              <a:ahLst/>
              <a:cxnLst/>
              <a:rect l="l" t="t" r="r" b="b"/>
              <a:pathLst>
                <a:path w="2762250" h="1990725">
                  <a:moveTo>
                    <a:pt x="2691052" y="1990724"/>
                  </a:moveTo>
                  <a:lnTo>
                    <a:pt x="71196" y="1990724"/>
                  </a:lnTo>
                  <a:lnTo>
                    <a:pt x="66241" y="1990236"/>
                  </a:lnTo>
                  <a:lnTo>
                    <a:pt x="29705" y="1975101"/>
                  </a:lnTo>
                  <a:lnTo>
                    <a:pt x="3885" y="1939062"/>
                  </a:lnTo>
                  <a:lnTo>
                    <a:pt x="0" y="1919527"/>
                  </a:lnTo>
                  <a:lnTo>
                    <a:pt x="0" y="1914524"/>
                  </a:lnTo>
                  <a:lnTo>
                    <a:pt x="0" y="71196"/>
                  </a:lnTo>
                  <a:lnTo>
                    <a:pt x="15621" y="29705"/>
                  </a:lnTo>
                  <a:lnTo>
                    <a:pt x="51661" y="3885"/>
                  </a:lnTo>
                  <a:lnTo>
                    <a:pt x="71196" y="0"/>
                  </a:lnTo>
                  <a:lnTo>
                    <a:pt x="2691052" y="0"/>
                  </a:lnTo>
                  <a:lnTo>
                    <a:pt x="2732544" y="15621"/>
                  </a:lnTo>
                  <a:lnTo>
                    <a:pt x="2758363" y="51661"/>
                  </a:lnTo>
                  <a:lnTo>
                    <a:pt x="2762249" y="71196"/>
                  </a:lnTo>
                  <a:lnTo>
                    <a:pt x="2762249" y="1919527"/>
                  </a:lnTo>
                  <a:lnTo>
                    <a:pt x="2746628" y="1961019"/>
                  </a:lnTo>
                  <a:lnTo>
                    <a:pt x="2710587" y="1986837"/>
                  </a:lnTo>
                  <a:lnTo>
                    <a:pt x="2696008" y="1990236"/>
                  </a:lnTo>
                  <a:lnTo>
                    <a:pt x="2691052" y="1990724"/>
                  </a:lnTo>
                  <a:close/>
                </a:path>
              </a:pathLst>
            </a:custGeom>
            <a:solidFill>
              <a:srgbClr val="F2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258049" y="5726906"/>
              <a:ext cx="342900" cy="300355"/>
            </a:xfrm>
            <a:custGeom>
              <a:avLst/>
              <a:gdLst/>
              <a:ahLst/>
              <a:cxnLst/>
              <a:rect l="l" t="t" r="r" b="b"/>
              <a:pathLst>
                <a:path w="342900" h="300354">
                  <a:moveTo>
                    <a:pt x="321468" y="300037"/>
                  </a:moveTo>
                  <a:lnTo>
                    <a:pt x="53578" y="300037"/>
                  </a:lnTo>
                  <a:lnTo>
                    <a:pt x="32718" y="295828"/>
                  </a:lnTo>
                  <a:lnTo>
                    <a:pt x="15688" y="284349"/>
                  </a:lnTo>
                  <a:lnTo>
                    <a:pt x="4208" y="267319"/>
                  </a:lnTo>
                  <a:lnTo>
                    <a:pt x="0" y="246459"/>
                  </a:lnTo>
                  <a:lnTo>
                    <a:pt x="0" y="21431"/>
                  </a:lnTo>
                  <a:lnTo>
                    <a:pt x="1681" y="13081"/>
                  </a:lnTo>
                  <a:lnTo>
                    <a:pt x="6270" y="6270"/>
                  </a:lnTo>
                  <a:lnTo>
                    <a:pt x="13081" y="1681"/>
                  </a:lnTo>
                  <a:lnTo>
                    <a:pt x="21431" y="0"/>
                  </a:lnTo>
                  <a:lnTo>
                    <a:pt x="29780" y="1681"/>
                  </a:lnTo>
                  <a:lnTo>
                    <a:pt x="36592" y="6270"/>
                  </a:lnTo>
                  <a:lnTo>
                    <a:pt x="41180" y="13081"/>
                  </a:lnTo>
                  <a:lnTo>
                    <a:pt x="42862" y="21431"/>
                  </a:lnTo>
                  <a:lnTo>
                    <a:pt x="42862" y="252352"/>
                  </a:lnTo>
                  <a:lnTo>
                    <a:pt x="47684" y="257174"/>
                  </a:lnTo>
                  <a:lnTo>
                    <a:pt x="321468" y="257174"/>
                  </a:lnTo>
                  <a:lnTo>
                    <a:pt x="329818" y="258856"/>
                  </a:lnTo>
                  <a:lnTo>
                    <a:pt x="336629" y="263445"/>
                  </a:lnTo>
                  <a:lnTo>
                    <a:pt x="341218" y="270256"/>
                  </a:lnTo>
                  <a:lnTo>
                    <a:pt x="342899" y="278606"/>
                  </a:lnTo>
                  <a:lnTo>
                    <a:pt x="341218" y="286955"/>
                  </a:lnTo>
                  <a:lnTo>
                    <a:pt x="336629" y="293767"/>
                  </a:lnTo>
                  <a:lnTo>
                    <a:pt x="329818" y="298355"/>
                  </a:lnTo>
                  <a:lnTo>
                    <a:pt x="321468" y="300037"/>
                  </a:lnTo>
                  <a:close/>
                </a:path>
                <a:path w="342900" h="300354">
                  <a:moveTo>
                    <a:pt x="275056" y="119680"/>
                  </a:moveTo>
                  <a:lnTo>
                    <a:pt x="214312" y="119680"/>
                  </a:lnTo>
                  <a:lnTo>
                    <a:pt x="284834" y="49090"/>
                  </a:lnTo>
                  <a:lnTo>
                    <a:pt x="291929" y="44381"/>
                  </a:lnTo>
                  <a:lnTo>
                    <a:pt x="300004" y="42812"/>
                  </a:lnTo>
                  <a:lnTo>
                    <a:pt x="308078" y="44381"/>
                  </a:lnTo>
                  <a:lnTo>
                    <a:pt x="315173" y="49090"/>
                  </a:lnTo>
                  <a:lnTo>
                    <a:pt x="319882" y="56185"/>
                  </a:lnTo>
                  <a:lnTo>
                    <a:pt x="321452" y="64260"/>
                  </a:lnTo>
                  <a:lnTo>
                    <a:pt x="319882" y="72334"/>
                  </a:lnTo>
                  <a:lnTo>
                    <a:pt x="314908" y="79827"/>
                  </a:lnTo>
                  <a:lnTo>
                    <a:pt x="275056" y="119680"/>
                  </a:lnTo>
                  <a:close/>
                </a:path>
                <a:path w="342900" h="300354">
                  <a:moveTo>
                    <a:pt x="85691" y="192864"/>
                  </a:moveTo>
                  <a:lnTo>
                    <a:pt x="77617" y="191294"/>
                  </a:lnTo>
                  <a:lnTo>
                    <a:pt x="70522" y="186585"/>
                  </a:lnTo>
                  <a:lnTo>
                    <a:pt x="65813" y="179490"/>
                  </a:lnTo>
                  <a:lnTo>
                    <a:pt x="64243" y="171416"/>
                  </a:lnTo>
                  <a:lnTo>
                    <a:pt x="65813" y="163342"/>
                  </a:lnTo>
                  <a:lnTo>
                    <a:pt x="70522" y="156247"/>
                  </a:lnTo>
                  <a:lnTo>
                    <a:pt x="145531" y="81237"/>
                  </a:lnTo>
                  <a:lnTo>
                    <a:pt x="152626" y="76528"/>
                  </a:lnTo>
                  <a:lnTo>
                    <a:pt x="160700" y="74959"/>
                  </a:lnTo>
                  <a:lnTo>
                    <a:pt x="168775" y="76528"/>
                  </a:lnTo>
                  <a:lnTo>
                    <a:pt x="175870" y="81237"/>
                  </a:lnTo>
                  <a:lnTo>
                    <a:pt x="214312" y="119680"/>
                  </a:lnTo>
                  <a:lnTo>
                    <a:pt x="275056" y="119680"/>
                  </a:lnTo>
                  <a:lnTo>
                    <a:pt x="267957" y="126779"/>
                  </a:lnTo>
                  <a:lnTo>
                    <a:pt x="160734" y="126779"/>
                  </a:lnTo>
                  <a:lnTo>
                    <a:pt x="100860" y="186585"/>
                  </a:lnTo>
                  <a:lnTo>
                    <a:pt x="93765" y="191294"/>
                  </a:lnTo>
                  <a:lnTo>
                    <a:pt x="85691" y="192864"/>
                  </a:lnTo>
                  <a:close/>
                </a:path>
                <a:path w="342900" h="300354">
                  <a:moveTo>
                    <a:pt x="314908" y="79827"/>
                  </a:moveTo>
                  <a:lnTo>
                    <a:pt x="315162" y="79445"/>
                  </a:lnTo>
                  <a:lnTo>
                    <a:pt x="315291" y="79445"/>
                  </a:lnTo>
                  <a:lnTo>
                    <a:pt x="314908" y="79827"/>
                  </a:lnTo>
                  <a:close/>
                </a:path>
                <a:path w="342900" h="300354">
                  <a:moveTo>
                    <a:pt x="214776" y="171416"/>
                  </a:moveTo>
                  <a:lnTo>
                    <a:pt x="213915" y="171416"/>
                  </a:lnTo>
                  <a:lnTo>
                    <a:pt x="206271" y="169930"/>
                  </a:lnTo>
                  <a:lnTo>
                    <a:pt x="199176" y="165221"/>
                  </a:lnTo>
                  <a:lnTo>
                    <a:pt x="160734" y="126779"/>
                  </a:lnTo>
                  <a:lnTo>
                    <a:pt x="267957" y="126779"/>
                  </a:lnTo>
                  <a:lnTo>
                    <a:pt x="229515" y="165221"/>
                  </a:lnTo>
                  <a:lnTo>
                    <a:pt x="222420" y="169930"/>
                  </a:lnTo>
                  <a:lnTo>
                    <a:pt x="214776" y="171416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6915993" y="5631593"/>
            <a:ext cx="1027430" cy="2584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00" b="1" spc="-170" dirty="0">
                <a:solidFill>
                  <a:srgbClr val="0E3B6D"/>
                </a:solidFill>
                <a:latin typeface="BIZ UDPGothic"/>
                <a:cs typeface="BIZ UDPGothic"/>
              </a:rPr>
              <a:t>金融 </a:t>
            </a:r>
            <a:r>
              <a:rPr sz="1500" b="1" spc="-50" dirty="0">
                <a:solidFill>
                  <a:srgbClr val="0E3B6D"/>
                </a:solidFill>
                <a:latin typeface="Noto Sans JP"/>
                <a:cs typeface="Noto Sans JP"/>
              </a:rPr>
              <a:t>/ </a:t>
            </a:r>
            <a:r>
              <a:rPr sz="1500" b="1" spc="-130" dirty="0">
                <a:solidFill>
                  <a:srgbClr val="0E3B6D"/>
                </a:solidFill>
                <a:latin typeface="BIZ UDPGothic"/>
                <a:cs typeface="BIZ UDPGothic"/>
              </a:rPr>
              <a:t>不動産</a:t>
            </a:r>
            <a:endParaRPr sz="1500">
              <a:latin typeface="BIZ UDPGothic"/>
              <a:cs typeface="BIZ UDPGothic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229895" y="5960243"/>
            <a:ext cx="2399030" cy="6254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14100"/>
              </a:lnSpc>
              <a:spcBef>
                <a:spcPts val="90"/>
              </a:spcBef>
            </a:pPr>
            <a:r>
              <a:rPr sz="1150" spc="-135" dirty="0">
                <a:solidFill>
                  <a:srgbClr val="333333"/>
                </a:solidFill>
                <a:latin typeface="PMingLiU"/>
                <a:cs typeface="PMingLiU"/>
              </a:rPr>
              <a:t>フィンテック、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保険</a:t>
            </a:r>
            <a:r>
              <a:rPr sz="1150" spc="-140" dirty="0">
                <a:solidFill>
                  <a:srgbClr val="333333"/>
                </a:solidFill>
                <a:latin typeface="PMingLiU"/>
                <a:cs typeface="PMingLiU"/>
              </a:rPr>
              <a:t>テック、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不動産</a:t>
            </a:r>
            <a:r>
              <a:rPr sz="1150" spc="-100" dirty="0">
                <a:solidFill>
                  <a:srgbClr val="333333"/>
                </a:solidFill>
                <a:latin typeface="PMingLiU"/>
                <a:cs typeface="PMingLiU"/>
              </a:rPr>
              <a:t>テッ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ク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企業</a:t>
            </a:r>
            <a:r>
              <a:rPr sz="1150" spc="-130" dirty="0">
                <a:solidFill>
                  <a:srgbClr val="333333"/>
                </a:solidFill>
                <a:latin typeface="PMingLiU"/>
                <a:cs typeface="PMingLiU"/>
              </a:rPr>
              <a:t>など。デジタルを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活用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した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新</a:t>
            </a:r>
            <a:r>
              <a:rPr sz="1150" spc="-50" dirty="0">
                <a:solidFill>
                  <a:srgbClr val="333333"/>
                </a:solidFill>
                <a:latin typeface="PMingLiU"/>
                <a:cs typeface="PMingLiU"/>
              </a:rPr>
              <a:t>た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な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顧客接点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の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創出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支援</a:t>
            </a:r>
            <a:r>
              <a:rPr sz="1150" spc="-50" dirty="0">
                <a:solidFill>
                  <a:srgbClr val="333333"/>
                </a:solidFill>
                <a:latin typeface="PMingLiU"/>
                <a:cs typeface="PMingLiU"/>
              </a:rPr>
              <a:t>。</a:t>
            </a:r>
            <a:endParaRPr sz="1150">
              <a:latin typeface="PMingLiU"/>
              <a:cs typeface="PMingLiU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8381999" y="4885531"/>
            <a:ext cx="333375" cy="266700"/>
          </a:xfrm>
          <a:custGeom>
            <a:avLst/>
            <a:gdLst/>
            <a:ahLst/>
            <a:cxnLst/>
            <a:rect l="l" t="t" r="r" b="b"/>
            <a:pathLst>
              <a:path w="333375" h="266700">
                <a:moveTo>
                  <a:pt x="200024" y="266699"/>
                </a:moveTo>
                <a:lnTo>
                  <a:pt x="133349" y="266699"/>
                </a:lnTo>
                <a:lnTo>
                  <a:pt x="126798" y="266539"/>
                </a:lnTo>
                <a:lnTo>
                  <a:pt x="88431" y="258907"/>
                </a:lnTo>
                <a:lnTo>
                  <a:pt x="53905" y="240452"/>
                </a:lnTo>
                <a:lnTo>
                  <a:pt x="26245" y="212792"/>
                </a:lnTo>
                <a:lnTo>
                  <a:pt x="7790" y="178266"/>
                </a:lnTo>
                <a:lnTo>
                  <a:pt x="159" y="139901"/>
                </a:lnTo>
                <a:lnTo>
                  <a:pt x="0" y="133349"/>
                </a:lnTo>
                <a:lnTo>
                  <a:pt x="159" y="126798"/>
                </a:lnTo>
                <a:lnTo>
                  <a:pt x="7790" y="88432"/>
                </a:lnTo>
                <a:lnTo>
                  <a:pt x="26244" y="53905"/>
                </a:lnTo>
                <a:lnTo>
                  <a:pt x="53905" y="26246"/>
                </a:lnTo>
                <a:lnTo>
                  <a:pt x="88431" y="7791"/>
                </a:lnTo>
                <a:lnTo>
                  <a:pt x="126798" y="160"/>
                </a:lnTo>
                <a:lnTo>
                  <a:pt x="133349" y="0"/>
                </a:lnTo>
                <a:lnTo>
                  <a:pt x="200024" y="0"/>
                </a:lnTo>
                <a:lnTo>
                  <a:pt x="238733" y="5740"/>
                </a:lnTo>
                <a:lnTo>
                  <a:pt x="274108" y="22472"/>
                </a:lnTo>
                <a:lnTo>
                  <a:pt x="303106" y="48752"/>
                </a:lnTo>
                <a:lnTo>
                  <a:pt x="323223" y="82318"/>
                </a:lnTo>
                <a:lnTo>
                  <a:pt x="332733" y="120279"/>
                </a:lnTo>
                <a:lnTo>
                  <a:pt x="333374" y="133349"/>
                </a:lnTo>
                <a:lnTo>
                  <a:pt x="333214" y="139901"/>
                </a:lnTo>
                <a:lnTo>
                  <a:pt x="325582" y="178266"/>
                </a:lnTo>
                <a:lnTo>
                  <a:pt x="307127" y="212792"/>
                </a:lnTo>
                <a:lnTo>
                  <a:pt x="279466" y="240452"/>
                </a:lnTo>
                <a:lnTo>
                  <a:pt x="244940" y="258907"/>
                </a:lnTo>
                <a:lnTo>
                  <a:pt x="206575" y="266539"/>
                </a:lnTo>
                <a:lnTo>
                  <a:pt x="200024" y="266699"/>
                </a:lnTo>
                <a:close/>
              </a:path>
            </a:pathLst>
          </a:custGeom>
          <a:solidFill>
            <a:srgbClr val="0E3B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8448923" y="4926145"/>
            <a:ext cx="20320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spc="-65" dirty="0">
                <a:solidFill>
                  <a:srgbClr val="FFFFFF"/>
                </a:solidFill>
                <a:latin typeface="Cambria"/>
                <a:cs typeface="Cambria"/>
              </a:rPr>
              <a:t>5%</a:t>
            </a:r>
            <a:endParaRPr sz="1000">
              <a:latin typeface="Cambria"/>
              <a:cs typeface="Cambria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9048748" y="4790281"/>
            <a:ext cx="2762250" cy="1990725"/>
            <a:chOff x="9048748" y="5400674"/>
            <a:chExt cx="2762250" cy="1990725"/>
          </a:xfrm>
        </p:grpSpPr>
        <p:sp>
          <p:nvSpPr>
            <p:cNvPr id="48" name="object 48"/>
            <p:cNvSpPr/>
            <p:nvPr/>
          </p:nvSpPr>
          <p:spPr>
            <a:xfrm>
              <a:off x="9048748" y="5400674"/>
              <a:ext cx="2762250" cy="1990725"/>
            </a:xfrm>
            <a:custGeom>
              <a:avLst/>
              <a:gdLst/>
              <a:ahLst/>
              <a:cxnLst/>
              <a:rect l="l" t="t" r="r" b="b"/>
              <a:pathLst>
                <a:path w="2762250" h="1990725">
                  <a:moveTo>
                    <a:pt x="2691053" y="1990724"/>
                  </a:moveTo>
                  <a:lnTo>
                    <a:pt x="71196" y="1990724"/>
                  </a:lnTo>
                  <a:lnTo>
                    <a:pt x="66241" y="1990236"/>
                  </a:lnTo>
                  <a:lnTo>
                    <a:pt x="29705" y="1975101"/>
                  </a:lnTo>
                  <a:lnTo>
                    <a:pt x="3885" y="1939062"/>
                  </a:lnTo>
                  <a:lnTo>
                    <a:pt x="0" y="1919527"/>
                  </a:lnTo>
                  <a:lnTo>
                    <a:pt x="0" y="1914524"/>
                  </a:lnTo>
                  <a:lnTo>
                    <a:pt x="0" y="71196"/>
                  </a:lnTo>
                  <a:lnTo>
                    <a:pt x="15621" y="29705"/>
                  </a:lnTo>
                  <a:lnTo>
                    <a:pt x="51661" y="3885"/>
                  </a:lnTo>
                  <a:lnTo>
                    <a:pt x="71196" y="0"/>
                  </a:lnTo>
                  <a:lnTo>
                    <a:pt x="2691053" y="0"/>
                  </a:lnTo>
                  <a:lnTo>
                    <a:pt x="2732545" y="15621"/>
                  </a:lnTo>
                  <a:lnTo>
                    <a:pt x="2758364" y="51661"/>
                  </a:lnTo>
                  <a:lnTo>
                    <a:pt x="2762250" y="71196"/>
                  </a:lnTo>
                  <a:lnTo>
                    <a:pt x="2762250" y="1919527"/>
                  </a:lnTo>
                  <a:lnTo>
                    <a:pt x="2746628" y="1961019"/>
                  </a:lnTo>
                  <a:lnTo>
                    <a:pt x="2710588" y="1986837"/>
                  </a:lnTo>
                  <a:lnTo>
                    <a:pt x="2696009" y="1990236"/>
                  </a:lnTo>
                  <a:lnTo>
                    <a:pt x="2691053" y="1990724"/>
                  </a:lnTo>
                  <a:close/>
                </a:path>
              </a:pathLst>
            </a:custGeom>
            <a:solidFill>
              <a:srgbClr val="F2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0282832" y="5839401"/>
              <a:ext cx="289560" cy="75565"/>
            </a:xfrm>
            <a:custGeom>
              <a:avLst/>
              <a:gdLst/>
              <a:ahLst/>
              <a:cxnLst/>
              <a:rect l="l" t="t" r="r" b="b"/>
              <a:pathLst>
                <a:path w="289559" h="75564">
                  <a:moveTo>
                    <a:pt x="42478" y="75027"/>
                  </a:moveTo>
                  <a:lnTo>
                    <a:pt x="32531" y="75027"/>
                  </a:lnTo>
                  <a:lnTo>
                    <a:pt x="27747" y="74076"/>
                  </a:lnTo>
                  <a:lnTo>
                    <a:pt x="0" y="42496"/>
                  </a:lnTo>
                  <a:lnTo>
                    <a:pt x="0" y="32549"/>
                  </a:lnTo>
                  <a:lnTo>
                    <a:pt x="27747" y="969"/>
                  </a:lnTo>
                  <a:lnTo>
                    <a:pt x="32531" y="18"/>
                  </a:lnTo>
                  <a:lnTo>
                    <a:pt x="42478" y="18"/>
                  </a:lnTo>
                  <a:lnTo>
                    <a:pt x="74057" y="27765"/>
                  </a:lnTo>
                  <a:lnTo>
                    <a:pt x="75009" y="32549"/>
                  </a:lnTo>
                  <a:lnTo>
                    <a:pt x="75009" y="42496"/>
                  </a:lnTo>
                  <a:lnTo>
                    <a:pt x="47262" y="74076"/>
                  </a:lnTo>
                  <a:lnTo>
                    <a:pt x="42478" y="75027"/>
                  </a:lnTo>
                  <a:close/>
                </a:path>
                <a:path w="289559" h="75564">
                  <a:moveTo>
                    <a:pt x="149635" y="75045"/>
                  </a:moveTo>
                  <a:lnTo>
                    <a:pt x="139685" y="75045"/>
                  </a:lnTo>
                  <a:lnTo>
                    <a:pt x="134900" y="74093"/>
                  </a:lnTo>
                  <a:lnTo>
                    <a:pt x="107153" y="42497"/>
                  </a:lnTo>
                  <a:lnTo>
                    <a:pt x="107153" y="32547"/>
                  </a:lnTo>
                  <a:lnTo>
                    <a:pt x="134900" y="952"/>
                  </a:lnTo>
                  <a:lnTo>
                    <a:pt x="139685" y="0"/>
                  </a:lnTo>
                  <a:lnTo>
                    <a:pt x="149635" y="0"/>
                  </a:lnTo>
                  <a:lnTo>
                    <a:pt x="181218" y="27761"/>
                  </a:lnTo>
                  <a:lnTo>
                    <a:pt x="182168" y="32547"/>
                  </a:lnTo>
                  <a:lnTo>
                    <a:pt x="182168" y="42497"/>
                  </a:lnTo>
                  <a:lnTo>
                    <a:pt x="154421" y="74093"/>
                  </a:lnTo>
                  <a:lnTo>
                    <a:pt x="149635" y="75045"/>
                  </a:lnTo>
                  <a:close/>
                </a:path>
                <a:path w="289559" h="75564">
                  <a:moveTo>
                    <a:pt x="256790" y="75027"/>
                  </a:moveTo>
                  <a:lnTo>
                    <a:pt x="246843" y="75027"/>
                  </a:lnTo>
                  <a:lnTo>
                    <a:pt x="242059" y="74076"/>
                  </a:lnTo>
                  <a:lnTo>
                    <a:pt x="214312" y="42496"/>
                  </a:lnTo>
                  <a:lnTo>
                    <a:pt x="214312" y="32549"/>
                  </a:lnTo>
                  <a:lnTo>
                    <a:pt x="242059" y="969"/>
                  </a:lnTo>
                  <a:lnTo>
                    <a:pt x="246843" y="18"/>
                  </a:lnTo>
                  <a:lnTo>
                    <a:pt x="256790" y="18"/>
                  </a:lnTo>
                  <a:lnTo>
                    <a:pt x="288370" y="27765"/>
                  </a:lnTo>
                  <a:lnTo>
                    <a:pt x="289321" y="32549"/>
                  </a:lnTo>
                  <a:lnTo>
                    <a:pt x="289321" y="42496"/>
                  </a:lnTo>
                  <a:lnTo>
                    <a:pt x="261574" y="74076"/>
                  </a:lnTo>
                  <a:lnTo>
                    <a:pt x="256790" y="75027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9988549" y="5631593"/>
            <a:ext cx="882650" cy="2584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00" b="1" spc="-195" dirty="0">
                <a:solidFill>
                  <a:srgbClr val="0E3B6D"/>
                </a:solidFill>
                <a:latin typeface="BIZ UDPGothic"/>
                <a:cs typeface="BIZ UDPGothic"/>
              </a:rPr>
              <a:t>そ の他業界</a:t>
            </a:r>
            <a:endParaRPr sz="1500">
              <a:latin typeface="BIZ UDPGothic"/>
              <a:cs typeface="BIZ UDPGothic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9283700" y="5960243"/>
            <a:ext cx="2292350" cy="6254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14100"/>
              </a:lnSpc>
              <a:spcBef>
                <a:spcPts val="90"/>
              </a:spcBef>
            </a:pP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教育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、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医療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、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小売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など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幅広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い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業界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の</a:t>
            </a:r>
            <a:r>
              <a:rPr sz="1150" spc="-90" dirty="0">
                <a:solidFill>
                  <a:srgbClr val="333333"/>
                </a:solidFill>
                <a:latin typeface="SimSun"/>
                <a:cs typeface="SimSun"/>
              </a:rPr>
              <a:t>企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業</a:t>
            </a:r>
            <a:r>
              <a:rPr sz="1150" spc="-125" dirty="0">
                <a:solidFill>
                  <a:srgbClr val="333333"/>
                </a:solidFill>
                <a:latin typeface="PMingLiU"/>
                <a:cs typeface="PMingLiU"/>
              </a:rPr>
              <a:t>にもセールストランスフォーメーシ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ョンを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提供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し、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営業改革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実現</a:t>
            </a:r>
            <a:r>
              <a:rPr sz="1150" spc="-50" dirty="0">
                <a:solidFill>
                  <a:srgbClr val="333333"/>
                </a:solidFill>
                <a:latin typeface="PMingLiU"/>
                <a:cs typeface="PMingLiU"/>
              </a:rPr>
              <a:t>。</a:t>
            </a:r>
            <a:endParaRPr sz="1150">
              <a:latin typeface="PMingLiU"/>
              <a:cs typeface="PMingLiU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1382374" y="4885531"/>
            <a:ext cx="333375" cy="266700"/>
          </a:xfrm>
          <a:custGeom>
            <a:avLst/>
            <a:gdLst/>
            <a:ahLst/>
            <a:cxnLst/>
            <a:rect l="l" t="t" r="r" b="b"/>
            <a:pathLst>
              <a:path w="333375" h="266700">
                <a:moveTo>
                  <a:pt x="200024" y="266699"/>
                </a:moveTo>
                <a:lnTo>
                  <a:pt x="133349" y="266699"/>
                </a:lnTo>
                <a:lnTo>
                  <a:pt x="126798" y="266539"/>
                </a:lnTo>
                <a:lnTo>
                  <a:pt x="88431" y="258907"/>
                </a:lnTo>
                <a:lnTo>
                  <a:pt x="53905" y="240452"/>
                </a:lnTo>
                <a:lnTo>
                  <a:pt x="26245" y="212792"/>
                </a:lnTo>
                <a:lnTo>
                  <a:pt x="7791" y="178266"/>
                </a:lnTo>
                <a:lnTo>
                  <a:pt x="160" y="139901"/>
                </a:lnTo>
                <a:lnTo>
                  <a:pt x="0" y="133349"/>
                </a:lnTo>
                <a:lnTo>
                  <a:pt x="160" y="126798"/>
                </a:lnTo>
                <a:lnTo>
                  <a:pt x="7791" y="88432"/>
                </a:lnTo>
                <a:lnTo>
                  <a:pt x="26245" y="53905"/>
                </a:lnTo>
                <a:lnTo>
                  <a:pt x="53905" y="26246"/>
                </a:lnTo>
                <a:lnTo>
                  <a:pt x="88431" y="7791"/>
                </a:lnTo>
                <a:lnTo>
                  <a:pt x="126798" y="160"/>
                </a:lnTo>
                <a:lnTo>
                  <a:pt x="133349" y="0"/>
                </a:lnTo>
                <a:lnTo>
                  <a:pt x="200024" y="0"/>
                </a:lnTo>
                <a:lnTo>
                  <a:pt x="238732" y="5740"/>
                </a:lnTo>
                <a:lnTo>
                  <a:pt x="274107" y="22472"/>
                </a:lnTo>
                <a:lnTo>
                  <a:pt x="303105" y="48752"/>
                </a:lnTo>
                <a:lnTo>
                  <a:pt x="323222" y="82318"/>
                </a:lnTo>
                <a:lnTo>
                  <a:pt x="332733" y="120279"/>
                </a:lnTo>
                <a:lnTo>
                  <a:pt x="333374" y="133349"/>
                </a:lnTo>
                <a:lnTo>
                  <a:pt x="333214" y="139901"/>
                </a:lnTo>
                <a:lnTo>
                  <a:pt x="325581" y="178266"/>
                </a:lnTo>
                <a:lnTo>
                  <a:pt x="307126" y="212792"/>
                </a:lnTo>
                <a:lnTo>
                  <a:pt x="279466" y="240452"/>
                </a:lnTo>
                <a:lnTo>
                  <a:pt x="244939" y="258907"/>
                </a:lnTo>
                <a:lnTo>
                  <a:pt x="206575" y="266539"/>
                </a:lnTo>
                <a:lnTo>
                  <a:pt x="200024" y="266699"/>
                </a:lnTo>
                <a:close/>
              </a:path>
            </a:pathLst>
          </a:custGeom>
          <a:solidFill>
            <a:srgbClr val="0E3B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11449297" y="4926145"/>
            <a:ext cx="20320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spc="-65" dirty="0">
                <a:solidFill>
                  <a:srgbClr val="FFFFFF"/>
                </a:solidFill>
                <a:latin typeface="Cambria"/>
                <a:cs typeface="Cambria"/>
              </a:rPr>
              <a:t>5%</a:t>
            </a:r>
            <a:endParaRPr sz="1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299" y="195326"/>
            <a:ext cx="2216150" cy="4387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254" dirty="0"/>
              <a:t>事例</a:t>
            </a:r>
            <a:r>
              <a:rPr spc="1635" dirty="0">
                <a:latin typeface="Tahoma"/>
                <a:cs typeface="Tahoma"/>
              </a:rPr>
              <a:t>‧</a:t>
            </a:r>
            <a:r>
              <a:rPr spc="-285" dirty="0"/>
              <a:t>支援実績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8299" y="1067435"/>
            <a:ext cx="1358900" cy="283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b="1" spc="-200" dirty="0">
                <a:solidFill>
                  <a:srgbClr val="0E3B6D"/>
                </a:solidFill>
                <a:latin typeface="BIZ UDPGothic"/>
                <a:cs typeface="BIZ UDPGothic"/>
              </a:rPr>
              <a:t>主要取引先企業</a:t>
            </a:r>
            <a:endParaRPr sz="1700">
              <a:latin typeface="BIZ UDPGothic"/>
              <a:cs typeface="BIZ UDPGothic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80999" y="1504949"/>
            <a:ext cx="2095500" cy="762000"/>
            <a:chOff x="380999" y="1504949"/>
            <a:chExt cx="2095500" cy="762000"/>
          </a:xfrm>
        </p:grpSpPr>
        <p:sp>
          <p:nvSpPr>
            <p:cNvPr id="5" name="object 5"/>
            <p:cNvSpPr/>
            <p:nvPr/>
          </p:nvSpPr>
          <p:spPr>
            <a:xfrm>
              <a:off x="380999" y="1504949"/>
              <a:ext cx="2095500" cy="762000"/>
            </a:xfrm>
            <a:custGeom>
              <a:avLst/>
              <a:gdLst/>
              <a:ahLst/>
              <a:cxnLst/>
              <a:rect l="l" t="t" r="r" b="b"/>
              <a:pathLst>
                <a:path w="2095500" h="762000">
                  <a:moveTo>
                    <a:pt x="2024303" y="761999"/>
                  </a:moveTo>
                  <a:lnTo>
                    <a:pt x="71196" y="761999"/>
                  </a:lnTo>
                  <a:lnTo>
                    <a:pt x="66241" y="761511"/>
                  </a:lnTo>
                  <a:lnTo>
                    <a:pt x="29705" y="746378"/>
                  </a:lnTo>
                  <a:lnTo>
                    <a:pt x="3885" y="710337"/>
                  </a:lnTo>
                  <a:lnTo>
                    <a:pt x="0" y="690803"/>
                  </a:lnTo>
                  <a:lnTo>
                    <a:pt x="0" y="685799"/>
                  </a:lnTo>
                  <a:lnTo>
                    <a:pt x="0" y="71196"/>
                  </a:lnTo>
                  <a:lnTo>
                    <a:pt x="15621" y="29705"/>
                  </a:lnTo>
                  <a:lnTo>
                    <a:pt x="51661" y="3885"/>
                  </a:lnTo>
                  <a:lnTo>
                    <a:pt x="71196" y="0"/>
                  </a:lnTo>
                  <a:lnTo>
                    <a:pt x="2024303" y="0"/>
                  </a:lnTo>
                  <a:lnTo>
                    <a:pt x="2065794" y="15621"/>
                  </a:lnTo>
                  <a:lnTo>
                    <a:pt x="2091614" y="51661"/>
                  </a:lnTo>
                  <a:lnTo>
                    <a:pt x="2095499" y="71196"/>
                  </a:lnTo>
                  <a:lnTo>
                    <a:pt x="2095499" y="690803"/>
                  </a:lnTo>
                  <a:lnTo>
                    <a:pt x="2079877" y="732294"/>
                  </a:lnTo>
                  <a:lnTo>
                    <a:pt x="2043837" y="758114"/>
                  </a:lnTo>
                  <a:lnTo>
                    <a:pt x="2029258" y="761511"/>
                  </a:lnTo>
                  <a:lnTo>
                    <a:pt x="2024303" y="761999"/>
                  </a:lnTo>
                  <a:close/>
                </a:path>
              </a:pathLst>
            </a:custGeom>
            <a:solidFill>
              <a:srgbClr val="F7F9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2499" y="1619249"/>
              <a:ext cx="952499" cy="533399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2714624" y="1504949"/>
            <a:ext cx="2095500" cy="762000"/>
          </a:xfrm>
          <a:custGeom>
            <a:avLst/>
            <a:gdLst/>
            <a:ahLst/>
            <a:cxnLst/>
            <a:rect l="l" t="t" r="r" b="b"/>
            <a:pathLst>
              <a:path w="2095500" h="762000">
                <a:moveTo>
                  <a:pt x="2024303" y="761999"/>
                </a:moveTo>
                <a:lnTo>
                  <a:pt x="71196" y="761999"/>
                </a:lnTo>
                <a:lnTo>
                  <a:pt x="66241" y="761511"/>
                </a:lnTo>
                <a:lnTo>
                  <a:pt x="29705" y="746378"/>
                </a:lnTo>
                <a:lnTo>
                  <a:pt x="3885" y="710337"/>
                </a:lnTo>
                <a:lnTo>
                  <a:pt x="0" y="690803"/>
                </a:lnTo>
                <a:lnTo>
                  <a:pt x="0" y="685799"/>
                </a:lnTo>
                <a:lnTo>
                  <a:pt x="0" y="71196"/>
                </a:lnTo>
                <a:lnTo>
                  <a:pt x="15621" y="29705"/>
                </a:lnTo>
                <a:lnTo>
                  <a:pt x="51661" y="3885"/>
                </a:lnTo>
                <a:lnTo>
                  <a:pt x="71196" y="0"/>
                </a:lnTo>
                <a:lnTo>
                  <a:pt x="2024303" y="0"/>
                </a:lnTo>
                <a:lnTo>
                  <a:pt x="2065794" y="15621"/>
                </a:lnTo>
                <a:lnTo>
                  <a:pt x="2091613" y="51661"/>
                </a:lnTo>
                <a:lnTo>
                  <a:pt x="2095499" y="71196"/>
                </a:lnTo>
                <a:lnTo>
                  <a:pt x="2095499" y="690803"/>
                </a:lnTo>
                <a:lnTo>
                  <a:pt x="2079877" y="732294"/>
                </a:lnTo>
                <a:lnTo>
                  <a:pt x="2043837" y="758114"/>
                </a:lnTo>
                <a:lnTo>
                  <a:pt x="2029258" y="761511"/>
                </a:lnTo>
                <a:lnTo>
                  <a:pt x="2024303" y="761999"/>
                </a:lnTo>
                <a:close/>
              </a:path>
            </a:pathLst>
          </a:custGeom>
          <a:solidFill>
            <a:srgbClr val="F7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5048249" y="1504949"/>
            <a:ext cx="2095500" cy="762000"/>
            <a:chOff x="5048249" y="1504949"/>
            <a:chExt cx="2095500" cy="762000"/>
          </a:xfrm>
        </p:grpSpPr>
        <p:sp>
          <p:nvSpPr>
            <p:cNvPr id="11" name="object 11"/>
            <p:cNvSpPr/>
            <p:nvPr/>
          </p:nvSpPr>
          <p:spPr>
            <a:xfrm>
              <a:off x="5048249" y="1504949"/>
              <a:ext cx="2095500" cy="762000"/>
            </a:xfrm>
            <a:custGeom>
              <a:avLst/>
              <a:gdLst/>
              <a:ahLst/>
              <a:cxnLst/>
              <a:rect l="l" t="t" r="r" b="b"/>
              <a:pathLst>
                <a:path w="2095500" h="762000">
                  <a:moveTo>
                    <a:pt x="2024303" y="761999"/>
                  </a:moveTo>
                  <a:lnTo>
                    <a:pt x="71196" y="761999"/>
                  </a:lnTo>
                  <a:lnTo>
                    <a:pt x="66240" y="761511"/>
                  </a:lnTo>
                  <a:lnTo>
                    <a:pt x="29705" y="746378"/>
                  </a:lnTo>
                  <a:lnTo>
                    <a:pt x="3885" y="710337"/>
                  </a:lnTo>
                  <a:lnTo>
                    <a:pt x="0" y="690803"/>
                  </a:lnTo>
                  <a:lnTo>
                    <a:pt x="0" y="685799"/>
                  </a:lnTo>
                  <a:lnTo>
                    <a:pt x="0" y="71196"/>
                  </a:lnTo>
                  <a:lnTo>
                    <a:pt x="15621" y="29705"/>
                  </a:lnTo>
                  <a:lnTo>
                    <a:pt x="51661" y="3885"/>
                  </a:lnTo>
                  <a:lnTo>
                    <a:pt x="71196" y="0"/>
                  </a:lnTo>
                  <a:lnTo>
                    <a:pt x="2024303" y="0"/>
                  </a:lnTo>
                  <a:lnTo>
                    <a:pt x="2065793" y="15621"/>
                  </a:lnTo>
                  <a:lnTo>
                    <a:pt x="2091613" y="51661"/>
                  </a:lnTo>
                  <a:lnTo>
                    <a:pt x="2095499" y="71196"/>
                  </a:lnTo>
                  <a:lnTo>
                    <a:pt x="2095499" y="690803"/>
                  </a:lnTo>
                  <a:lnTo>
                    <a:pt x="2079877" y="732294"/>
                  </a:lnTo>
                  <a:lnTo>
                    <a:pt x="2043837" y="758114"/>
                  </a:lnTo>
                  <a:lnTo>
                    <a:pt x="2029257" y="761511"/>
                  </a:lnTo>
                  <a:lnTo>
                    <a:pt x="2024303" y="761999"/>
                  </a:lnTo>
                  <a:close/>
                </a:path>
              </a:pathLst>
            </a:custGeom>
            <a:solidFill>
              <a:srgbClr val="F7F9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34024" y="1619249"/>
              <a:ext cx="1123949" cy="533399"/>
            </a:xfrm>
            <a:prstGeom prst="rect">
              <a:avLst/>
            </a:prstGeom>
          </p:spPr>
        </p:pic>
      </p:grpSp>
      <p:sp>
        <p:nvSpPr>
          <p:cNvPr id="13" name="object 13"/>
          <p:cNvSpPr/>
          <p:nvPr/>
        </p:nvSpPr>
        <p:spPr>
          <a:xfrm>
            <a:off x="7381874" y="1504949"/>
            <a:ext cx="2095500" cy="762000"/>
          </a:xfrm>
          <a:custGeom>
            <a:avLst/>
            <a:gdLst/>
            <a:ahLst/>
            <a:cxnLst/>
            <a:rect l="l" t="t" r="r" b="b"/>
            <a:pathLst>
              <a:path w="2095500" h="762000">
                <a:moveTo>
                  <a:pt x="2024302" y="761999"/>
                </a:moveTo>
                <a:lnTo>
                  <a:pt x="71196" y="761999"/>
                </a:lnTo>
                <a:lnTo>
                  <a:pt x="66240" y="761511"/>
                </a:lnTo>
                <a:lnTo>
                  <a:pt x="29705" y="746378"/>
                </a:lnTo>
                <a:lnTo>
                  <a:pt x="3885" y="710337"/>
                </a:lnTo>
                <a:lnTo>
                  <a:pt x="0" y="690803"/>
                </a:lnTo>
                <a:lnTo>
                  <a:pt x="0" y="685799"/>
                </a:lnTo>
                <a:lnTo>
                  <a:pt x="0" y="71196"/>
                </a:lnTo>
                <a:lnTo>
                  <a:pt x="15621" y="29705"/>
                </a:lnTo>
                <a:lnTo>
                  <a:pt x="51661" y="3885"/>
                </a:lnTo>
                <a:lnTo>
                  <a:pt x="71196" y="0"/>
                </a:lnTo>
                <a:lnTo>
                  <a:pt x="2024302" y="0"/>
                </a:lnTo>
                <a:lnTo>
                  <a:pt x="2065794" y="15621"/>
                </a:lnTo>
                <a:lnTo>
                  <a:pt x="2091612" y="51661"/>
                </a:lnTo>
                <a:lnTo>
                  <a:pt x="2095499" y="71196"/>
                </a:lnTo>
                <a:lnTo>
                  <a:pt x="2095499" y="690803"/>
                </a:lnTo>
                <a:lnTo>
                  <a:pt x="2079876" y="732294"/>
                </a:lnTo>
                <a:lnTo>
                  <a:pt x="2043836" y="758114"/>
                </a:lnTo>
                <a:lnTo>
                  <a:pt x="2029257" y="761511"/>
                </a:lnTo>
                <a:lnTo>
                  <a:pt x="2024302" y="761999"/>
                </a:lnTo>
                <a:close/>
              </a:path>
            </a:pathLst>
          </a:custGeom>
          <a:solidFill>
            <a:srgbClr val="F7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715498" y="1504949"/>
            <a:ext cx="2095500" cy="762000"/>
          </a:xfrm>
          <a:custGeom>
            <a:avLst/>
            <a:gdLst/>
            <a:ahLst/>
            <a:cxnLst/>
            <a:rect l="l" t="t" r="r" b="b"/>
            <a:pathLst>
              <a:path w="2095500" h="762000">
                <a:moveTo>
                  <a:pt x="2024303" y="761999"/>
                </a:moveTo>
                <a:lnTo>
                  <a:pt x="71197" y="761999"/>
                </a:lnTo>
                <a:lnTo>
                  <a:pt x="66241" y="761511"/>
                </a:lnTo>
                <a:lnTo>
                  <a:pt x="29705" y="746378"/>
                </a:lnTo>
                <a:lnTo>
                  <a:pt x="3885" y="710337"/>
                </a:lnTo>
                <a:lnTo>
                  <a:pt x="0" y="690803"/>
                </a:lnTo>
                <a:lnTo>
                  <a:pt x="0" y="685799"/>
                </a:lnTo>
                <a:lnTo>
                  <a:pt x="0" y="71196"/>
                </a:lnTo>
                <a:lnTo>
                  <a:pt x="15621" y="29705"/>
                </a:lnTo>
                <a:lnTo>
                  <a:pt x="51661" y="3885"/>
                </a:lnTo>
                <a:lnTo>
                  <a:pt x="71197" y="0"/>
                </a:lnTo>
                <a:lnTo>
                  <a:pt x="2024303" y="0"/>
                </a:lnTo>
                <a:lnTo>
                  <a:pt x="2065795" y="15621"/>
                </a:lnTo>
                <a:lnTo>
                  <a:pt x="2091614" y="51661"/>
                </a:lnTo>
                <a:lnTo>
                  <a:pt x="2095500" y="71196"/>
                </a:lnTo>
                <a:lnTo>
                  <a:pt x="2095500" y="690803"/>
                </a:lnTo>
                <a:lnTo>
                  <a:pt x="2079878" y="732294"/>
                </a:lnTo>
                <a:lnTo>
                  <a:pt x="2043838" y="758114"/>
                </a:lnTo>
                <a:lnTo>
                  <a:pt x="2029259" y="761511"/>
                </a:lnTo>
                <a:lnTo>
                  <a:pt x="2024303" y="761999"/>
                </a:lnTo>
                <a:close/>
              </a:path>
            </a:pathLst>
          </a:custGeom>
          <a:solidFill>
            <a:srgbClr val="F7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380999" y="2505074"/>
            <a:ext cx="2095500" cy="762000"/>
            <a:chOff x="380999" y="2505074"/>
            <a:chExt cx="2095500" cy="762000"/>
          </a:xfrm>
        </p:grpSpPr>
        <p:sp>
          <p:nvSpPr>
            <p:cNvPr id="18" name="object 18"/>
            <p:cNvSpPr/>
            <p:nvPr/>
          </p:nvSpPr>
          <p:spPr>
            <a:xfrm>
              <a:off x="380999" y="2505074"/>
              <a:ext cx="2095500" cy="762000"/>
            </a:xfrm>
            <a:custGeom>
              <a:avLst/>
              <a:gdLst/>
              <a:ahLst/>
              <a:cxnLst/>
              <a:rect l="l" t="t" r="r" b="b"/>
              <a:pathLst>
                <a:path w="2095500" h="762000">
                  <a:moveTo>
                    <a:pt x="2024303" y="761999"/>
                  </a:moveTo>
                  <a:lnTo>
                    <a:pt x="71196" y="761999"/>
                  </a:lnTo>
                  <a:lnTo>
                    <a:pt x="66241" y="761511"/>
                  </a:lnTo>
                  <a:lnTo>
                    <a:pt x="29705" y="746377"/>
                  </a:lnTo>
                  <a:lnTo>
                    <a:pt x="3885" y="710337"/>
                  </a:lnTo>
                  <a:lnTo>
                    <a:pt x="0" y="690803"/>
                  </a:lnTo>
                  <a:lnTo>
                    <a:pt x="0" y="685799"/>
                  </a:lnTo>
                  <a:lnTo>
                    <a:pt x="0" y="71196"/>
                  </a:lnTo>
                  <a:lnTo>
                    <a:pt x="15621" y="29705"/>
                  </a:lnTo>
                  <a:lnTo>
                    <a:pt x="51661" y="3885"/>
                  </a:lnTo>
                  <a:lnTo>
                    <a:pt x="71196" y="0"/>
                  </a:lnTo>
                  <a:lnTo>
                    <a:pt x="2024303" y="0"/>
                  </a:lnTo>
                  <a:lnTo>
                    <a:pt x="2065794" y="15621"/>
                  </a:lnTo>
                  <a:lnTo>
                    <a:pt x="2091614" y="51661"/>
                  </a:lnTo>
                  <a:lnTo>
                    <a:pt x="2095499" y="71196"/>
                  </a:lnTo>
                  <a:lnTo>
                    <a:pt x="2095499" y="690803"/>
                  </a:lnTo>
                  <a:lnTo>
                    <a:pt x="2079877" y="732294"/>
                  </a:lnTo>
                  <a:lnTo>
                    <a:pt x="2043837" y="758113"/>
                  </a:lnTo>
                  <a:lnTo>
                    <a:pt x="2029258" y="761511"/>
                  </a:lnTo>
                  <a:lnTo>
                    <a:pt x="2024303" y="761999"/>
                  </a:lnTo>
                  <a:close/>
                </a:path>
              </a:pathLst>
            </a:custGeom>
            <a:solidFill>
              <a:srgbClr val="F7F9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0599" y="2619374"/>
              <a:ext cx="876299" cy="533399"/>
            </a:xfrm>
            <a:prstGeom prst="rect">
              <a:avLst/>
            </a:prstGeom>
          </p:spPr>
        </p:pic>
      </p:grpSp>
      <p:sp>
        <p:nvSpPr>
          <p:cNvPr id="20" name="object 20"/>
          <p:cNvSpPr/>
          <p:nvPr/>
        </p:nvSpPr>
        <p:spPr>
          <a:xfrm>
            <a:off x="2714624" y="2505074"/>
            <a:ext cx="2095500" cy="762000"/>
          </a:xfrm>
          <a:custGeom>
            <a:avLst/>
            <a:gdLst/>
            <a:ahLst/>
            <a:cxnLst/>
            <a:rect l="l" t="t" r="r" b="b"/>
            <a:pathLst>
              <a:path w="2095500" h="762000">
                <a:moveTo>
                  <a:pt x="2024303" y="761999"/>
                </a:moveTo>
                <a:lnTo>
                  <a:pt x="71196" y="761999"/>
                </a:lnTo>
                <a:lnTo>
                  <a:pt x="66241" y="761511"/>
                </a:lnTo>
                <a:lnTo>
                  <a:pt x="29705" y="746377"/>
                </a:lnTo>
                <a:lnTo>
                  <a:pt x="3885" y="710337"/>
                </a:lnTo>
                <a:lnTo>
                  <a:pt x="0" y="690803"/>
                </a:lnTo>
                <a:lnTo>
                  <a:pt x="0" y="685799"/>
                </a:lnTo>
                <a:lnTo>
                  <a:pt x="0" y="71196"/>
                </a:lnTo>
                <a:lnTo>
                  <a:pt x="15621" y="29705"/>
                </a:lnTo>
                <a:lnTo>
                  <a:pt x="51661" y="3885"/>
                </a:lnTo>
                <a:lnTo>
                  <a:pt x="71196" y="0"/>
                </a:lnTo>
                <a:lnTo>
                  <a:pt x="2024303" y="0"/>
                </a:lnTo>
                <a:lnTo>
                  <a:pt x="2065794" y="15621"/>
                </a:lnTo>
                <a:lnTo>
                  <a:pt x="2091613" y="51661"/>
                </a:lnTo>
                <a:lnTo>
                  <a:pt x="2095499" y="71196"/>
                </a:lnTo>
                <a:lnTo>
                  <a:pt x="2095499" y="690803"/>
                </a:lnTo>
                <a:lnTo>
                  <a:pt x="2079877" y="732294"/>
                </a:lnTo>
                <a:lnTo>
                  <a:pt x="2043837" y="758113"/>
                </a:lnTo>
                <a:lnTo>
                  <a:pt x="2029258" y="761511"/>
                </a:lnTo>
                <a:lnTo>
                  <a:pt x="2024303" y="761999"/>
                </a:lnTo>
                <a:close/>
              </a:path>
            </a:pathLst>
          </a:custGeom>
          <a:solidFill>
            <a:srgbClr val="F7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5048249" y="2505074"/>
            <a:ext cx="2095500" cy="762000"/>
            <a:chOff x="5048249" y="2505074"/>
            <a:chExt cx="2095500" cy="762000"/>
          </a:xfrm>
        </p:grpSpPr>
        <p:sp>
          <p:nvSpPr>
            <p:cNvPr id="23" name="object 23"/>
            <p:cNvSpPr/>
            <p:nvPr/>
          </p:nvSpPr>
          <p:spPr>
            <a:xfrm>
              <a:off x="5048249" y="2505074"/>
              <a:ext cx="2095500" cy="762000"/>
            </a:xfrm>
            <a:custGeom>
              <a:avLst/>
              <a:gdLst/>
              <a:ahLst/>
              <a:cxnLst/>
              <a:rect l="l" t="t" r="r" b="b"/>
              <a:pathLst>
                <a:path w="2095500" h="762000">
                  <a:moveTo>
                    <a:pt x="2024303" y="761999"/>
                  </a:moveTo>
                  <a:lnTo>
                    <a:pt x="71196" y="761999"/>
                  </a:lnTo>
                  <a:lnTo>
                    <a:pt x="66240" y="761511"/>
                  </a:lnTo>
                  <a:lnTo>
                    <a:pt x="29705" y="746377"/>
                  </a:lnTo>
                  <a:lnTo>
                    <a:pt x="3885" y="710337"/>
                  </a:lnTo>
                  <a:lnTo>
                    <a:pt x="0" y="690803"/>
                  </a:lnTo>
                  <a:lnTo>
                    <a:pt x="0" y="685799"/>
                  </a:lnTo>
                  <a:lnTo>
                    <a:pt x="0" y="71196"/>
                  </a:lnTo>
                  <a:lnTo>
                    <a:pt x="15621" y="29705"/>
                  </a:lnTo>
                  <a:lnTo>
                    <a:pt x="51661" y="3885"/>
                  </a:lnTo>
                  <a:lnTo>
                    <a:pt x="71196" y="0"/>
                  </a:lnTo>
                  <a:lnTo>
                    <a:pt x="2024303" y="0"/>
                  </a:lnTo>
                  <a:lnTo>
                    <a:pt x="2065793" y="15621"/>
                  </a:lnTo>
                  <a:lnTo>
                    <a:pt x="2091613" y="51661"/>
                  </a:lnTo>
                  <a:lnTo>
                    <a:pt x="2095499" y="71196"/>
                  </a:lnTo>
                  <a:lnTo>
                    <a:pt x="2095499" y="690803"/>
                  </a:lnTo>
                  <a:lnTo>
                    <a:pt x="2079877" y="732294"/>
                  </a:lnTo>
                  <a:lnTo>
                    <a:pt x="2043837" y="758113"/>
                  </a:lnTo>
                  <a:lnTo>
                    <a:pt x="2029257" y="761511"/>
                  </a:lnTo>
                  <a:lnTo>
                    <a:pt x="2024303" y="761999"/>
                  </a:lnTo>
                  <a:close/>
                </a:path>
              </a:pathLst>
            </a:custGeom>
            <a:solidFill>
              <a:srgbClr val="F7F9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62549" y="2647949"/>
              <a:ext cx="1866899" cy="476250"/>
            </a:xfrm>
            <a:prstGeom prst="rect">
              <a:avLst/>
            </a:prstGeom>
          </p:spPr>
        </p:pic>
      </p:grpSp>
      <p:sp>
        <p:nvSpPr>
          <p:cNvPr id="25" name="object 25"/>
          <p:cNvSpPr/>
          <p:nvPr/>
        </p:nvSpPr>
        <p:spPr>
          <a:xfrm>
            <a:off x="7381874" y="2505074"/>
            <a:ext cx="2095500" cy="762000"/>
          </a:xfrm>
          <a:custGeom>
            <a:avLst/>
            <a:gdLst/>
            <a:ahLst/>
            <a:cxnLst/>
            <a:rect l="l" t="t" r="r" b="b"/>
            <a:pathLst>
              <a:path w="2095500" h="762000">
                <a:moveTo>
                  <a:pt x="2024302" y="761999"/>
                </a:moveTo>
                <a:lnTo>
                  <a:pt x="71196" y="761999"/>
                </a:lnTo>
                <a:lnTo>
                  <a:pt x="66240" y="761511"/>
                </a:lnTo>
                <a:lnTo>
                  <a:pt x="29705" y="746377"/>
                </a:lnTo>
                <a:lnTo>
                  <a:pt x="3885" y="710337"/>
                </a:lnTo>
                <a:lnTo>
                  <a:pt x="0" y="690803"/>
                </a:lnTo>
                <a:lnTo>
                  <a:pt x="0" y="685799"/>
                </a:lnTo>
                <a:lnTo>
                  <a:pt x="0" y="71196"/>
                </a:lnTo>
                <a:lnTo>
                  <a:pt x="15621" y="29705"/>
                </a:lnTo>
                <a:lnTo>
                  <a:pt x="51661" y="3885"/>
                </a:lnTo>
                <a:lnTo>
                  <a:pt x="71196" y="0"/>
                </a:lnTo>
                <a:lnTo>
                  <a:pt x="2024302" y="0"/>
                </a:lnTo>
                <a:lnTo>
                  <a:pt x="2065794" y="15621"/>
                </a:lnTo>
                <a:lnTo>
                  <a:pt x="2091612" y="51661"/>
                </a:lnTo>
                <a:lnTo>
                  <a:pt x="2095499" y="71196"/>
                </a:lnTo>
                <a:lnTo>
                  <a:pt x="2095499" y="690803"/>
                </a:lnTo>
                <a:lnTo>
                  <a:pt x="2079876" y="732294"/>
                </a:lnTo>
                <a:lnTo>
                  <a:pt x="2043836" y="758113"/>
                </a:lnTo>
                <a:lnTo>
                  <a:pt x="2029257" y="761511"/>
                </a:lnTo>
                <a:lnTo>
                  <a:pt x="2024302" y="761999"/>
                </a:lnTo>
                <a:close/>
              </a:path>
            </a:pathLst>
          </a:custGeom>
          <a:solidFill>
            <a:srgbClr val="F7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715498" y="2505074"/>
            <a:ext cx="2095500" cy="762000"/>
          </a:xfrm>
          <a:custGeom>
            <a:avLst/>
            <a:gdLst/>
            <a:ahLst/>
            <a:cxnLst/>
            <a:rect l="l" t="t" r="r" b="b"/>
            <a:pathLst>
              <a:path w="2095500" h="762000">
                <a:moveTo>
                  <a:pt x="2024303" y="761999"/>
                </a:moveTo>
                <a:lnTo>
                  <a:pt x="71197" y="761999"/>
                </a:lnTo>
                <a:lnTo>
                  <a:pt x="66241" y="761511"/>
                </a:lnTo>
                <a:lnTo>
                  <a:pt x="29705" y="746377"/>
                </a:lnTo>
                <a:lnTo>
                  <a:pt x="3885" y="710337"/>
                </a:lnTo>
                <a:lnTo>
                  <a:pt x="0" y="690803"/>
                </a:lnTo>
                <a:lnTo>
                  <a:pt x="0" y="685799"/>
                </a:lnTo>
                <a:lnTo>
                  <a:pt x="0" y="71196"/>
                </a:lnTo>
                <a:lnTo>
                  <a:pt x="15621" y="29705"/>
                </a:lnTo>
                <a:lnTo>
                  <a:pt x="51661" y="3885"/>
                </a:lnTo>
                <a:lnTo>
                  <a:pt x="71197" y="0"/>
                </a:lnTo>
                <a:lnTo>
                  <a:pt x="2024303" y="0"/>
                </a:lnTo>
                <a:lnTo>
                  <a:pt x="2065795" y="15621"/>
                </a:lnTo>
                <a:lnTo>
                  <a:pt x="2091614" y="51661"/>
                </a:lnTo>
                <a:lnTo>
                  <a:pt x="2095500" y="71196"/>
                </a:lnTo>
                <a:lnTo>
                  <a:pt x="2095500" y="690803"/>
                </a:lnTo>
                <a:lnTo>
                  <a:pt x="2079878" y="732294"/>
                </a:lnTo>
                <a:lnTo>
                  <a:pt x="2043838" y="758113"/>
                </a:lnTo>
                <a:lnTo>
                  <a:pt x="2029259" y="761511"/>
                </a:lnTo>
                <a:lnTo>
                  <a:pt x="2024303" y="761999"/>
                </a:lnTo>
                <a:close/>
              </a:path>
            </a:pathLst>
          </a:custGeom>
          <a:solidFill>
            <a:srgbClr val="F7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0260309" y="2749391"/>
            <a:ext cx="100647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spc="-140" dirty="0">
                <a:solidFill>
                  <a:srgbClr val="0E3B6D"/>
                </a:solidFill>
                <a:latin typeface="Noto Sans JP"/>
                <a:cs typeface="Noto Sans JP"/>
              </a:rPr>
              <a:t>And</a:t>
            </a:r>
            <a:r>
              <a:rPr sz="1550" b="1" spc="-30" dirty="0">
                <a:solidFill>
                  <a:srgbClr val="0E3B6D"/>
                </a:solidFill>
                <a:latin typeface="Noto Sans JP"/>
                <a:cs typeface="Noto Sans JP"/>
              </a:rPr>
              <a:t> </a:t>
            </a:r>
            <a:r>
              <a:rPr sz="1550" b="1" spc="-100" dirty="0">
                <a:solidFill>
                  <a:srgbClr val="0E3B6D"/>
                </a:solidFill>
                <a:latin typeface="Noto Sans JP"/>
                <a:cs typeface="Noto Sans JP"/>
              </a:rPr>
              <a:t>more...</a:t>
            </a:r>
            <a:endParaRPr sz="1550">
              <a:latin typeface="Noto Sans JP"/>
              <a:cs typeface="Noto Sans JP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273151" y="3199606"/>
            <a:ext cx="787400" cy="1056640"/>
          </a:xfrm>
          <a:prstGeom prst="rect">
            <a:avLst/>
          </a:prstGeom>
        </p:spPr>
        <p:txBody>
          <a:bodyPr vert="horz" wrap="square" lIns="0" tIns="266065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2095"/>
              </a:spcBef>
            </a:pPr>
            <a:r>
              <a:rPr sz="3000" b="1" spc="-25" dirty="0">
                <a:solidFill>
                  <a:srgbClr val="0E3B6D"/>
                </a:solidFill>
                <a:latin typeface="Trebuchet MS"/>
                <a:cs typeface="Trebuchet MS"/>
              </a:rPr>
              <a:t>97</a:t>
            </a:r>
            <a:r>
              <a:rPr sz="2000" b="1" spc="-25" dirty="0">
                <a:solidFill>
                  <a:srgbClr val="0E3B6D"/>
                </a:solidFill>
                <a:latin typeface="Cambria"/>
                <a:cs typeface="Cambria"/>
              </a:rPr>
              <a:t>%</a:t>
            </a:r>
            <a:endParaRPr sz="20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350" spc="-150" dirty="0">
                <a:solidFill>
                  <a:srgbClr val="545454"/>
                </a:solidFill>
                <a:latin typeface="SimSun"/>
                <a:cs typeface="SimSun"/>
              </a:rPr>
              <a:t>利用継続率</a:t>
            </a:r>
            <a:endParaRPr sz="1350">
              <a:latin typeface="SimSun"/>
              <a:cs typeface="SimSu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702151" y="3199606"/>
            <a:ext cx="787400" cy="1056640"/>
          </a:xfrm>
          <a:prstGeom prst="rect">
            <a:avLst/>
          </a:prstGeom>
        </p:spPr>
        <p:txBody>
          <a:bodyPr vert="horz" wrap="square" lIns="0" tIns="266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95"/>
              </a:spcBef>
            </a:pPr>
            <a:r>
              <a:rPr sz="3000" b="1" spc="-25" dirty="0">
                <a:solidFill>
                  <a:srgbClr val="0E3B6D"/>
                </a:solidFill>
                <a:latin typeface="Trebuchet MS"/>
                <a:cs typeface="Trebuchet MS"/>
              </a:rPr>
              <a:t>80</a:t>
            </a:r>
            <a:r>
              <a:rPr sz="2000" b="1" spc="-25" dirty="0">
                <a:solidFill>
                  <a:srgbClr val="0E3B6D"/>
                </a:solidFill>
                <a:latin typeface="Cambria"/>
                <a:cs typeface="Cambria"/>
              </a:rPr>
              <a:t>+</a:t>
            </a:r>
            <a:endParaRPr sz="20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900"/>
              </a:spcBef>
            </a:pPr>
            <a:r>
              <a:rPr sz="1350" spc="-150" dirty="0">
                <a:solidFill>
                  <a:srgbClr val="545454"/>
                </a:solidFill>
                <a:latin typeface="SimSun"/>
                <a:cs typeface="SimSun"/>
              </a:rPr>
              <a:t>取引企業数</a:t>
            </a:r>
            <a:endParaRPr sz="1350">
              <a:latin typeface="SimSun"/>
              <a:cs typeface="SimSu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826351" y="3199606"/>
            <a:ext cx="1397000" cy="1056640"/>
          </a:xfrm>
          <a:prstGeom prst="rect">
            <a:avLst/>
          </a:prstGeom>
        </p:spPr>
        <p:txBody>
          <a:bodyPr vert="horz" wrap="square" lIns="0" tIns="266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95"/>
              </a:spcBef>
            </a:pPr>
            <a:r>
              <a:rPr sz="3000" b="1" spc="-20" dirty="0">
                <a:solidFill>
                  <a:srgbClr val="0E3B6D"/>
                </a:solidFill>
                <a:latin typeface="Trebuchet MS"/>
                <a:cs typeface="Trebuchet MS"/>
              </a:rPr>
              <a:t>150</a:t>
            </a:r>
            <a:r>
              <a:rPr sz="2000" b="1" spc="-20" dirty="0">
                <a:solidFill>
                  <a:srgbClr val="0E3B6D"/>
                </a:solidFill>
                <a:latin typeface="Cambria"/>
                <a:cs typeface="Cambria"/>
              </a:rPr>
              <a:t>+</a:t>
            </a:r>
            <a:endParaRPr sz="20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900"/>
              </a:spcBef>
            </a:pPr>
            <a:r>
              <a:rPr sz="1350" spc="-160" dirty="0">
                <a:solidFill>
                  <a:srgbClr val="545454"/>
                </a:solidFill>
                <a:latin typeface="SimSun"/>
                <a:cs typeface="SimSun"/>
              </a:rPr>
              <a:t>プロジェクト支援数</a:t>
            </a:r>
            <a:endParaRPr sz="1350">
              <a:latin typeface="SimSun"/>
              <a:cs typeface="SimSun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380999" y="4685108"/>
            <a:ext cx="5572125" cy="1704975"/>
            <a:chOff x="380999" y="4943474"/>
            <a:chExt cx="5572125" cy="1704975"/>
          </a:xfrm>
        </p:grpSpPr>
        <p:sp>
          <p:nvSpPr>
            <p:cNvPr id="33" name="object 33"/>
            <p:cNvSpPr/>
            <p:nvPr/>
          </p:nvSpPr>
          <p:spPr>
            <a:xfrm>
              <a:off x="400049" y="4943474"/>
              <a:ext cx="5553075" cy="1704975"/>
            </a:xfrm>
            <a:custGeom>
              <a:avLst/>
              <a:gdLst/>
              <a:ahLst/>
              <a:cxnLst/>
              <a:rect l="l" t="t" r="r" b="b"/>
              <a:pathLst>
                <a:path w="5553075" h="1704975">
                  <a:moveTo>
                    <a:pt x="5481878" y="1704974"/>
                  </a:moveTo>
                  <a:lnTo>
                    <a:pt x="53397" y="1704974"/>
                  </a:lnTo>
                  <a:lnTo>
                    <a:pt x="49681" y="1704486"/>
                  </a:lnTo>
                  <a:lnTo>
                    <a:pt x="14085" y="1679117"/>
                  </a:lnTo>
                  <a:lnTo>
                    <a:pt x="366" y="1638732"/>
                  </a:lnTo>
                  <a:lnTo>
                    <a:pt x="0" y="1633778"/>
                  </a:lnTo>
                  <a:lnTo>
                    <a:pt x="0" y="1628774"/>
                  </a:lnTo>
                  <a:lnTo>
                    <a:pt x="0" y="71196"/>
                  </a:lnTo>
                  <a:lnTo>
                    <a:pt x="11716" y="29704"/>
                  </a:lnTo>
                  <a:lnTo>
                    <a:pt x="42320" y="2439"/>
                  </a:lnTo>
                  <a:lnTo>
                    <a:pt x="53397" y="0"/>
                  </a:lnTo>
                  <a:lnTo>
                    <a:pt x="5481878" y="0"/>
                  </a:lnTo>
                  <a:lnTo>
                    <a:pt x="5523368" y="15620"/>
                  </a:lnTo>
                  <a:lnTo>
                    <a:pt x="5549188" y="51661"/>
                  </a:lnTo>
                  <a:lnTo>
                    <a:pt x="5553074" y="71196"/>
                  </a:lnTo>
                  <a:lnTo>
                    <a:pt x="5553074" y="1633778"/>
                  </a:lnTo>
                  <a:lnTo>
                    <a:pt x="5537452" y="1675267"/>
                  </a:lnTo>
                  <a:lnTo>
                    <a:pt x="5501412" y="1701087"/>
                  </a:lnTo>
                  <a:lnTo>
                    <a:pt x="5486833" y="1704486"/>
                  </a:lnTo>
                  <a:lnTo>
                    <a:pt x="5481878" y="1704974"/>
                  </a:lnTo>
                  <a:close/>
                </a:path>
              </a:pathLst>
            </a:custGeom>
            <a:solidFill>
              <a:srgbClr val="F2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80999" y="4943752"/>
              <a:ext cx="70485" cy="1704975"/>
            </a:xfrm>
            <a:custGeom>
              <a:avLst/>
              <a:gdLst/>
              <a:ahLst/>
              <a:cxnLst/>
              <a:rect l="l" t="t" r="r" b="b"/>
              <a:pathLst>
                <a:path w="70484" h="1704975">
                  <a:moveTo>
                    <a:pt x="70450" y="1704419"/>
                  </a:moveTo>
                  <a:lnTo>
                    <a:pt x="33857" y="1691866"/>
                  </a:lnTo>
                  <a:lnTo>
                    <a:pt x="5800" y="1657657"/>
                  </a:lnTo>
                  <a:lnTo>
                    <a:pt x="0" y="1628497"/>
                  </a:lnTo>
                  <a:lnTo>
                    <a:pt x="0" y="75922"/>
                  </a:lnTo>
                  <a:lnTo>
                    <a:pt x="12830" y="33579"/>
                  </a:lnTo>
                  <a:lnTo>
                    <a:pt x="47039" y="5522"/>
                  </a:lnTo>
                  <a:lnTo>
                    <a:pt x="70449" y="0"/>
                  </a:lnTo>
                  <a:lnTo>
                    <a:pt x="66287" y="1655"/>
                  </a:lnTo>
                  <a:lnTo>
                    <a:pt x="56951" y="9389"/>
                  </a:lnTo>
                  <a:lnTo>
                    <a:pt x="41000" y="46761"/>
                  </a:lnTo>
                  <a:lnTo>
                    <a:pt x="38100" y="75922"/>
                  </a:lnTo>
                  <a:lnTo>
                    <a:pt x="38100" y="1628497"/>
                  </a:lnTo>
                  <a:lnTo>
                    <a:pt x="44514" y="1670838"/>
                  </a:lnTo>
                  <a:lnTo>
                    <a:pt x="66287" y="1702763"/>
                  </a:lnTo>
                  <a:lnTo>
                    <a:pt x="70450" y="1704419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596899" y="4862750"/>
            <a:ext cx="174371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spc="-135" dirty="0">
                <a:solidFill>
                  <a:srgbClr val="0E3B6D"/>
                </a:solidFill>
                <a:latin typeface="Noto Sans JP"/>
                <a:cs typeface="Noto Sans JP"/>
              </a:rPr>
              <a:t>CTI</a:t>
            </a:r>
            <a:r>
              <a:rPr sz="1500" b="1" spc="-150" dirty="0">
                <a:solidFill>
                  <a:srgbClr val="0E3B6D"/>
                </a:solidFill>
                <a:latin typeface="Meiryo"/>
                <a:cs typeface="Meiryo"/>
              </a:rPr>
              <a:t>サービス</a:t>
            </a:r>
            <a:r>
              <a:rPr sz="1550" b="1" spc="-135" dirty="0">
                <a:solidFill>
                  <a:srgbClr val="0E3B6D"/>
                </a:solidFill>
                <a:latin typeface="Noto Sans JP"/>
                <a:cs typeface="Noto Sans JP"/>
              </a:rPr>
              <a:t>SaaS</a:t>
            </a:r>
            <a:r>
              <a:rPr sz="1500" b="1" spc="-100" dirty="0">
                <a:solidFill>
                  <a:srgbClr val="0E3B6D"/>
                </a:solidFill>
                <a:latin typeface="BIZ UDPGothic"/>
                <a:cs typeface="BIZ UDPGothic"/>
              </a:rPr>
              <a:t>企業</a:t>
            </a:r>
            <a:endParaRPr sz="1500">
              <a:latin typeface="BIZ UDPGothic"/>
              <a:cs typeface="BIZ UDPGothic"/>
            </a:endParaRPr>
          </a:p>
        </p:txBody>
      </p:sp>
      <p:pic>
        <p:nvPicPr>
          <p:cNvPr id="36" name="object 3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09599" y="5228033"/>
            <a:ext cx="228600" cy="228599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901700" y="5224096"/>
            <a:ext cx="63500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145" dirty="0">
                <a:solidFill>
                  <a:srgbClr val="333333"/>
                </a:solidFill>
                <a:latin typeface="SimSun"/>
                <a:cs typeface="SimSun"/>
              </a:rPr>
              <a:t>成功事例</a:t>
            </a:r>
            <a:endParaRPr sz="1350">
              <a:latin typeface="SimSun"/>
              <a:cs typeface="SimSu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96899" y="5514323"/>
            <a:ext cx="5156200" cy="6731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>
              <a:lnSpc>
                <a:spcPct val="112500"/>
              </a:lnSpc>
              <a:spcBef>
                <a:spcPts val="130"/>
              </a:spcBef>
            </a:pP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潜在層</a:t>
            </a:r>
            <a:r>
              <a:rPr sz="1250" spc="-130" dirty="0">
                <a:solidFill>
                  <a:srgbClr val="333333"/>
                </a:solidFill>
                <a:latin typeface="PMingLiU"/>
                <a:cs typeface="PMingLiU"/>
              </a:rPr>
              <a:t>へのリーチ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不足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と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社内</a:t>
            </a:r>
            <a:r>
              <a:rPr sz="1250" spc="-140" dirty="0">
                <a:solidFill>
                  <a:srgbClr val="333333"/>
                </a:solidFill>
                <a:latin typeface="PMingLiU"/>
                <a:cs typeface="PMingLiU"/>
              </a:rPr>
              <a:t>リソース‧ノウハウ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不足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の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課題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に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対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し、エン</a:t>
            </a:r>
            <a:r>
              <a:rPr sz="1250" spc="-80" dirty="0">
                <a:solidFill>
                  <a:srgbClr val="333333"/>
                </a:solidFill>
                <a:latin typeface="Noto Sans JP"/>
                <a:cs typeface="Noto Sans JP"/>
              </a:rPr>
              <a:t>SX</a:t>
            </a:r>
            <a:r>
              <a:rPr sz="1250" spc="-50" dirty="0">
                <a:solidFill>
                  <a:srgbClr val="333333"/>
                </a:solidFill>
                <a:latin typeface="PMingLiU"/>
                <a:cs typeface="PMingLiU"/>
              </a:rPr>
              <a:t>が</a:t>
            </a:r>
            <a:r>
              <a:rPr sz="1250" spc="-135" dirty="0">
                <a:solidFill>
                  <a:srgbClr val="333333"/>
                </a:solidFill>
                <a:latin typeface="PMingLiU"/>
                <a:cs typeface="PMingLiU"/>
              </a:rPr>
              <a:t>エン‧ジャパンのデータベースとノウハウを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活用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した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戦略立案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と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実行</a:t>
            </a:r>
            <a:r>
              <a:rPr sz="1250" spc="-150" dirty="0">
                <a:solidFill>
                  <a:srgbClr val="333333"/>
                </a:solidFill>
                <a:latin typeface="PMingLiU"/>
                <a:cs typeface="PMingLiU"/>
              </a:rPr>
              <a:t>で、</a:t>
            </a:r>
            <a:r>
              <a:rPr sz="1250" b="1" spc="-135" dirty="0">
                <a:solidFill>
                  <a:srgbClr val="0E3B6D"/>
                </a:solidFill>
                <a:latin typeface="BIZ UDPGothic"/>
                <a:cs typeface="BIZ UDPGothic"/>
              </a:rPr>
              <a:t>案件化</a:t>
            </a:r>
            <a:r>
              <a:rPr sz="1250" b="1" spc="-75" dirty="0">
                <a:solidFill>
                  <a:srgbClr val="0E3B6D"/>
                </a:solidFill>
                <a:latin typeface="BIZ UDPGothic"/>
                <a:cs typeface="BIZ UDPGothic"/>
              </a:rPr>
              <a:t>率の高い企業群を発掘し、</a:t>
            </a:r>
            <a:r>
              <a:rPr sz="1250" b="1" spc="-120" dirty="0">
                <a:solidFill>
                  <a:srgbClr val="0E3B6D"/>
                </a:solidFill>
                <a:latin typeface="Noto Sans JP"/>
                <a:cs typeface="Noto Sans JP"/>
              </a:rPr>
              <a:t>CPA</a:t>
            </a:r>
            <a:r>
              <a:rPr sz="1250" b="1" spc="-125" dirty="0">
                <a:solidFill>
                  <a:srgbClr val="0E3B6D"/>
                </a:solidFill>
                <a:latin typeface="BIZ UDPGothic"/>
                <a:cs typeface="BIZ UDPGothic"/>
              </a:rPr>
              <a:t>目標を達成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。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継続的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な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支援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実施中</a:t>
            </a:r>
            <a:r>
              <a:rPr sz="1250" spc="-50" dirty="0">
                <a:solidFill>
                  <a:srgbClr val="333333"/>
                </a:solidFill>
                <a:latin typeface="PMingLiU"/>
                <a:cs typeface="PMingLiU"/>
              </a:rPr>
              <a:t>。</a:t>
            </a:r>
            <a:endParaRPr sz="1250">
              <a:latin typeface="PMingLiU"/>
              <a:cs typeface="PMingLiU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6238874" y="4685108"/>
            <a:ext cx="5572125" cy="1704975"/>
            <a:chOff x="6238874" y="4943474"/>
            <a:chExt cx="5572125" cy="1704975"/>
          </a:xfrm>
        </p:grpSpPr>
        <p:sp>
          <p:nvSpPr>
            <p:cNvPr id="40" name="object 40"/>
            <p:cNvSpPr/>
            <p:nvPr/>
          </p:nvSpPr>
          <p:spPr>
            <a:xfrm>
              <a:off x="6257923" y="4943474"/>
              <a:ext cx="5553075" cy="1704975"/>
            </a:xfrm>
            <a:custGeom>
              <a:avLst/>
              <a:gdLst/>
              <a:ahLst/>
              <a:cxnLst/>
              <a:rect l="l" t="t" r="r" b="b"/>
              <a:pathLst>
                <a:path w="5553075" h="1704975">
                  <a:moveTo>
                    <a:pt x="5481878" y="1704974"/>
                  </a:moveTo>
                  <a:lnTo>
                    <a:pt x="53397" y="1704974"/>
                  </a:lnTo>
                  <a:lnTo>
                    <a:pt x="49681" y="1704486"/>
                  </a:lnTo>
                  <a:lnTo>
                    <a:pt x="14085" y="1679117"/>
                  </a:lnTo>
                  <a:lnTo>
                    <a:pt x="365" y="1638732"/>
                  </a:lnTo>
                  <a:lnTo>
                    <a:pt x="0" y="1633778"/>
                  </a:lnTo>
                  <a:lnTo>
                    <a:pt x="0" y="1628774"/>
                  </a:lnTo>
                  <a:lnTo>
                    <a:pt x="0" y="71196"/>
                  </a:lnTo>
                  <a:lnTo>
                    <a:pt x="11716" y="29704"/>
                  </a:lnTo>
                  <a:lnTo>
                    <a:pt x="42319" y="2439"/>
                  </a:lnTo>
                  <a:lnTo>
                    <a:pt x="53397" y="0"/>
                  </a:lnTo>
                  <a:lnTo>
                    <a:pt x="5481878" y="0"/>
                  </a:lnTo>
                  <a:lnTo>
                    <a:pt x="5523369" y="15620"/>
                  </a:lnTo>
                  <a:lnTo>
                    <a:pt x="5549189" y="51661"/>
                  </a:lnTo>
                  <a:lnTo>
                    <a:pt x="5553075" y="71196"/>
                  </a:lnTo>
                  <a:lnTo>
                    <a:pt x="5553075" y="1633778"/>
                  </a:lnTo>
                  <a:lnTo>
                    <a:pt x="5537452" y="1675267"/>
                  </a:lnTo>
                  <a:lnTo>
                    <a:pt x="5501413" y="1701087"/>
                  </a:lnTo>
                  <a:lnTo>
                    <a:pt x="5486833" y="1704486"/>
                  </a:lnTo>
                  <a:lnTo>
                    <a:pt x="5481878" y="1704974"/>
                  </a:lnTo>
                  <a:close/>
                </a:path>
              </a:pathLst>
            </a:custGeom>
            <a:solidFill>
              <a:srgbClr val="F2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238874" y="4943752"/>
              <a:ext cx="70485" cy="1704975"/>
            </a:xfrm>
            <a:custGeom>
              <a:avLst/>
              <a:gdLst/>
              <a:ahLst/>
              <a:cxnLst/>
              <a:rect l="l" t="t" r="r" b="b"/>
              <a:pathLst>
                <a:path w="70485" h="1704975">
                  <a:moveTo>
                    <a:pt x="70450" y="1704419"/>
                  </a:moveTo>
                  <a:lnTo>
                    <a:pt x="33857" y="1691866"/>
                  </a:lnTo>
                  <a:lnTo>
                    <a:pt x="5800" y="1657657"/>
                  </a:lnTo>
                  <a:lnTo>
                    <a:pt x="0" y="1628497"/>
                  </a:lnTo>
                  <a:lnTo>
                    <a:pt x="0" y="75922"/>
                  </a:lnTo>
                  <a:lnTo>
                    <a:pt x="12830" y="33579"/>
                  </a:lnTo>
                  <a:lnTo>
                    <a:pt x="47038" y="5522"/>
                  </a:lnTo>
                  <a:lnTo>
                    <a:pt x="70449" y="0"/>
                  </a:lnTo>
                  <a:lnTo>
                    <a:pt x="66287" y="1655"/>
                  </a:lnTo>
                  <a:lnTo>
                    <a:pt x="56951" y="9389"/>
                  </a:lnTo>
                  <a:lnTo>
                    <a:pt x="40999" y="46761"/>
                  </a:lnTo>
                  <a:lnTo>
                    <a:pt x="38100" y="75922"/>
                  </a:lnTo>
                  <a:lnTo>
                    <a:pt x="38100" y="1628497"/>
                  </a:lnTo>
                  <a:lnTo>
                    <a:pt x="44515" y="1670838"/>
                  </a:lnTo>
                  <a:lnTo>
                    <a:pt x="66287" y="1702763"/>
                  </a:lnTo>
                  <a:lnTo>
                    <a:pt x="70450" y="1704419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6454774" y="4862750"/>
            <a:ext cx="299529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00" b="1" spc="-180" dirty="0">
                <a:solidFill>
                  <a:srgbClr val="0E3B6D"/>
                </a:solidFill>
                <a:latin typeface="Meiryo"/>
                <a:cs typeface="Meiryo"/>
              </a:rPr>
              <a:t>インフルエンサーマーケティング</a:t>
            </a:r>
            <a:r>
              <a:rPr sz="1550" b="1" spc="-110" dirty="0">
                <a:solidFill>
                  <a:srgbClr val="0E3B6D"/>
                </a:solidFill>
                <a:latin typeface="Noto Sans JP"/>
                <a:cs typeface="Noto Sans JP"/>
              </a:rPr>
              <a:t>SaaS</a:t>
            </a:r>
            <a:endParaRPr sz="1550">
              <a:latin typeface="Noto Sans JP"/>
              <a:cs typeface="Noto Sans JP"/>
            </a:endParaRPr>
          </a:p>
        </p:txBody>
      </p:sp>
      <p:pic>
        <p:nvPicPr>
          <p:cNvPr id="43" name="object 4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67473" y="5228033"/>
            <a:ext cx="228600" cy="228599"/>
          </a:xfrm>
          <a:prstGeom prst="rect">
            <a:avLst/>
          </a:prstGeom>
        </p:spPr>
      </p:pic>
      <p:sp>
        <p:nvSpPr>
          <p:cNvPr id="44" name="object 44"/>
          <p:cNvSpPr txBox="1"/>
          <p:nvPr/>
        </p:nvSpPr>
        <p:spPr>
          <a:xfrm>
            <a:off x="6759575" y="5224096"/>
            <a:ext cx="63500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145" dirty="0">
                <a:solidFill>
                  <a:srgbClr val="333333"/>
                </a:solidFill>
                <a:latin typeface="SimSun"/>
                <a:cs typeface="SimSun"/>
              </a:rPr>
              <a:t>成功事例</a:t>
            </a:r>
            <a:endParaRPr sz="1350">
              <a:latin typeface="SimSun"/>
              <a:cs typeface="SimSu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454774" y="5514323"/>
            <a:ext cx="5160645" cy="6731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>
              <a:lnSpc>
                <a:spcPct val="112500"/>
              </a:lnSpc>
              <a:spcBef>
                <a:spcPts val="130"/>
              </a:spcBef>
            </a:pP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リード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獲得後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の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案件化率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の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低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さに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課題</a:t>
            </a:r>
            <a:r>
              <a:rPr sz="1250" spc="-130" dirty="0">
                <a:solidFill>
                  <a:srgbClr val="333333"/>
                </a:solidFill>
                <a:latin typeface="PMingLiU"/>
                <a:cs typeface="PMingLiU"/>
              </a:rPr>
              <a:t>があったが、エン</a:t>
            </a:r>
            <a:r>
              <a:rPr sz="1250" spc="-80" dirty="0">
                <a:solidFill>
                  <a:srgbClr val="333333"/>
                </a:solidFill>
                <a:latin typeface="Noto Sans JP"/>
                <a:cs typeface="Noto Sans JP"/>
              </a:rPr>
              <a:t>SX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の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優秀</a:t>
            </a:r>
            <a:r>
              <a:rPr sz="1250" spc="-114" dirty="0">
                <a:solidFill>
                  <a:srgbClr val="333333"/>
                </a:solidFill>
                <a:latin typeface="PMingLiU"/>
                <a:cs typeface="PMingLiU"/>
              </a:rPr>
              <a:t>なアポインタ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ー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配置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とシナリオ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設計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‧リード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基準変更提案</a:t>
            </a:r>
            <a:r>
              <a:rPr sz="1250" spc="-145" dirty="0">
                <a:solidFill>
                  <a:srgbClr val="333333"/>
                </a:solidFill>
                <a:latin typeface="PMingLiU"/>
                <a:cs typeface="PMingLiU"/>
              </a:rPr>
              <a:t>により、</a:t>
            </a:r>
            <a:r>
              <a:rPr sz="1250" b="1" spc="-125" dirty="0">
                <a:solidFill>
                  <a:srgbClr val="0E3B6D"/>
                </a:solidFill>
                <a:latin typeface="BIZ UDPGothic"/>
                <a:cs typeface="BIZ UDPGothic"/>
              </a:rPr>
              <a:t>事業成長に貢献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。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結果</a:t>
            </a:r>
            <a:r>
              <a:rPr sz="1250" spc="-150" dirty="0">
                <a:solidFill>
                  <a:srgbClr val="333333"/>
                </a:solidFill>
                <a:latin typeface="PMingLiU"/>
                <a:cs typeface="PMingLiU"/>
              </a:rPr>
              <a:t>とし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て</a:t>
            </a:r>
            <a:r>
              <a:rPr sz="1250" b="1" spc="-125" dirty="0">
                <a:solidFill>
                  <a:srgbClr val="0E3B6D"/>
                </a:solidFill>
                <a:latin typeface="BIZ UDPGothic"/>
                <a:cs typeface="BIZ UDPGothic"/>
              </a:rPr>
              <a:t>利用継続率</a:t>
            </a:r>
            <a:r>
              <a:rPr sz="1250" b="1" spc="-105" dirty="0">
                <a:solidFill>
                  <a:srgbClr val="0E3B6D"/>
                </a:solidFill>
                <a:latin typeface="Noto Sans JP"/>
                <a:cs typeface="Noto Sans JP"/>
              </a:rPr>
              <a:t>97%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という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高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い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顧客満足度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実現</a:t>
            </a:r>
            <a:r>
              <a:rPr sz="1250" spc="-50" dirty="0">
                <a:solidFill>
                  <a:srgbClr val="333333"/>
                </a:solidFill>
                <a:latin typeface="PMingLiU"/>
                <a:cs typeface="PMingLiU"/>
              </a:rPr>
              <a:t>。</a:t>
            </a:r>
            <a:endParaRPr sz="1250">
              <a:latin typeface="PMingLiU"/>
              <a:cs typeface="PMingLiU"/>
            </a:endParaRPr>
          </a:p>
        </p:txBody>
      </p:sp>
      <p:pic>
        <p:nvPicPr>
          <p:cNvPr id="49" name="図 48">
            <a:extLst>
              <a:ext uri="{FF2B5EF4-FFF2-40B4-BE49-F238E27FC236}">
                <a16:creationId xmlns:a16="http://schemas.microsoft.com/office/drawing/2014/main" id="{D6DED217-418D-8691-148E-940C82ACB4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5600" y="1550826"/>
            <a:ext cx="1726503" cy="670428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18EF4F6D-A1FA-1376-A6FC-F9891552E4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34908" y="1704081"/>
            <a:ext cx="1789432" cy="390512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9FE1DA02-575B-79E7-7D79-86D8DCFCBBA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51091" y="1757169"/>
            <a:ext cx="1824313" cy="304788"/>
          </a:xfrm>
          <a:prstGeom prst="rect">
            <a:avLst/>
          </a:prstGeom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43DD07AF-7414-4D5E-ACDD-681635EC3FB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58638" y="2748919"/>
            <a:ext cx="1349062" cy="326949"/>
          </a:xfrm>
          <a:prstGeom prst="rect">
            <a:avLst/>
          </a:prstGeom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F8CD3FA4-025F-D108-3AB1-FD150EEB427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75341" y="2700019"/>
            <a:ext cx="1397000" cy="40513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30" dirty="0"/>
              <a:t>エン</a:t>
            </a:r>
            <a:r>
              <a:rPr sz="2650" spc="-110" dirty="0">
                <a:latin typeface="Gautami"/>
                <a:cs typeface="Gautami"/>
              </a:rPr>
              <a:t>SX</a:t>
            </a:r>
            <a:r>
              <a:rPr spc="-290" dirty="0"/>
              <a:t>で働く 魅力</a:t>
            </a:r>
            <a:r>
              <a:rPr spc="-254" dirty="0"/>
              <a:t>～</a:t>
            </a:r>
            <a:r>
              <a:rPr spc="-245" dirty="0"/>
              <a:t>新卒学生向け</a:t>
            </a:r>
            <a:r>
              <a:rPr spc="-375" dirty="0"/>
              <a:t>～</a:t>
            </a:r>
            <a:endParaRPr sz="2650">
              <a:latin typeface="Gautami"/>
              <a:cs typeface="Gautam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028699"/>
            <a:ext cx="2667000" cy="7391400"/>
            <a:chOff x="0" y="1028699"/>
            <a:chExt cx="2667000" cy="7391400"/>
          </a:xfrm>
        </p:grpSpPr>
        <p:sp>
          <p:nvSpPr>
            <p:cNvPr id="4" name="object 4"/>
            <p:cNvSpPr/>
            <p:nvPr/>
          </p:nvSpPr>
          <p:spPr>
            <a:xfrm>
              <a:off x="0" y="1028699"/>
              <a:ext cx="2667000" cy="7391400"/>
            </a:xfrm>
            <a:custGeom>
              <a:avLst/>
              <a:gdLst/>
              <a:ahLst/>
              <a:cxnLst/>
              <a:rect l="l" t="t" r="r" b="b"/>
              <a:pathLst>
                <a:path w="2667000" h="7391400">
                  <a:moveTo>
                    <a:pt x="2666999" y="7391399"/>
                  </a:moveTo>
                  <a:lnTo>
                    <a:pt x="0" y="7391399"/>
                  </a:lnTo>
                  <a:lnTo>
                    <a:pt x="0" y="0"/>
                  </a:lnTo>
                  <a:lnTo>
                    <a:pt x="2666999" y="0"/>
                  </a:lnTo>
                  <a:lnTo>
                    <a:pt x="2666999" y="7391399"/>
                  </a:lnTo>
                  <a:close/>
                </a:path>
              </a:pathLst>
            </a:custGeom>
            <a:solidFill>
              <a:srgbClr val="F2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5749" y="1219199"/>
              <a:ext cx="38100" cy="314325"/>
            </a:xfrm>
            <a:custGeom>
              <a:avLst/>
              <a:gdLst/>
              <a:ahLst/>
              <a:cxnLst/>
              <a:rect l="l" t="t" r="r" b="b"/>
              <a:pathLst>
                <a:path w="38100" h="314325">
                  <a:moveTo>
                    <a:pt x="38099" y="314324"/>
                  </a:moveTo>
                  <a:lnTo>
                    <a:pt x="0" y="314324"/>
                  </a:lnTo>
                  <a:lnTo>
                    <a:pt x="0" y="0"/>
                  </a:lnTo>
                  <a:lnTo>
                    <a:pt x="38099" y="0"/>
                  </a:lnTo>
                  <a:lnTo>
                    <a:pt x="38099" y="314324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0" y="1028699"/>
            <a:ext cx="2667000" cy="7391400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418465">
              <a:lnSpc>
                <a:spcPct val="100000"/>
              </a:lnSpc>
              <a:spcBef>
                <a:spcPts val="1600"/>
              </a:spcBef>
            </a:pPr>
            <a:r>
              <a:rPr sz="1850" b="1" spc="-190" dirty="0">
                <a:solidFill>
                  <a:srgbClr val="0E3B6D"/>
                </a:solidFill>
                <a:latin typeface="BIZ UDPGothic"/>
                <a:cs typeface="BIZ UDPGothic"/>
              </a:rPr>
              <a:t>新卒で選ぶ理由</a:t>
            </a:r>
            <a:endParaRPr sz="1850">
              <a:latin typeface="BIZ UDPGothic"/>
              <a:cs typeface="BIZ UDPGothic"/>
            </a:endParaRPr>
          </a:p>
          <a:p>
            <a:pPr marL="285115" marR="348615" algn="just">
              <a:lnSpc>
                <a:spcPct val="120000"/>
              </a:lnSpc>
              <a:spcBef>
                <a:spcPts val="1080"/>
              </a:spcBef>
            </a:pP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エン</a:t>
            </a:r>
            <a:r>
              <a:rPr sz="1250" spc="-80" dirty="0">
                <a:solidFill>
                  <a:srgbClr val="333333"/>
                </a:solidFill>
                <a:latin typeface="Noto Sans JP"/>
                <a:cs typeface="Noto Sans JP"/>
              </a:rPr>
              <a:t>SX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は</a:t>
            </a:r>
            <a:r>
              <a:rPr sz="1250" b="1" spc="-20" dirty="0">
                <a:solidFill>
                  <a:srgbClr val="0E3B6D"/>
                </a:solidFill>
                <a:latin typeface="BIZ UDPGothic"/>
                <a:cs typeface="BIZ UDPGothic"/>
              </a:rPr>
              <a:t>「営業のプロフェッシ</a:t>
            </a:r>
            <a:r>
              <a:rPr sz="1250" b="1" spc="15" dirty="0">
                <a:solidFill>
                  <a:srgbClr val="0E3B6D"/>
                </a:solidFill>
                <a:latin typeface="BIZ UDPGothic"/>
                <a:cs typeface="BIZ UDPGothic"/>
              </a:rPr>
              <a:t>ョナル集団」</a:t>
            </a:r>
            <a:r>
              <a:rPr sz="1250" spc="-140" dirty="0">
                <a:solidFill>
                  <a:srgbClr val="333333"/>
                </a:solidFill>
                <a:latin typeface="SimSun"/>
                <a:cs typeface="SimSun"/>
              </a:rPr>
              <a:t>として、お互いを</a:t>
            </a:r>
            <a:r>
              <a:rPr sz="1250" spc="-135" dirty="0">
                <a:solidFill>
                  <a:srgbClr val="333333"/>
                </a:solidFill>
                <a:latin typeface="SimSun"/>
                <a:cs typeface="SimSun"/>
              </a:rPr>
              <a:t>高め合う環境があります。</a:t>
            </a:r>
            <a:endParaRPr sz="1250">
              <a:latin typeface="SimSun"/>
              <a:cs typeface="SimSun"/>
            </a:endParaRPr>
          </a:p>
          <a:p>
            <a:pPr marL="285115" marR="372745" algn="just">
              <a:lnSpc>
                <a:spcPct val="120000"/>
              </a:lnSpc>
              <a:spcBef>
                <a:spcPts val="1200"/>
              </a:spcBef>
            </a:pPr>
            <a:r>
              <a:rPr sz="1250" spc="-210" dirty="0">
                <a:solidFill>
                  <a:srgbClr val="333333"/>
                </a:solidFill>
                <a:latin typeface="SimSun"/>
                <a:cs typeface="SimSun"/>
              </a:rPr>
              <a:t>新卒から でも</a:t>
            </a:r>
            <a:r>
              <a:rPr sz="1250" b="1" spc="-125" dirty="0">
                <a:solidFill>
                  <a:srgbClr val="0E3B6D"/>
                </a:solidFill>
                <a:latin typeface="BIZ UDPGothic"/>
                <a:cs typeface="BIZ UDPGothic"/>
              </a:rPr>
              <a:t>自分の裁量で主体</a:t>
            </a:r>
            <a:r>
              <a:rPr sz="1250" b="1" spc="-120" dirty="0">
                <a:solidFill>
                  <a:srgbClr val="0E3B6D"/>
                </a:solidFill>
                <a:latin typeface="BIZ UDPGothic"/>
                <a:cs typeface="BIZ UDPGothic"/>
              </a:rPr>
              <a:t>的に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仕事に取り組め、</a:t>
            </a:r>
            <a:r>
              <a:rPr sz="1250" b="1" spc="-125" dirty="0">
                <a:solidFill>
                  <a:srgbClr val="0E3B6D"/>
                </a:solidFill>
                <a:latin typeface="BIZ UDPGothic"/>
                <a:cs typeface="BIZ UDPGothic"/>
              </a:rPr>
              <a:t>急成長できる環境</a:t>
            </a:r>
            <a:r>
              <a:rPr sz="1250" spc="-155" dirty="0">
                <a:solidFill>
                  <a:srgbClr val="333333"/>
                </a:solidFill>
                <a:latin typeface="SimSun"/>
                <a:cs typeface="SimSun"/>
              </a:rPr>
              <a:t>が整っています。</a:t>
            </a:r>
            <a:endParaRPr sz="1250">
              <a:latin typeface="SimSun"/>
              <a:cs typeface="SimSun"/>
            </a:endParaRPr>
          </a:p>
          <a:p>
            <a:pPr marL="285115" marR="380365">
              <a:lnSpc>
                <a:spcPct val="120000"/>
              </a:lnSpc>
              <a:spcBef>
                <a:spcPts val="1200"/>
              </a:spcBef>
            </a:pPr>
            <a:r>
              <a:rPr sz="1250" spc="-225" dirty="0">
                <a:solidFill>
                  <a:srgbClr val="333333"/>
                </a:solidFill>
                <a:latin typeface="SimSun"/>
                <a:cs typeface="SimSun"/>
              </a:rPr>
              <a:t>さら に、</a:t>
            </a:r>
            <a:r>
              <a:rPr sz="1250" b="1" spc="-125" dirty="0">
                <a:solidFill>
                  <a:srgbClr val="0E3B6D"/>
                </a:solidFill>
                <a:latin typeface="BIZ UDPGothic"/>
                <a:cs typeface="BIZ UDPGothic"/>
              </a:rPr>
              <a:t>週</a:t>
            </a:r>
            <a:r>
              <a:rPr sz="1200" b="1" spc="-55" dirty="0">
                <a:solidFill>
                  <a:srgbClr val="0E3B6D"/>
                </a:solidFill>
                <a:latin typeface="Trebuchet MS"/>
                <a:cs typeface="Trebuchet MS"/>
              </a:rPr>
              <a:t>4</a:t>
            </a:r>
            <a:r>
              <a:rPr sz="1250" b="1" spc="-35" dirty="0">
                <a:solidFill>
                  <a:srgbClr val="0E3B6D"/>
                </a:solidFill>
                <a:latin typeface="BIZ UDPGothic"/>
                <a:cs typeface="BIZ UDPGothic"/>
              </a:rPr>
              <a:t>リモートワーク</a:t>
            </a:r>
            <a:r>
              <a:rPr sz="1250" spc="-50" dirty="0">
                <a:solidFill>
                  <a:srgbClr val="333333"/>
                </a:solidFill>
                <a:latin typeface="SimSun"/>
                <a:cs typeface="SimSun"/>
              </a:rPr>
              <a:t>な</a:t>
            </a:r>
            <a:r>
              <a:rPr sz="1250" spc="-145" dirty="0">
                <a:solidFill>
                  <a:srgbClr val="333333"/>
                </a:solidFill>
                <a:latin typeface="SimSun"/>
                <a:cs typeface="SimSun"/>
              </a:rPr>
              <a:t>ど、ライフスタイルに合わせた</a:t>
            </a:r>
            <a:r>
              <a:rPr sz="1250" spc="-130" dirty="0">
                <a:solidFill>
                  <a:srgbClr val="333333"/>
                </a:solidFill>
                <a:latin typeface="SimSun"/>
                <a:cs typeface="SimSun"/>
              </a:rPr>
              <a:t>働き方も可能です。</a:t>
            </a:r>
            <a:endParaRPr sz="1250">
              <a:latin typeface="SimSun"/>
              <a:cs typeface="SimSu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47999" y="822674"/>
            <a:ext cx="285750" cy="228600"/>
          </a:xfrm>
          <a:custGeom>
            <a:avLst/>
            <a:gdLst/>
            <a:ahLst/>
            <a:cxnLst/>
            <a:rect l="l" t="t" r="r" b="b"/>
            <a:pathLst>
              <a:path w="285750" h="228600">
                <a:moveTo>
                  <a:pt x="69030" y="71437"/>
                </a:moveTo>
                <a:lnTo>
                  <a:pt x="59557" y="71437"/>
                </a:lnTo>
                <a:lnTo>
                  <a:pt x="55000" y="70531"/>
                </a:lnTo>
                <a:lnTo>
                  <a:pt x="28574" y="40455"/>
                </a:lnTo>
                <a:lnTo>
                  <a:pt x="28574" y="30982"/>
                </a:lnTo>
                <a:lnTo>
                  <a:pt x="55000" y="906"/>
                </a:lnTo>
                <a:lnTo>
                  <a:pt x="59557" y="0"/>
                </a:lnTo>
                <a:lnTo>
                  <a:pt x="69030" y="0"/>
                </a:lnTo>
                <a:lnTo>
                  <a:pt x="99106" y="26425"/>
                </a:lnTo>
                <a:lnTo>
                  <a:pt x="100012" y="30982"/>
                </a:lnTo>
                <a:lnTo>
                  <a:pt x="100012" y="40455"/>
                </a:lnTo>
                <a:lnTo>
                  <a:pt x="73586" y="70531"/>
                </a:lnTo>
                <a:lnTo>
                  <a:pt x="69030" y="71437"/>
                </a:lnTo>
                <a:close/>
              </a:path>
              <a:path w="285750" h="228600">
                <a:moveTo>
                  <a:pt x="233336" y="71437"/>
                </a:moveTo>
                <a:lnTo>
                  <a:pt x="223863" y="71437"/>
                </a:lnTo>
                <a:lnTo>
                  <a:pt x="219307" y="70531"/>
                </a:lnTo>
                <a:lnTo>
                  <a:pt x="192881" y="40455"/>
                </a:lnTo>
                <a:lnTo>
                  <a:pt x="192881" y="30982"/>
                </a:lnTo>
                <a:lnTo>
                  <a:pt x="219307" y="906"/>
                </a:lnTo>
                <a:lnTo>
                  <a:pt x="223863" y="0"/>
                </a:lnTo>
                <a:lnTo>
                  <a:pt x="233336" y="0"/>
                </a:lnTo>
                <a:lnTo>
                  <a:pt x="263412" y="26425"/>
                </a:lnTo>
                <a:lnTo>
                  <a:pt x="264318" y="30982"/>
                </a:lnTo>
                <a:lnTo>
                  <a:pt x="264318" y="40455"/>
                </a:lnTo>
                <a:lnTo>
                  <a:pt x="237892" y="70531"/>
                </a:lnTo>
                <a:lnTo>
                  <a:pt x="233336" y="71437"/>
                </a:lnTo>
                <a:close/>
              </a:path>
              <a:path w="285750" h="228600">
                <a:moveTo>
                  <a:pt x="148558" y="142874"/>
                </a:moveTo>
                <a:lnTo>
                  <a:pt x="137191" y="142874"/>
                </a:lnTo>
                <a:lnTo>
                  <a:pt x="131723" y="141787"/>
                </a:lnTo>
                <a:lnTo>
                  <a:pt x="101100" y="111164"/>
                </a:lnTo>
                <a:lnTo>
                  <a:pt x="100012" y="105696"/>
                </a:lnTo>
                <a:lnTo>
                  <a:pt x="100012" y="94328"/>
                </a:lnTo>
                <a:lnTo>
                  <a:pt x="100862" y="90055"/>
                </a:lnTo>
                <a:lnTo>
                  <a:pt x="100978" y="89470"/>
                </a:lnTo>
                <a:lnTo>
                  <a:pt x="131723" y="58237"/>
                </a:lnTo>
                <a:lnTo>
                  <a:pt x="137191" y="57150"/>
                </a:lnTo>
                <a:lnTo>
                  <a:pt x="148558" y="57150"/>
                </a:lnTo>
                <a:lnTo>
                  <a:pt x="180299" y="78358"/>
                </a:lnTo>
                <a:lnTo>
                  <a:pt x="185737" y="94328"/>
                </a:lnTo>
                <a:lnTo>
                  <a:pt x="185737" y="105696"/>
                </a:lnTo>
                <a:lnTo>
                  <a:pt x="164528" y="137437"/>
                </a:lnTo>
                <a:lnTo>
                  <a:pt x="154026" y="141787"/>
                </a:lnTo>
                <a:lnTo>
                  <a:pt x="148558" y="142874"/>
                </a:lnTo>
                <a:close/>
              </a:path>
              <a:path w="285750" h="228600">
                <a:moveTo>
                  <a:pt x="105102" y="142874"/>
                </a:moveTo>
                <a:lnTo>
                  <a:pt x="4286" y="142874"/>
                </a:lnTo>
                <a:lnTo>
                  <a:pt x="0" y="138588"/>
                </a:lnTo>
                <a:lnTo>
                  <a:pt x="0" y="133364"/>
                </a:lnTo>
                <a:lnTo>
                  <a:pt x="3745" y="114826"/>
                </a:lnTo>
                <a:lnTo>
                  <a:pt x="13958" y="99683"/>
                </a:lnTo>
                <a:lnTo>
                  <a:pt x="29101" y="89470"/>
                </a:lnTo>
                <a:lnTo>
                  <a:pt x="47639" y="85725"/>
                </a:lnTo>
                <a:lnTo>
                  <a:pt x="73803" y="85725"/>
                </a:lnTo>
                <a:lnTo>
                  <a:pt x="80353" y="87243"/>
                </a:lnTo>
                <a:lnTo>
                  <a:pt x="83996" y="88860"/>
                </a:lnTo>
                <a:lnTo>
                  <a:pt x="86617" y="90055"/>
                </a:lnTo>
                <a:lnTo>
                  <a:pt x="86037" y="93270"/>
                </a:lnTo>
                <a:lnTo>
                  <a:pt x="85769" y="96619"/>
                </a:lnTo>
                <a:lnTo>
                  <a:pt x="85769" y="100012"/>
                </a:lnTo>
                <a:lnTo>
                  <a:pt x="87126" y="112429"/>
                </a:lnTo>
                <a:lnTo>
                  <a:pt x="90999" y="123904"/>
                </a:lnTo>
                <a:lnTo>
                  <a:pt x="97090" y="134149"/>
                </a:lnTo>
                <a:lnTo>
                  <a:pt x="105102" y="142874"/>
                </a:lnTo>
                <a:close/>
              </a:path>
              <a:path w="285750" h="228600">
                <a:moveTo>
                  <a:pt x="281463" y="142874"/>
                </a:moveTo>
                <a:lnTo>
                  <a:pt x="180647" y="142874"/>
                </a:lnTo>
                <a:lnTo>
                  <a:pt x="188678" y="134149"/>
                </a:lnTo>
                <a:lnTo>
                  <a:pt x="194767" y="123904"/>
                </a:lnTo>
                <a:lnTo>
                  <a:pt x="198629" y="112429"/>
                </a:lnTo>
                <a:lnTo>
                  <a:pt x="199980" y="100012"/>
                </a:lnTo>
                <a:lnTo>
                  <a:pt x="199980" y="96619"/>
                </a:lnTo>
                <a:lnTo>
                  <a:pt x="199763" y="94328"/>
                </a:lnTo>
                <a:lnTo>
                  <a:pt x="199660" y="93270"/>
                </a:lnTo>
                <a:lnTo>
                  <a:pt x="199132" y="90055"/>
                </a:lnTo>
                <a:lnTo>
                  <a:pt x="205204" y="87243"/>
                </a:lnTo>
                <a:lnTo>
                  <a:pt x="211946" y="85725"/>
                </a:lnTo>
                <a:lnTo>
                  <a:pt x="238110" y="85725"/>
                </a:lnTo>
                <a:lnTo>
                  <a:pt x="256648" y="89470"/>
                </a:lnTo>
                <a:lnTo>
                  <a:pt x="271791" y="99683"/>
                </a:lnTo>
                <a:lnTo>
                  <a:pt x="282004" y="114826"/>
                </a:lnTo>
                <a:lnTo>
                  <a:pt x="285750" y="133364"/>
                </a:lnTo>
                <a:lnTo>
                  <a:pt x="285750" y="138588"/>
                </a:lnTo>
                <a:lnTo>
                  <a:pt x="281463" y="142874"/>
                </a:lnTo>
                <a:close/>
              </a:path>
              <a:path w="285750" h="228600">
                <a:moveTo>
                  <a:pt x="223286" y="228600"/>
                </a:moveTo>
                <a:lnTo>
                  <a:pt x="62507" y="228600"/>
                </a:lnTo>
                <a:lnTo>
                  <a:pt x="57150" y="223242"/>
                </a:lnTo>
                <a:lnTo>
                  <a:pt x="57150" y="216678"/>
                </a:lnTo>
                <a:lnTo>
                  <a:pt x="61828" y="193516"/>
                </a:lnTo>
                <a:lnTo>
                  <a:pt x="74585" y="174597"/>
                </a:lnTo>
                <a:lnTo>
                  <a:pt x="93503" y="161840"/>
                </a:lnTo>
                <a:lnTo>
                  <a:pt x="116666" y="157162"/>
                </a:lnTo>
                <a:lnTo>
                  <a:pt x="169083" y="157162"/>
                </a:lnTo>
                <a:lnTo>
                  <a:pt x="192246" y="161840"/>
                </a:lnTo>
                <a:lnTo>
                  <a:pt x="211164" y="174597"/>
                </a:lnTo>
                <a:lnTo>
                  <a:pt x="223921" y="193516"/>
                </a:lnTo>
                <a:lnTo>
                  <a:pt x="228600" y="216678"/>
                </a:lnTo>
                <a:lnTo>
                  <a:pt x="228600" y="223242"/>
                </a:lnTo>
                <a:lnTo>
                  <a:pt x="223286" y="228600"/>
                </a:lnTo>
                <a:close/>
              </a:path>
            </a:pathLst>
          </a:custGeom>
          <a:solidFill>
            <a:srgbClr val="0E3B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321050" y="761206"/>
            <a:ext cx="3683000" cy="3359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0" b="1" spc="-200" dirty="0">
                <a:solidFill>
                  <a:srgbClr val="0E3B6D"/>
                </a:solidFill>
                <a:latin typeface="Meiryo"/>
                <a:cs typeface="Meiryo"/>
              </a:rPr>
              <a:t>プロフェッショナル</a:t>
            </a:r>
            <a:r>
              <a:rPr sz="2000" b="1" spc="-200" dirty="0">
                <a:solidFill>
                  <a:srgbClr val="0E3B6D"/>
                </a:solidFill>
                <a:latin typeface="BIZ UDPGothic"/>
                <a:cs typeface="BIZ UDPGothic"/>
              </a:rPr>
              <a:t>集団</a:t>
            </a:r>
            <a:r>
              <a:rPr sz="2000" b="1" spc="-200" dirty="0">
                <a:solidFill>
                  <a:srgbClr val="0E3B6D"/>
                </a:solidFill>
                <a:latin typeface="Meiryo"/>
                <a:cs typeface="Meiryo"/>
              </a:rPr>
              <a:t>での</a:t>
            </a:r>
            <a:r>
              <a:rPr sz="2000" b="1" spc="-185" dirty="0">
                <a:solidFill>
                  <a:srgbClr val="0E3B6D"/>
                </a:solidFill>
                <a:latin typeface="BIZ UDPGothic"/>
                <a:cs typeface="BIZ UDPGothic"/>
              </a:rPr>
              <a:t>急成長</a:t>
            </a:r>
            <a:endParaRPr sz="2000">
              <a:latin typeface="BIZ UDPGothic"/>
              <a:cs typeface="BIZ UDPGothic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55143" y="2403823"/>
            <a:ext cx="157153" cy="22860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206749" y="2342356"/>
            <a:ext cx="2768600" cy="3359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0" b="1" spc="-200" dirty="0">
                <a:solidFill>
                  <a:srgbClr val="0E3B6D"/>
                </a:solidFill>
                <a:latin typeface="BIZ UDPGothic"/>
                <a:cs typeface="BIZ UDPGothic"/>
              </a:rPr>
              <a:t>自己完結</a:t>
            </a:r>
            <a:r>
              <a:rPr sz="2000" b="1" spc="1110" dirty="0">
                <a:solidFill>
                  <a:srgbClr val="0E3B6D"/>
                </a:solidFill>
                <a:latin typeface="Meiryo"/>
                <a:cs typeface="Meiryo"/>
              </a:rPr>
              <a:t>‧</a:t>
            </a:r>
            <a:r>
              <a:rPr sz="2000" b="1" spc="-200" dirty="0">
                <a:solidFill>
                  <a:srgbClr val="0E3B6D"/>
                </a:solidFill>
                <a:latin typeface="BIZ UDPGothic"/>
                <a:cs typeface="BIZ UDPGothic"/>
              </a:rPr>
              <a:t>仮説検証</a:t>
            </a:r>
            <a:r>
              <a:rPr sz="2000" b="1" spc="-200" dirty="0">
                <a:solidFill>
                  <a:srgbClr val="0E3B6D"/>
                </a:solidFill>
                <a:latin typeface="Meiryo"/>
                <a:cs typeface="Meiryo"/>
              </a:rPr>
              <a:t>の</a:t>
            </a:r>
            <a:r>
              <a:rPr sz="2000" b="1" spc="-185" dirty="0">
                <a:solidFill>
                  <a:srgbClr val="0E3B6D"/>
                </a:solidFill>
                <a:latin typeface="BIZ UDPGothic"/>
                <a:cs typeface="BIZ UDPGothic"/>
              </a:rPr>
              <a:t>文化</a:t>
            </a:r>
            <a:endParaRPr sz="2000">
              <a:latin typeface="BIZ UDPGothic"/>
              <a:cs typeface="BIZ UDPGothic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7999" y="3999261"/>
            <a:ext cx="228600" cy="200025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3263900" y="3923506"/>
            <a:ext cx="2082800" cy="3359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0" b="1" spc="-200" dirty="0">
                <a:solidFill>
                  <a:srgbClr val="0E3B6D"/>
                </a:solidFill>
                <a:latin typeface="BIZ UDPGothic"/>
                <a:cs typeface="BIZ UDPGothic"/>
              </a:rPr>
              <a:t>成長</a:t>
            </a:r>
            <a:r>
              <a:rPr sz="2000" b="1" spc="-200" dirty="0">
                <a:solidFill>
                  <a:srgbClr val="0E3B6D"/>
                </a:solidFill>
                <a:latin typeface="Meiryo"/>
                <a:cs typeface="Meiryo"/>
              </a:rPr>
              <a:t>を</a:t>
            </a:r>
            <a:r>
              <a:rPr sz="2000" b="1" spc="-200" dirty="0">
                <a:solidFill>
                  <a:srgbClr val="0E3B6D"/>
                </a:solidFill>
                <a:latin typeface="BIZ UDPGothic"/>
                <a:cs typeface="BIZ UDPGothic"/>
              </a:rPr>
              <a:t>加速</a:t>
            </a:r>
            <a:r>
              <a:rPr sz="2000" b="1" spc="-200" dirty="0">
                <a:solidFill>
                  <a:srgbClr val="0E3B6D"/>
                </a:solidFill>
                <a:latin typeface="Meiryo"/>
                <a:cs typeface="Meiryo"/>
              </a:rPr>
              <a:t>する</a:t>
            </a:r>
            <a:r>
              <a:rPr sz="2000" b="1" spc="-175" dirty="0">
                <a:solidFill>
                  <a:srgbClr val="0E3B6D"/>
                </a:solidFill>
                <a:latin typeface="BIZ UDPGothic"/>
                <a:cs typeface="BIZ UDPGothic"/>
              </a:rPr>
              <a:t>環境</a:t>
            </a:r>
            <a:endParaRPr sz="2000">
              <a:latin typeface="BIZ UDPGothic"/>
              <a:cs typeface="BIZ UDPGothic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47999" y="5570886"/>
            <a:ext cx="257175" cy="200025"/>
          </a:xfrm>
          <a:custGeom>
            <a:avLst/>
            <a:gdLst/>
            <a:ahLst/>
            <a:cxnLst/>
            <a:rect l="l" t="t" r="r" b="b"/>
            <a:pathLst>
              <a:path w="257175" h="200025">
                <a:moveTo>
                  <a:pt x="114300" y="200025"/>
                </a:moveTo>
                <a:lnTo>
                  <a:pt x="24378" y="200025"/>
                </a:lnTo>
                <a:lnTo>
                  <a:pt x="14899" y="198105"/>
                </a:lnTo>
                <a:lnTo>
                  <a:pt x="7149" y="192875"/>
                </a:lnTo>
                <a:lnTo>
                  <a:pt x="1919" y="185125"/>
                </a:lnTo>
                <a:lnTo>
                  <a:pt x="0" y="175646"/>
                </a:lnTo>
                <a:lnTo>
                  <a:pt x="0" y="172878"/>
                </a:lnTo>
                <a:lnTo>
                  <a:pt x="53979" y="19020"/>
                </a:lnTo>
                <a:lnTo>
                  <a:pt x="80902" y="0"/>
                </a:lnTo>
                <a:lnTo>
                  <a:pt x="114300" y="0"/>
                </a:lnTo>
                <a:lnTo>
                  <a:pt x="114300" y="36477"/>
                </a:lnTo>
                <a:lnTo>
                  <a:pt x="120684" y="42862"/>
                </a:lnTo>
                <a:lnTo>
                  <a:pt x="211639" y="42862"/>
                </a:lnTo>
                <a:lnTo>
                  <a:pt x="221760" y="71437"/>
                </a:lnTo>
                <a:lnTo>
                  <a:pt x="120684" y="71437"/>
                </a:lnTo>
                <a:lnTo>
                  <a:pt x="114300" y="77822"/>
                </a:lnTo>
                <a:lnTo>
                  <a:pt x="114300" y="122202"/>
                </a:lnTo>
                <a:lnTo>
                  <a:pt x="120684" y="128587"/>
                </a:lnTo>
                <a:lnTo>
                  <a:pt x="242001" y="128587"/>
                </a:lnTo>
                <a:lnTo>
                  <a:pt x="252122" y="157162"/>
                </a:lnTo>
                <a:lnTo>
                  <a:pt x="120684" y="157162"/>
                </a:lnTo>
                <a:lnTo>
                  <a:pt x="114300" y="163547"/>
                </a:lnTo>
                <a:lnTo>
                  <a:pt x="114300" y="200025"/>
                </a:lnTo>
                <a:close/>
              </a:path>
              <a:path w="257175" h="200025">
                <a:moveTo>
                  <a:pt x="211639" y="42862"/>
                </a:moveTo>
                <a:lnTo>
                  <a:pt x="136490" y="42862"/>
                </a:lnTo>
                <a:lnTo>
                  <a:pt x="142875" y="36477"/>
                </a:lnTo>
                <a:lnTo>
                  <a:pt x="142875" y="0"/>
                </a:lnTo>
                <a:lnTo>
                  <a:pt x="176272" y="0"/>
                </a:lnTo>
                <a:lnTo>
                  <a:pt x="185011" y="1370"/>
                </a:lnTo>
                <a:lnTo>
                  <a:pt x="192747" y="5240"/>
                </a:lnTo>
                <a:lnTo>
                  <a:pt x="198975" y="11245"/>
                </a:lnTo>
                <a:lnTo>
                  <a:pt x="203195" y="19020"/>
                </a:lnTo>
                <a:lnTo>
                  <a:pt x="211639" y="42862"/>
                </a:lnTo>
                <a:close/>
              </a:path>
              <a:path w="257175" h="200025">
                <a:moveTo>
                  <a:pt x="242001" y="128587"/>
                </a:moveTo>
                <a:lnTo>
                  <a:pt x="136490" y="128587"/>
                </a:lnTo>
                <a:lnTo>
                  <a:pt x="142875" y="122202"/>
                </a:lnTo>
                <a:lnTo>
                  <a:pt x="142875" y="77822"/>
                </a:lnTo>
                <a:lnTo>
                  <a:pt x="136490" y="71437"/>
                </a:lnTo>
                <a:lnTo>
                  <a:pt x="221760" y="71437"/>
                </a:lnTo>
                <a:lnTo>
                  <a:pt x="242001" y="128587"/>
                </a:lnTo>
                <a:close/>
              </a:path>
              <a:path w="257175" h="200025">
                <a:moveTo>
                  <a:pt x="232796" y="200025"/>
                </a:moveTo>
                <a:lnTo>
                  <a:pt x="142875" y="200025"/>
                </a:lnTo>
                <a:lnTo>
                  <a:pt x="142875" y="163547"/>
                </a:lnTo>
                <a:lnTo>
                  <a:pt x="136490" y="157162"/>
                </a:lnTo>
                <a:lnTo>
                  <a:pt x="252122" y="157162"/>
                </a:lnTo>
                <a:lnTo>
                  <a:pt x="255790" y="167520"/>
                </a:lnTo>
                <a:lnTo>
                  <a:pt x="256683" y="170110"/>
                </a:lnTo>
                <a:lnTo>
                  <a:pt x="257175" y="172878"/>
                </a:lnTo>
                <a:lnTo>
                  <a:pt x="257175" y="175646"/>
                </a:lnTo>
                <a:lnTo>
                  <a:pt x="255262" y="185125"/>
                </a:lnTo>
                <a:lnTo>
                  <a:pt x="250042" y="192875"/>
                </a:lnTo>
                <a:lnTo>
                  <a:pt x="242294" y="198105"/>
                </a:lnTo>
                <a:lnTo>
                  <a:pt x="232796" y="200025"/>
                </a:lnTo>
                <a:close/>
              </a:path>
            </a:pathLst>
          </a:custGeom>
          <a:solidFill>
            <a:srgbClr val="0E3B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292475" y="5495130"/>
            <a:ext cx="3678554" cy="3359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0" b="1" spc="-200" dirty="0">
                <a:solidFill>
                  <a:srgbClr val="0E3B6D"/>
                </a:solidFill>
                <a:latin typeface="BIZ UDPGothic"/>
                <a:cs typeface="BIZ UDPGothic"/>
              </a:rPr>
              <a:t>柔軟</a:t>
            </a:r>
            <a:r>
              <a:rPr sz="2000" b="1" spc="-200" dirty="0">
                <a:solidFill>
                  <a:srgbClr val="0E3B6D"/>
                </a:solidFill>
                <a:latin typeface="Meiryo"/>
                <a:cs typeface="Meiryo"/>
              </a:rPr>
              <a:t>な</a:t>
            </a:r>
            <a:r>
              <a:rPr sz="2000" b="1" spc="-200" dirty="0">
                <a:solidFill>
                  <a:srgbClr val="0E3B6D"/>
                </a:solidFill>
                <a:latin typeface="BIZ UDPGothic"/>
                <a:cs typeface="BIZ UDPGothic"/>
              </a:rPr>
              <a:t>働</a:t>
            </a:r>
            <a:r>
              <a:rPr sz="2000" b="1" spc="-200" dirty="0">
                <a:solidFill>
                  <a:srgbClr val="0E3B6D"/>
                </a:solidFill>
                <a:latin typeface="Meiryo"/>
                <a:cs typeface="Meiryo"/>
              </a:rPr>
              <a:t>き</a:t>
            </a:r>
            <a:r>
              <a:rPr sz="2000" b="1" spc="-200" dirty="0">
                <a:solidFill>
                  <a:srgbClr val="0E3B6D"/>
                </a:solidFill>
                <a:latin typeface="BIZ UDPGothic"/>
                <a:cs typeface="BIZ UDPGothic"/>
              </a:rPr>
              <a:t>方</a:t>
            </a:r>
            <a:r>
              <a:rPr sz="2000" b="1" spc="-200" dirty="0">
                <a:solidFill>
                  <a:srgbClr val="0E3B6D"/>
                </a:solidFill>
                <a:latin typeface="Meiryo"/>
                <a:cs typeface="Meiryo"/>
              </a:rPr>
              <a:t>と</a:t>
            </a:r>
            <a:r>
              <a:rPr sz="2000" b="1" spc="-200" dirty="0">
                <a:solidFill>
                  <a:srgbClr val="0E3B6D"/>
                </a:solidFill>
                <a:latin typeface="BIZ UDPGothic"/>
                <a:cs typeface="BIZ UDPGothic"/>
              </a:rPr>
              <a:t>多様</a:t>
            </a:r>
            <a:r>
              <a:rPr sz="2000" b="1" spc="-204" dirty="0">
                <a:solidFill>
                  <a:srgbClr val="0E3B6D"/>
                </a:solidFill>
                <a:latin typeface="Meiryo"/>
                <a:cs typeface="Meiryo"/>
              </a:rPr>
              <a:t>なキャリアパス</a:t>
            </a:r>
            <a:endParaRPr sz="2000">
              <a:latin typeface="Meiryo"/>
              <a:cs typeface="Meiry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68675" y="5944370"/>
            <a:ext cx="5436870" cy="2425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「週</a:t>
            </a:r>
            <a:r>
              <a:rPr sz="1400" spc="-114" dirty="0">
                <a:solidFill>
                  <a:srgbClr val="333333"/>
                </a:solidFill>
                <a:latin typeface="Noto Sans JP"/>
                <a:cs typeface="Noto Sans JP"/>
              </a:rPr>
              <a:t>4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リ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モ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ート</a:t>
            </a:r>
            <a:r>
              <a:rPr sz="1350" spc="-320" dirty="0">
                <a:solidFill>
                  <a:srgbClr val="333333"/>
                </a:solidFill>
                <a:latin typeface="SimSun"/>
                <a:cs typeface="SimSun"/>
              </a:rPr>
              <a:t>」「基本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リ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モ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ート</a:t>
            </a:r>
            <a:r>
              <a:rPr sz="1350" spc="-470" dirty="0">
                <a:solidFill>
                  <a:srgbClr val="333333"/>
                </a:solidFill>
                <a:latin typeface="SimSun"/>
                <a:cs typeface="SimSun"/>
              </a:rPr>
              <a:t>」「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フルリ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モ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ート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」</a:t>
            </a:r>
            <a:r>
              <a:rPr sz="1350" spc="-190" dirty="0">
                <a:solidFill>
                  <a:srgbClr val="333333"/>
                </a:solidFill>
                <a:latin typeface="PMingLiU"/>
                <a:cs typeface="PMingLiU"/>
              </a:rPr>
              <a:t>など、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柔軟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な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働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き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方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が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可能</a:t>
            </a:r>
            <a:r>
              <a:rPr sz="1350" spc="-50" dirty="0">
                <a:solidFill>
                  <a:srgbClr val="333333"/>
                </a:solidFill>
                <a:latin typeface="PMingLiU"/>
                <a:cs typeface="PMingLiU"/>
              </a:rPr>
              <a:t>。</a:t>
            </a:r>
            <a:endParaRPr sz="1350">
              <a:latin typeface="PMingLiU"/>
              <a:cs typeface="PMingLiU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381374" y="6347173"/>
            <a:ext cx="4048125" cy="1190625"/>
            <a:chOff x="3381374" y="6800849"/>
            <a:chExt cx="4048125" cy="1190625"/>
          </a:xfrm>
        </p:grpSpPr>
        <p:sp>
          <p:nvSpPr>
            <p:cNvPr id="17" name="object 17"/>
            <p:cNvSpPr/>
            <p:nvPr/>
          </p:nvSpPr>
          <p:spPr>
            <a:xfrm>
              <a:off x="3386137" y="6805611"/>
              <a:ext cx="4038600" cy="1181100"/>
            </a:xfrm>
            <a:custGeom>
              <a:avLst/>
              <a:gdLst/>
              <a:ahLst/>
              <a:cxnLst/>
              <a:rect l="l" t="t" r="r" b="b"/>
              <a:pathLst>
                <a:path w="4038600" h="1181100">
                  <a:moveTo>
                    <a:pt x="3989651" y="1181099"/>
                  </a:moveTo>
                  <a:lnTo>
                    <a:pt x="48947" y="1181099"/>
                  </a:lnTo>
                  <a:lnTo>
                    <a:pt x="45540" y="1180763"/>
                  </a:lnTo>
                  <a:lnTo>
                    <a:pt x="10739" y="1160676"/>
                  </a:lnTo>
                  <a:lnTo>
                    <a:pt x="0" y="1132151"/>
                  </a:lnTo>
                  <a:lnTo>
                    <a:pt x="0" y="1128712"/>
                  </a:lnTo>
                  <a:lnTo>
                    <a:pt x="0" y="48947"/>
                  </a:lnTo>
                  <a:lnTo>
                    <a:pt x="17775" y="12910"/>
                  </a:lnTo>
                  <a:lnTo>
                    <a:pt x="48947" y="0"/>
                  </a:lnTo>
                  <a:lnTo>
                    <a:pt x="3989651" y="0"/>
                  </a:lnTo>
                  <a:lnTo>
                    <a:pt x="4025687" y="17775"/>
                  </a:lnTo>
                  <a:lnTo>
                    <a:pt x="4038599" y="48947"/>
                  </a:lnTo>
                  <a:lnTo>
                    <a:pt x="4038599" y="1132151"/>
                  </a:lnTo>
                  <a:lnTo>
                    <a:pt x="4020822" y="1168186"/>
                  </a:lnTo>
                  <a:lnTo>
                    <a:pt x="3993058" y="1180763"/>
                  </a:lnTo>
                  <a:lnTo>
                    <a:pt x="3989651" y="1181099"/>
                  </a:lnTo>
                  <a:close/>
                </a:path>
              </a:pathLst>
            </a:custGeom>
            <a:solidFill>
              <a:srgbClr val="F9FA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386137" y="6805611"/>
              <a:ext cx="4038600" cy="1181100"/>
            </a:xfrm>
            <a:custGeom>
              <a:avLst/>
              <a:gdLst/>
              <a:ahLst/>
              <a:cxnLst/>
              <a:rect l="l" t="t" r="r" b="b"/>
              <a:pathLst>
                <a:path w="4038600" h="1181100">
                  <a:moveTo>
                    <a:pt x="0" y="1128712"/>
                  </a:moveTo>
                  <a:lnTo>
                    <a:pt x="0" y="52387"/>
                  </a:lnTo>
                  <a:lnTo>
                    <a:pt x="0" y="48947"/>
                  </a:lnTo>
                  <a:lnTo>
                    <a:pt x="335" y="45540"/>
                  </a:lnTo>
                  <a:lnTo>
                    <a:pt x="1006" y="42167"/>
                  </a:lnTo>
                  <a:lnTo>
                    <a:pt x="1677" y="38792"/>
                  </a:lnTo>
                  <a:lnTo>
                    <a:pt x="2671" y="35517"/>
                  </a:lnTo>
                  <a:lnTo>
                    <a:pt x="3987" y="32338"/>
                  </a:lnTo>
                  <a:lnTo>
                    <a:pt x="5303" y="29160"/>
                  </a:lnTo>
                  <a:lnTo>
                    <a:pt x="6917" y="26142"/>
                  </a:lnTo>
                  <a:lnTo>
                    <a:pt x="8828" y="23281"/>
                  </a:lnTo>
                  <a:lnTo>
                    <a:pt x="10739" y="20421"/>
                  </a:lnTo>
                  <a:lnTo>
                    <a:pt x="12911" y="17775"/>
                  </a:lnTo>
                  <a:lnTo>
                    <a:pt x="15343" y="15343"/>
                  </a:lnTo>
                  <a:lnTo>
                    <a:pt x="17775" y="12910"/>
                  </a:lnTo>
                  <a:lnTo>
                    <a:pt x="20421" y="10738"/>
                  </a:lnTo>
                  <a:lnTo>
                    <a:pt x="23282" y="8827"/>
                  </a:lnTo>
                  <a:lnTo>
                    <a:pt x="26142" y="6917"/>
                  </a:lnTo>
                  <a:lnTo>
                    <a:pt x="29160" y="5303"/>
                  </a:lnTo>
                  <a:lnTo>
                    <a:pt x="32339" y="3986"/>
                  </a:lnTo>
                  <a:lnTo>
                    <a:pt x="35517" y="2670"/>
                  </a:lnTo>
                  <a:lnTo>
                    <a:pt x="38793" y="1677"/>
                  </a:lnTo>
                  <a:lnTo>
                    <a:pt x="42167" y="1006"/>
                  </a:lnTo>
                  <a:lnTo>
                    <a:pt x="45540" y="335"/>
                  </a:lnTo>
                  <a:lnTo>
                    <a:pt x="48947" y="0"/>
                  </a:lnTo>
                  <a:lnTo>
                    <a:pt x="52387" y="0"/>
                  </a:lnTo>
                  <a:lnTo>
                    <a:pt x="3986212" y="0"/>
                  </a:lnTo>
                  <a:lnTo>
                    <a:pt x="3989651" y="0"/>
                  </a:lnTo>
                  <a:lnTo>
                    <a:pt x="3993058" y="335"/>
                  </a:lnTo>
                  <a:lnTo>
                    <a:pt x="3996431" y="1006"/>
                  </a:lnTo>
                  <a:lnTo>
                    <a:pt x="3999805" y="1677"/>
                  </a:lnTo>
                  <a:lnTo>
                    <a:pt x="4015316" y="8827"/>
                  </a:lnTo>
                  <a:lnTo>
                    <a:pt x="4018176" y="10738"/>
                  </a:lnTo>
                  <a:lnTo>
                    <a:pt x="4020822" y="12910"/>
                  </a:lnTo>
                  <a:lnTo>
                    <a:pt x="4023255" y="15343"/>
                  </a:lnTo>
                  <a:lnTo>
                    <a:pt x="4025687" y="17775"/>
                  </a:lnTo>
                  <a:lnTo>
                    <a:pt x="4038599" y="52387"/>
                  </a:lnTo>
                  <a:lnTo>
                    <a:pt x="4038599" y="1128712"/>
                  </a:lnTo>
                  <a:lnTo>
                    <a:pt x="4029770" y="1157815"/>
                  </a:lnTo>
                  <a:lnTo>
                    <a:pt x="4027859" y="1160676"/>
                  </a:lnTo>
                  <a:lnTo>
                    <a:pt x="3993058" y="1180763"/>
                  </a:lnTo>
                  <a:lnTo>
                    <a:pt x="3986212" y="1181099"/>
                  </a:lnTo>
                  <a:lnTo>
                    <a:pt x="52387" y="1181099"/>
                  </a:lnTo>
                  <a:lnTo>
                    <a:pt x="23282" y="1172269"/>
                  </a:lnTo>
                  <a:lnTo>
                    <a:pt x="20421" y="1170358"/>
                  </a:lnTo>
                  <a:lnTo>
                    <a:pt x="17775" y="1168186"/>
                  </a:lnTo>
                  <a:lnTo>
                    <a:pt x="15343" y="1165754"/>
                  </a:lnTo>
                  <a:lnTo>
                    <a:pt x="12911" y="1163323"/>
                  </a:lnTo>
                  <a:lnTo>
                    <a:pt x="10739" y="1160676"/>
                  </a:lnTo>
                  <a:lnTo>
                    <a:pt x="8828" y="1157815"/>
                  </a:lnTo>
                  <a:lnTo>
                    <a:pt x="6917" y="1154956"/>
                  </a:lnTo>
                  <a:lnTo>
                    <a:pt x="5303" y="1151937"/>
                  </a:lnTo>
                  <a:lnTo>
                    <a:pt x="3987" y="1148758"/>
                  </a:lnTo>
                  <a:lnTo>
                    <a:pt x="2671" y="1145580"/>
                  </a:lnTo>
                  <a:lnTo>
                    <a:pt x="1677" y="1142305"/>
                  </a:lnTo>
                  <a:lnTo>
                    <a:pt x="1006" y="1138932"/>
                  </a:lnTo>
                  <a:lnTo>
                    <a:pt x="335" y="1135558"/>
                  </a:lnTo>
                  <a:lnTo>
                    <a:pt x="0" y="1132151"/>
                  </a:lnTo>
                  <a:lnTo>
                    <a:pt x="0" y="1128712"/>
                  </a:lnTo>
                  <a:close/>
                </a:path>
              </a:pathLst>
            </a:custGeom>
            <a:ln w="9524">
              <a:solidFill>
                <a:srgbClr val="DFDF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533774" y="7248524"/>
              <a:ext cx="3743325" cy="9525"/>
            </a:xfrm>
            <a:custGeom>
              <a:avLst/>
              <a:gdLst/>
              <a:ahLst/>
              <a:cxnLst/>
              <a:rect l="l" t="t" r="r" b="b"/>
              <a:pathLst>
                <a:path w="3743325" h="9525">
                  <a:moveTo>
                    <a:pt x="3743324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3743324" y="0"/>
                  </a:lnTo>
                  <a:lnTo>
                    <a:pt x="3743324" y="9524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705895" y="6495637"/>
            <a:ext cx="139700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spc="-50" dirty="0">
                <a:solidFill>
                  <a:srgbClr val="0E3B6D"/>
                </a:solidFill>
                <a:latin typeface="BIZ UDPGothic"/>
                <a:cs typeface="BIZ UDPGothic"/>
              </a:rPr>
              <a:t>マネジメントライン</a:t>
            </a:r>
            <a:endParaRPr sz="1350">
              <a:latin typeface="BIZ UDPGothic"/>
              <a:cs typeface="BIZ UDPGothic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521075" y="6864216"/>
            <a:ext cx="3678554" cy="501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700"/>
              </a:lnSpc>
              <a:spcBef>
                <a:spcPts val="100"/>
              </a:spcBef>
            </a:pP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組織</a:t>
            </a:r>
            <a:r>
              <a:rPr sz="1350" spc="-185" dirty="0">
                <a:solidFill>
                  <a:srgbClr val="333333"/>
                </a:solidFill>
                <a:latin typeface="PMingLiU"/>
                <a:cs typeface="PMingLiU"/>
              </a:rPr>
              <a:t>やチームをリードし、メンバーの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成長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支援</a:t>
            </a:r>
            <a:r>
              <a:rPr sz="1350" spc="-110" dirty="0">
                <a:solidFill>
                  <a:srgbClr val="333333"/>
                </a:solidFill>
                <a:latin typeface="PMingLiU"/>
                <a:cs typeface="PMingLiU"/>
              </a:rPr>
              <a:t>する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リーダーを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目指</a:t>
            </a:r>
            <a:r>
              <a:rPr sz="1350" spc="-150" dirty="0">
                <a:solidFill>
                  <a:srgbClr val="333333"/>
                </a:solidFill>
                <a:latin typeface="PMingLiU"/>
                <a:cs typeface="PMingLiU"/>
              </a:rPr>
              <a:t>すキャリア</a:t>
            </a:r>
            <a:endParaRPr sz="1350">
              <a:latin typeface="PMingLiU"/>
              <a:cs typeface="PMingLiU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7762873" y="6347173"/>
            <a:ext cx="4048125" cy="1190625"/>
            <a:chOff x="7762873" y="6800849"/>
            <a:chExt cx="4048125" cy="1190625"/>
          </a:xfrm>
        </p:grpSpPr>
        <p:sp>
          <p:nvSpPr>
            <p:cNvPr id="23" name="object 23"/>
            <p:cNvSpPr/>
            <p:nvPr/>
          </p:nvSpPr>
          <p:spPr>
            <a:xfrm>
              <a:off x="7767635" y="6805611"/>
              <a:ext cx="4038600" cy="1181100"/>
            </a:xfrm>
            <a:custGeom>
              <a:avLst/>
              <a:gdLst/>
              <a:ahLst/>
              <a:cxnLst/>
              <a:rect l="l" t="t" r="r" b="b"/>
              <a:pathLst>
                <a:path w="4038600" h="1181100">
                  <a:moveTo>
                    <a:pt x="3989652" y="1181099"/>
                  </a:moveTo>
                  <a:lnTo>
                    <a:pt x="48948" y="1181099"/>
                  </a:lnTo>
                  <a:lnTo>
                    <a:pt x="45540" y="1180763"/>
                  </a:lnTo>
                  <a:lnTo>
                    <a:pt x="10738" y="1160676"/>
                  </a:lnTo>
                  <a:lnTo>
                    <a:pt x="0" y="1132151"/>
                  </a:lnTo>
                  <a:lnTo>
                    <a:pt x="0" y="1128712"/>
                  </a:lnTo>
                  <a:lnTo>
                    <a:pt x="0" y="48947"/>
                  </a:lnTo>
                  <a:lnTo>
                    <a:pt x="17775" y="12910"/>
                  </a:lnTo>
                  <a:lnTo>
                    <a:pt x="48948" y="0"/>
                  </a:lnTo>
                  <a:lnTo>
                    <a:pt x="3989652" y="0"/>
                  </a:lnTo>
                  <a:lnTo>
                    <a:pt x="4025687" y="17775"/>
                  </a:lnTo>
                  <a:lnTo>
                    <a:pt x="4038599" y="48947"/>
                  </a:lnTo>
                  <a:lnTo>
                    <a:pt x="4038599" y="1132151"/>
                  </a:lnTo>
                  <a:lnTo>
                    <a:pt x="4020823" y="1168186"/>
                  </a:lnTo>
                  <a:lnTo>
                    <a:pt x="3993058" y="1180763"/>
                  </a:lnTo>
                  <a:lnTo>
                    <a:pt x="3989652" y="1181099"/>
                  </a:lnTo>
                  <a:close/>
                </a:path>
              </a:pathLst>
            </a:custGeom>
            <a:solidFill>
              <a:srgbClr val="F9FA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767635" y="6805611"/>
              <a:ext cx="4038600" cy="1181100"/>
            </a:xfrm>
            <a:custGeom>
              <a:avLst/>
              <a:gdLst/>
              <a:ahLst/>
              <a:cxnLst/>
              <a:rect l="l" t="t" r="r" b="b"/>
              <a:pathLst>
                <a:path w="4038600" h="1181100">
                  <a:moveTo>
                    <a:pt x="0" y="1128712"/>
                  </a:moveTo>
                  <a:lnTo>
                    <a:pt x="0" y="52387"/>
                  </a:lnTo>
                  <a:lnTo>
                    <a:pt x="0" y="48947"/>
                  </a:lnTo>
                  <a:lnTo>
                    <a:pt x="335" y="45540"/>
                  </a:lnTo>
                  <a:lnTo>
                    <a:pt x="1006" y="42167"/>
                  </a:lnTo>
                  <a:lnTo>
                    <a:pt x="1676" y="38792"/>
                  </a:lnTo>
                  <a:lnTo>
                    <a:pt x="2670" y="35517"/>
                  </a:lnTo>
                  <a:lnTo>
                    <a:pt x="3986" y="32338"/>
                  </a:lnTo>
                  <a:lnTo>
                    <a:pt x="5302" y="29160"/>
                  </a:lnTo>
                  <a:lnTo>
                    <a:pt x="6916" y="26142"/>
                  </a:lnTo>
                  <a:lnTo>
                    <a:pt x="8827" y="23281"/>
                  </a:lnTo>
                  <a:lnTo>
                    <a:pt x="10738" y="20421"/>
                  </a:lnTo>
                  <a:lnTo>
                    <a:pt x="12910" y="17775"/>
                  </a:lnTo>
                  <a:lnTo>
                    <a:pt x="15343" y="15343"/>
                  </a:lnTo>
                  <a:lnTo>
                    <a:pt x="17775" y="12910"/>
                  </a:lnTo>
                  <a:lnTo>
                    <a:pt x="32339" y="3986"/>
                  </a:lnTo>
                  <a:lnTo>
                    <a:pt x="35517" y="2670"/>
                  </a:lnTo>
                  <a:lnTo>
                    <a:pt x="38793" y="1677"/>
                  </a:lnTo>
                  <a:lnTo>
                    <a:pt x="42167" y="1006"/>
                  </a:lnTo>
                  <a:lnTo>
                    <a:pt x="45540" y="335"/>
                  </a:lnTo>
                  <a:lnTo>
                    <a:pt x="48948" y="0"/>
                  </a:lnTo>
                  <a:lnTo>
                    <a:pt x="52388" y="0"/>
                  </a:lnTo>
                  <a:lnTo>
                    <a:pt x="3986212" y="0"/>
                  </a:lnTo>
                  <a:lnTo>
                    <a:pt x="3989652" y="0"/>
                  </a:lnTo>
                  <a:lnTo>
                    <a:pt x="3993058" y="335"/>
                  </a:lnTo>
                  <a:lnTo>
                    <a:pt x="3996431" y="1006"/>
                  </a:lnTo>
                  <a:lnTo>
                    <a:pt x="3999806" y="1677"/>
                  </a:lnTo>
                  <a:lnTo>
                    <a:pt x="4015316" y="8827"/>
                  </a:lnTo>
                  <a:lnTo>
                    <a:pt x="4018177" y="10738"/>
                  </a:lnTo>
                  <a:lnTo>
                    <a:pt x="4037592" y="42167"/>
                  </a:lnTo>
                  <a:lnTo>
                    <a:pt x="4038263" y="45540"/>
                  </a:lnTo>
                  <a:lnTo>
                    <a:pt x="4038599" y="48947"/>
                  </a:lnTo>
                  <a:lnTo>
                    <a:pt x="4038600" y="52387"/>
                  </a:lnTo>
                  <a:lnTo>
                    <a:pt x="4038600" y="1128712"/>
                  </a:lnTo>
                  <a:lnTo>
                    <a:pt x="4034612" y="1148758"/>
                  </a:lnTo>
                  <a:lnTo>
                    <a:pt x="4033295" y="1151936"/>
                  </a:lnTo>
                  <a:lnTo>
                    <a:pt x="4031682" y="1154956"/>
                  </a:lnTo>
                  <a:lnTo>
                    <a:pt x="4029770" y="1157815"/>
                  </a:lnTo>
                  <a:lnTo>
                    <a:pt x="4027859" y="1160676"/>
                  </a:lnTo>
                  <a:lnTo>
                    <a:pt x="4015315" y="1172270"/>
                  </a:lnTo>
                  <a:lnTo>
                    <a:pt x="4012456" y="1174181"/>
                  </a:lnTo>
                  <a:lnTo>
                    <a:pt x="3996431" y="1180092"/>
                  </a:lnTo>
                  <a:lnTo>
                    <a:pt x="3993058" y="1180763"/>
                  </a:lnTo>
                  <a:lnTo>
                    <a:pt x="3989652" y="1181099"/>
                  </a:lnTo>
                  <a:lnTo>
                    <a:pt x="3986212" y="1181099"/>
                  </a:lnTo>
                  <a:lnTo>
                    <a:pt x="52388" y="1181099"/>
                  </a:lnTo>
                  <a:lnTo>
                    <a:pt x="15343" y="1165754"/>
                  </a:lnTo>
                  <a:lnTo>
                    <a:pt x="12910" y="1163323"/>
                  </a:lnTo>
                  <a:lnTo>
                    <a:pt x="10738" y="1160676"/>
                  </a:lnTo>
                  <a:lnTo>
                    <a:pt x="8827" y="1157815"/>
                  </a:lnTo>
                  <a:lnTo>
                    <a:pt x="6916" y="1154956"/>
                  </a:lnTo>
                  <a:lnTo>
                    <a:pt x="5302" y="1151937"/>
                  </a:lnTo>
                  <a:lnTo>
                    <a:pt x="3986" y="1148758"/>
                  </a:lnTo>
                  <a:lnTo>
                    <a:pt x="2670" y="1145580"/>
                  </a:lnTo>
                  <a:lnTo>
                    <a:pt x="1676" y="1142305"/>
                  </a:lnTo>
                  <a:lnTo>
                    <a:pt x="1006" y="1138932"/>
                  </a:lnTo>
                  <a:lnTo>
                    <a:pt x="335" y="1135558"/>
                  </a:lnTo>
                  <a:lnTo>
                    <a:pt x="0" y="1132151"/>
                  </a:lnTo>
                  <a:lnTo>
                    <a:pt x="0" y="1128712"/>
                  </a:lnTo>
                  <a:close/>
                </a:path>
              </a:pathLst>
            </a:custGeom>
            <a:ln w="9524">
              <a:solidFill>
                <a:srgbClr val="DFDF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915274" y="7248524"/>
              <a:ext cx="3743325" cy="9525"/>
            </a:xfrm>
            <a:custGeom>
              <a:avLst/>
              <a:gdLst/>
              <a:ahLst/>
              <a:cxnLst/>
              <a:rect l="l" t="t" r="r" b="b"/>
              <a:pathLst>
                <a:path w="3743325" h="9525">
                  <a:moveTo>
                    <a:pt x="3743324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3743324" y="0"/>
                  </a:lnTo>
                  <a:lnTo>
                    <a:pt x="3743324" y="9524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9091562" y="6495637"/>
            <a:ext cx="139255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spc="-60" dirty="0">
                <a:solidFill>
                  <a:srgbClr val="0E3B6D"/>
                </a:solidFill>
                <a:latin typeface="BIZ UDPGothic"/>
                <a:cs typeface="BIZ UDPGothic"/>
              </a:rPr>
              <a:t>エキスパートライン</a:t>
            </a:r>
            <a:endParaRPr sz="1350">
              <a:latin typeface="BIZ UDPGothic"/>
              <a:cs typeface="BIZ UDPGothic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904509" y="6864216"/>
            <a:ext cx="3674110" cy="501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700"/>
              </a:lnSpc>
              <a:spcBef>
                <a:spcPts val="100"/>
              </a:spcBef>
            </a:pPr>
            <a:r>
              <a:rPr sz="1350" spc="-190" dirty="0">
                <a:solidFill>
                  <a:srgbClr val="333333"/>
                </a:solidFill>
                <a:latin typeface="PMingLiU"/>
                <a:cs typeface="PMingLiU"/>
              </a:rPr>
              <a:t>プレイヤーとして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専門性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高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め、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高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い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成果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と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報酬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350" spc="-50" dirty="0">
                <a:solidFill>
                  <a:srgbClr val="333333"/>
                </a:solidFill>
                <a:latin typeface="SimSun"/>
                <a:cs typeface="SimSun"/>
              </a:rPr>
              <a:t>目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指</a:t>
            </a:r>
            <a:r>
              <a:rPr sz="1350" spc="-180" dirty="0">
                <a:solidFill>
                  <a:srgbClr val="333333"/>
                </a:solidFill>
                <a:latin typeface="PMingLiU"/>
                <a:cs typeface="PMingLiU"/>
              </a:rPr>
              <a:t>すスペシャリストのキャリア</a:t>
            </a:r>
            <a:endParaRPr sz="1350">
              <a:latin typeface="PMingLiU"/>
              <a:cs typeface="PMingLiU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368675" y="1218787"/>
            <a:ext cx="417258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1930" indent="-189230">
              <a:lnSpc>
                <a:spcPct val="100000"/>
              </a:lnSpc>
              <a:spcBef>
                <a:spcPts val="105"/>
              </a:spcBef>
              <a:buClr>
                <a:srgbClr val="0E3B6D"/>
              </a:buClr>
              <a:buSzPct val="74074"/>
              <a:buFont typeface="Arial"/>
              <a:buChar char="■"/>
              <a:tabLst>
                <a:tab pos="201930" algn="l"/>
              </a:tabLst>
            </a:pP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「営業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の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猛者」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が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集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まる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環境</a:t>
            </a:r>
            <a:r>
              <a:rPr sz="1350" spc="-200" dirty="0">
                <a:solidFill>
                  <a:srgbClr val="333333"/>
                </a:solidFill>
                <a:latin typeface="PMingLiU"/>
                <a:cs typeface="PMingLiU"/>
              </a:rPr>
              <a:t>で、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毎日多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く のことを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学</a:t>
            </a:r>
            <a:r>
              <a:rPr sz="1350" spc="-110" dirty="0">
                <a:solidFill>
                  <a:srgbClr val="333333"/>
                </a:solidFill>
                <a:latin typeface="PMingLiU"/>
                <a:cs typeface="PMingLiU"/>
              </a:rPr>
              <a:t>べる</a:t>
            </a:r>
            <a:endParaRPr sz="1350">
              <a:latin typeface="PMingLiU"/>
              <a:cs typeface="PMingLiU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368675" y="1542637"/>
            <a:ext cx="569976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1930" indent="-189230">
              <a:lnSpc>
                <a:spcPct val="100000"/>
              </a:lnSpc>
              <a:spcBef>
                <a:spcPts val="105"/>
              </a:spcBef>
              <a:buClr>
                <a:srgbClr val="0E3B6D"/>
              </a:buClr>
              <a:buSzPct val="74074"/>
              <a:buFont typeface="Arial"/>
              <a:buChar char="■"/>
              <a:tabLst>
                <a:tab pos="201930" algn="l"/>
              </a:tabLst>
            </a:pPr>
            <a:r>
              <a:rPr sz="1350" spc="-175" dirty="0">
                <a:solidFill>
                  <a:srgbClr val="333333"/>
                </a:solidFill>
                <a:latin typeface="PMingLiU"/>
                <a:cs typeface="PMingLiU"/>
              </a:rPr>
              <a:t>エン‧ジャパンで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活躍</a:t>
            </a:r>
            <a:r>
              <a:rPr sz="1350" spc="-175" dirty="0">
                <a:solidFill>
                  <a:srgbClr val="333333"/>
                </a:solidFill>
                <a:latin typeface="PMingLiU"/>
                <a:cs typeface="PMingLiU"/>
              </a:rPr>
              <a:t>したトップクラスの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営業経験者</a:t>
            </a:r>
            <a:r>
              <a:rPr sz="1350" spc="-190" dirty="0">
                <a:solidFill>
                  <a:srgbClr val="333333"/>
                </a:solidFill>
                <a:latin typeface="PMingLiU"/>
                <a:cs typeface="PMingLiU"/>
              </a:rPr>
              <a:t>から 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直接指導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受</a:t>
            </a:r>
            <a:r>
              <a:rPr sz="1350" spc="-160" dirty="0">
                <a:solidFill>
                  <a:srgbClr val="333333"/>
                </a:solidFill>
                <a:latin typeface="PMingLiU"/>
                <a:cs typeface="PMingLiU"/>
              </a:rPr>
              <a:t>けら れる</a:t>
            </a:r>
            <a:endParaRPr sz="1350">
              <a:latin typeface="PMingLiU"/>
              <a:cs typeface="PMingLiU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368675" y="1848620"/>
            <a:ext cx="5323840" cy="2425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01930" indent="-189230">
              <a:lnSpc>
                <a:spcPct val="100000"/>
              </a:lnSpc>
              <a:spcBef>
                <a:spcPts val="120"/>
              </a:spcBef>
              <a:buClr>
                <a:srgbClr val="0E3B6D"/>
              </a:buClr>
              <a:buSzPct val="74074"/>
              <a:buFont typeface="Arial"/>
              <a:buChar char="■"/>
              <a:tabLst>
                <a:tab pos="201930" algn="l"/>
              </a:tabLst>
            </a:pP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新卒</a:t>
            </a:r>
            <a:r>
              <a:rPr sz="1400" spc="-114" dirty="0">
                <a:solidFill>
                  <a:srgbClr val="333333"/>
                </a:solidFill>
                <a:latin typeface="Noto Sans JP"/>
                <a:cs typeface="Noto Sans JP"/>
              </a:rPr>
              <a:t>1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年目</a:t>
            </a:r>
            <a:r>
              <a:rPr sz="1350" spc="-145" dirty="0">
                <a:solidFill>
                  <a:srgbClr val="333333"/>
                </a:solidFill>
                <a:latin typeface="PMingLiU"/>
                <a:cs typeface="PMingLiU"/>
              </a:rPr>
              <a:t>から 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重要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なプロジェクトを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任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される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機会</a:t>
            </a:r>
            <a:r>
              <a:rPr sz="1350" spc="-185" dirty="0">
                <a:solidFill>
                  <a:srgbClr val="333333"/>
                </a:solidFill>
                <a:latin typeface="PMingLiU"/>
                <a:cs typeface="PMingLiU"/>
              </a:rPr>
              <a:t>があり、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早期成長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が</a:t>
            </a:r>
            <a:r>
              <a:rPr sz="1350" spc="-110" dirty="0">
                <a:solidFill>
                  <a:srgbClr val="333333"/>
                </a:solidFill>
                <a:latin typeface="SimSun"/>
                <a:cs typeface="SimSun"/>
              </a:rPr>
              <a:t>可能</a:t>
            </a:r>
            <a:endParaRPr sz="1350">
              <a:latin typeface="SimSun"/>
              <a:cs typeface="SimSu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368675" y="2799937"/>
            <a:ext cx="501269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1930" indent="-189230">
              <a:lnSpc>
                <a:spcPct val="100000"/>
              </a:lnSpc>
              <a:spcBef>
                <a:spcPts val="105"/>
              </a:spcBef>
              <a:buClr>
                <a:srgbClr val="0E3B6D"/>
              </a:buClr>
              <a:buSzPct val="74074"/>
              <a:buFont typeface="Arial"/>
              <a:buChar char="■"/>
              <a:tabLst>
                <a:tab pos="201930" algn="l"/>
              </a:tabLst>
            </a:pP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「自</a:t>
            </a:r>
            <a:r>
              <a:rPr sz="1350" spc="-140" dirty="0">
                <a:solidFill>
                  <a:srgbClr val="333333"/>
                </a:solidFill>
                <a:latin typeface="PMingLiU"/>
                <a:cs typeface="PMingLiU"/>
              </a:rPr>
              <a:t>ら 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考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え、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戦略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組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み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立</a:t>
            </a:r>
            <a:r>
              <a:rPr sz="1350" spc="-200" dirty="0">
                <a:solidFill>
                  <a:srgbClr val="333333"/>
                </a:solidFill>
                <a:latin typeface="PMingLiU"/>
                <a:cs typeface="PMingLiU"/>
              </a:rPr>
              <a:t>て、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実行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し、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結果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検証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する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」力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が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身</a:t>
            </a:r>
            <a:r>
              <a:rPr sz="1350" spc="-375" dirty="0">
                <a:solidFill>
                  <a:srgbClr val="333333"/>
                </a:solidFill>
                <a:latin typeface="PMingLiU"/>
                <a:cs typeface="PMingLiU"/>
              </a:rPr>
              <a:t>につく</a:t>
            </a:r>
            <a:endParaRPr sz="1350">
              <a:latin typeface="PMingLiU"/>
              <a:cs typeface="PMingLiU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368675" y="3114262"/>
            <a:ext cx="509333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1930" indent="-189230">
              <a:lnSpc>
                <a:spcPct val="100000"/>
              </a:lnSpc>
              <a:spcBef>
                <a:spcPts val="105"/>
              </a:spcBef>
              <a:buClr>
                <a:srgbClr val="0E3B6D"/>
              </a:buClr>
              <a:buSzPct val="74074"/>
              <a:buFont typeface="Arial"/>
              <a:buChar char="■"/>
              <a:tabLst>
                <a:tab pos="201930" algn="l"/>
              </a:tabLst>
            </a:pPr>
            <a:r>
              <a:rPr sz="1350" spc="-195" dirty="0">
                <a:solidFill>
                  <a:srgbClr val="333333"/>
                </a:solidFill>
                <a:latin typeface="PMingLiU"/>
                <a:cs typeface="PMingLiU"/>
              </a:rPr>
              <a:t>ゼロから 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指示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待</a:t>
            </a:r>
            <a:r>
              <a:rPr sz="1350" spc="-185" dirty="0">
                <a:solidFill>
                  <a:srgbClr val="333333"/>
                </a:solidFill>
                <a:latin typeface="PMingLiU"/>
                <a:cs typeface="PMingLiU"/>
              </a:rPr>
              <a:t>つのではなく 、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自</a:t>
            </a:r>
            <a:r>
              <a:rPr sz="1350" spc="-225" dirty="0">
                <a:solidFill>
                  <a:srgbClr val="333333"/>
                </a:solidFill>
                <a:latin typeface="PMingLiU"/>
                <a:cs typeface="PMingLiU"/>
              </a:rPr>
              <a:t>ら 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仮説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立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てる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自律的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な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姿勢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350" spc="-110" dirty="0">
                <a:solidFill>
                  <a:srgbClr val="333333"/>
                </a:solidFill>
                <a:latin typeface="SimSun"/>
                <a:cs typeface="SimSun"/>
              </a:rPr>
              <a:t>重視</a:t>
            </a:r>
            <a:endParaRPr sz="1350">
              <a:latin typeface="SimSun"/>
              <a:cs typeface="SimSu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368675" y="3438112"/>
            <a:ext cx="462851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1930" indent="-189230">
              <a:lnSpc>
                <a:spcPct val="100000"/>
              </a:lnSpc>
              <a:spcBef>
                <a:spcPts val="105"/>
              </a:spcBef>
              <a:buClr>
                <a:srgbClr val="0E3B6D"/>
              </a:buClr>
              <a:buSzPct val="74074"/>
              <a:buFont typeface="Arial"/>
              <a:buChar char="■"/>
              <a:tabLst>
                <a:tab pos="201930" algn="l"/>
              </a:tabLst>
            </a:pP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明確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な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答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えがない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課題</a:t>
            </a:r>
            <a:r>
              <a:rPr sz="1350" spc="-180" dirty="0">
                <a:solidFill>
                  <a:srgbClr val="333333"/>
                </a:solidFill>
                <a:latin typeface="PMingLiU"/>
                <a:cs typeface="PMingLiU"/>
              </a:rPr>
              <a:t>にもチームで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共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に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挑戦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し、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検証</a:t>
            </a:r>
            <a:r>
              <a:rPr sz="1350" spc="-180" dirty="0">
                <a:solidFill>
                  <a:srgbClr val="333333"/>
                </a:solidFill>
                <a:latin typeface="PMingLiU"/>
                <a:cs typeface="PMingLiU"/>
              </a:rPr>
              <a:t>できる</a:t>
            </a:r>
            <a:r>
              <a:rPr sz="1350" spc="-110" dirty="0">
                <a:solidFill>
                  <a:srgbClr val="333333"/>
                </a:solidFill>
                <a:latin typeface="SimSun"/>
                <a:cs typeface="SimSun"/>
              </a:rPr>
              <a:t>環境</a:t>
            </a:r>
            <a:endParaRPr sz="1350">
              <a:latin typeface="SimSun"/>
              <a:cs typeface="SimSu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368675" y="4381086"/>
            <a:ext cx="554545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1930" indent="-189230">
              <a:lnSpc>
                <a:spcPct val="100000"/>
              </a:lnSpc>
              <a:spcBef>
                <a:spcPts val="105"/>
              </a:spcBef>
              <a:buClr>
                <a:srgbClr val="0E3B6D"/>
              </a:buClr>
              <a:buSzPct val="74074"/>
              <a:buFont typeface="Arial"/>
              <a:buChar char="■"/>
              <a:tabLst>
                <a:tab pos="201930" algn="l"/>
              </a:tabLst>
            </a:pP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事業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の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立</a:t>
            </a:r>
            <a:r>
              <a:rPr sz="1350" spc="-204" dirty="0">
                <a:solidFill>
                  <a:srgbClr val="333333"/>
                </a:solidFill>
                <a:latin typeface="PMingLiU"/>
                <a:cs typeface="PMingLiU"/>
              </a:rPr>
              <a:t>ち 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上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げ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期</a:t>
            </a:r>
            <a:r>
              <a:rPr sz="1350" spc="-190" dirty="0">
                <a:solidFill>
                  <a:srgbClr val="333333"/>
                </a:solidFill>
                <a:latin typeface="PMingLiU"/>
                <a:cs typeface="PMingLiU"/>
              </a:rPr>
              <a:t>なら ではの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「自分次第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でどんなキャリアも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目指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せる</a:t>
            </a:r>
            <a:r>
              <a:rPr sz="1350" spc="-140" dirty="0">
                <a:solidFill>
                  <a:srgbClr val="333333"/>
                </a:solidFill>
                <a:latin typeface="SimSun"/>
                <a:cs typeface="SimSun"/>
              </a:rPr>
              <a:t>」可能性</a:t>
            </a:r>
            <a:endParaRPr sz="1350">
              <a:latin typeface="SimSun"/>
              <a:cs typeface="SimSu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368675" y="4695411"/>
            <a:ext cx="4024629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1930" indent="-189230">
              <a:lnSpc>
                <a:spcPct val="100000"/>
              </a:lnSpc>
              <a:spcBef>
                <a:spcPts val="105"/>
              </a:spcBef>
              <a:buClr>
                <a:srgbClr val="0E3B6D"/>
              </a:buClr>
              <a:buSzPct val="74074"/>
              <a:buFont typeface="Arial"/>
              <a:buChar char="■"/>
              <a:tabLst>
                <a:tab pos="201930" algn="l"/>
              </a:tabLst>
            </a:pP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半期</a:t>
            </a:r>
            <a:r>
              <a:rPr sz="1350" spc="-180" dirty="0">
                <a:solidFill>
                  <a:srgbClr val="333333"/>
                </a:solidFill>
                <a:latin typeface="PMingLiU"/>
                <a:cs typeface="PMingLiU"/>
              </a:rPr>
              <a:t>ごとの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目標設定面談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と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成果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に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応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じた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評価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‧</a:t>
            </a:r>
            <a:r>
              <a:rPr sz="1350" spc="-140" dirty="0">
                <a:solidFill>
                  <a:srgbClr val="333333"/>
                </a:solidFill>
                <a:latin typeface="SimSun"/>
                <a:cs typeface="SimSun"/>
              </a:rPr>
              <a:t>報酬制度</a:t>
            </a:r>
            <a:endParaRPr sz="1350">
              <a:latin typeface="SimSun"/>
              <a:cs typeface="SimSu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368675" y="5010920"/>
            <a:ext cx="4841875" cy="2425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01930" indent="-189230">
              <a:lnSpc>
                <a:spcPct val="100000"/>
              </a:lnSpc>
              <a:spcBef>
                <a:spcPts val="120"/>
              </a:spcBef>
              <a:buClr>
                <a:srgbClr val="0E3B6D"/>
              </a:buClr>
              <a:buSzPct val="74074"/>
              <a:buFont typeface="Arial"/>
              <a:buChar char="■"/>
              <a:tabLst>
                <a:tab pos="201930" algn="l"/>
              </a:tabLst>
            </a:pP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「人間成長</a:t>
            </a:r>
            <a:r>
              <a:rPr sz="1400" spc="-100" dirty="0">
                <a:solidFill>
                  <a:srgbClr val="333333"/>
                </a:solidFill>
                <a:latin typeface="Noto Sans JP"/>
                <a:cs typeface="Noto Sans JP"/>
              </a:rPr>
              <a:t>®</a:t>
            </a:r>
            <a:r>
              <a:rPr sz="1350" spc="-470" dirty="0">
                <a:solidFill>
                  <a:srgbClr val="333333"/>
                </a:solidFill>
                <a:latin typeface="SimSun"/>
                <a:cs typeface="SimSun"/>
              </a:rPr>
              <a:t>」「</a:t>
            </a:r>
            <a:r>
              <a:rPr sz="1400" spc="-100" dirty="0">
                <a:solidFill>
                  <a:srgbClr val="333333"/>
                </a:solidFill>
                <a:latin typeface="Noto Sans JP"/>
                <a:cs typeface="Noto Sans JP"/>
              </a:rPr>
              <a:t>CareerSelectAbility®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」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重視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した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人材育成</a:t>
            </a:r>
            <a:r>
              <a:rPr sz="1350" spc="-155" dirty="0">
                <a:solidFill>
                  <a:srgbClr val="333333"/>
                </a:solidFill>
                <a:latin typeface="PMingLiU"/>
                <a:cs typeface="PMingLiU"/>
              </a:rPr>
              <a:t>システム</a:t>
            </a:r>
            <a:endParaRPr sz="1350">
              <a:latin typeface="PMingLiU"/>
              <a:cs typeface="PMingLiU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30" dirty="0"/>
              <a:t>エン</a:t>
            </a:r>
            <a:r>
              <a:rPr sz="2650" spc="-110" dirty="0">
                <a:latin typeface="Gautami"/>
                <a:cs typeface="Gautami"/>
              </a:rPr>
              <a:t>SX</a:t>
            </a:r>
            <a:r>
              <a:rPr spc="-290" dirty="0"/>
              <a:t>で働く 魅力</a:t>
            </a:r>
            <a:r>
              <a:rPr spc="-254" dirty="0"/>
              <a:t>～</a:t>
            </a:r>
            <a:r>
              <a:rPr spc="-245" dirty="0"/>
              <a:t>中途社員向け</a:t>
            </a:r>
            <a:r>
              <a:rPr spc="-375" dirty="0"/>
              <a:t>～</a:t>
            </a:r>
            <a:endParaRPr sz="2650">
              <a:latin typeface="Gautami"/>
              <a:cs typeface="Gautam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028699"/>
            <a:ext cx="2667000" cy="7305675"/>
            <a:chOff x="0" y="1028699"/>
            <a:chExt cx="2667000" cy="7305675"/>
          </a:xfrm>
        </p:grpSpPr>
        <p:sp>
          <p:nvSpPr>
            <p:cNvPr id="4" name="object 4"/>
            <p:cNvSpPr/>
            <p:nvPr/>
          </p:nvSpPr>
          <p:spPr>
            <a:xfrm>
              <a:off x="0" y="1028699"/>
              <a:ext cx="2667000" cy="7305675"/>
            </a:xfrm>
            <a:custGeom>
              <a:avLst/>
              <a:gdLst/>
              <a:ahLst/>
              <a:cxnLst/>
              <a:rect l="l" t="t" r="r" b="b"/>
              <a:pathLst>
                <a:path w="2667000" h="7305675">
                  <a:moveTo>
                    <a:pt x="2666999" y="7305674"/>
                  </a:moveTo>
                  <a:lnTo>
                    <a:pt x="0" y="7305674"/>
                  </a:lnTo>
                  <a:lnTo>
                    <a:pt x="0" y="0"/>
                  </a:lnTo>
                  <a:lnTo>
                    <a:pt x="2666999" y="0"/>
                  </a:lnTo>
                  <a:lnTo>
                    <a:pt x="2666999" y="7305674"/>
                  </a:lnTo>
                  <a:close/>
                </a:path>
              </a:pathLst>
            </a:custGeom>
            <a:solidFill>
              <a:srgbClr val="F2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5737" y="1219199"/>
              <a:ext cx="38100" cy="3686175"/>
            </a:xfrm>
            <a:custGeom>
              <a:avLst/>
              <a:gdLst/>
              <a:ahLst/>
              <a:cxnLst/>
              <a:rect l="l" t="t" r="r" b="b"/>
              <a:pathLst>
                <a:path w="38100" h="3686175">
                  <a:moveTo>
                    <a:pt x="38100" y="2486025"/>
                  </a:moveTo>
                  <a:lnTo>
                    <a:pt x="0" y="2486025"/>
                  </a:lnTo>
                  <a:lnTo>
                    <a:pt x="0" y="3686175"/>
                  </a:lnTo>
                  <a:lnTo>
                    <a:pt x="38100" y="3686175"/>
                  </a:lnTo>
                  <a:lnTo>
                    <a:pt x="38100" y="2486025"/>
                  </a:lnTo>
                  <a:close/>
                </a:path>
                <a:path w="38100" h="3686175">
                  <a:moveTo>
                    <a:pt x="38100" y="0"/>
                  </a:moveTo>
                  <a:lnTo>
                    <a:pt x="0" y="0"/>
                  </a:lnTo>
                  <a:lnTo>
                    <a:pt x="0" y="628650"/>
                  </a:lnTo>
                  <a:lnTo>
                    <a:pt x="38100" y="62865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0" y="1028699"/>
            <a:ext cx="2667000" cy="7305675"/>
          </a:xfrm>
          <a:prstGeom prst="rect">
            <a:avLst/>
          </a:prstGeom>
        </p:spPr>
        <p:txBody>
          <a:bodyPr vert="horz" wrap="square" lIns="0" tIns="170815" rIns="0" bIns="0" rtlCol="0">
            <a:spAutoFit/>
          </a:bodyPr>
          <a:lstStyle/>
          <a:p>
            <a:pPr marL="418465" marR="360045">
              <a:lnSpc>
                <a:spcPct val="111500"/>
              </a:lnSpc>
              <a:spcBef>
                <a:spcPts val="1345"/>
              </a:spcBef>
            </a:pPr>
            <a:r>
              <a:rPr sz="1850" b="1" spc="-250" dirty="0">
                <a:solidFill>
                  <a:srgbClr val="0E3B6D"/>
                </a:solidFill>
                <a:latin typeface="BIZ UDPGothic"/>
                <a:cs typeface="BIZ UDPGothic"/>
              </a:rPr>
              <a:t>中途採用なら ではの</a:t>
            </a:r>
            <a:r>
              <a:rPr sz="1850" b="1" spc="-130" dirty="0">
                <a:solidFill>
                  <a:srgbClr val="0E3B6D"/>
                </a:solidFill>
                <a:latin typeface="BIZ UDPGothic"/>
                <a:cs typeface="BIZ UDPGothic"/>
              </a:rPr>
              <a:t>魅力</a:t>
            </a:r>
            <a:endParaRPr sz="1850">
              <a:latin typeface="BIZ UDPGothic"/>
              <a:cs typeface="BIZ UDPGothic"/>
            </a:endParaRPr>
          </a:p>
          <a:p>
            <a:pPr marL="285115" marR="348615" algn="just">
              <a:lnSpc>
                <a:spcPct val="120000"/>
              </a:lnSpc>
              <a:spcBef>
                <a:spcPts val="1080"/>
              </a:spcBef>
            </a:pP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エン</a:t>
            </a:r>
            <a:r>
              <a:rPr sz="1250" spc="-80" dirty="0">
                <a:solidFill>
                  <a:srgbClr val="333333"/>
                </a:solidFill>
                <a:latin typeface="Noto Sans JP"/>
                <a:cs typeface="Noto Sans JP"/>
              </a:rPr>
              <a:t>SX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は、</a:t>
            </a:r>
            <a:r>
              <a:rPr sz="1250" b="1" spc="-25" dirty="0">
                <a:solidFill>
                  <a:srgbClr val="0E3B6D"/>
                </a:solidFill>
                <a:latin typeface="BIZ UDPGothic"/>
                <a:cs typeface="BIZ UDPGothic"/>
              </a:rPr>
              <a:t>キャリアアップ</a:t>
            </a:r>
            <a:r>
              <a:rPr sz="1250" spc="-135" dirty="0">
                <a:solidFill>
                  <a:srgbClr val="333333"/>
                </a:solidFill>
                <a:latin typeface="SimSun"/>
                <a:cs typeface="SimSun"/>
              </a:rPr>
              <a:t>を目</a:t>
            </a:r>
            <a:r>
              <a:rPr sz="1250" spc="-120" dirty="0">
                <a:solidFill>
                  <a:srgbClr val="333333"/>
                </a:solidFill>
                <a:latin typeface="SimSun"/>
                <a:cs typeface="SimSun"/>
              </a:rPr>
              <a:t>指すプロフェッショナルに最適</a:t>
            </a:r>
            <a:r>
              <a:rPr sz="1250" spc="-135" dirty="0">
                <a:solidFill>
                  <a:srgbClr val="333333"/>
                </a:solidFill>
                <a:latin typeface="SimSun"/>
                <a:cs typeface="SimSun"/>
              </a:rPr>
              <a:t>な環境を提供しています。</a:t>
            </a:r>
            <a:endParaRPr sz="1250">
              <a:latin typeface="SimSun"/>
              <a:cs typeface="SimSun"/>
            </a:endParaRPr>
          </a:p>
          <a:p>
            <a:pPr marL="285115" marR="372745" algn="just">
              <a:lnSpc>
                <a:spcPct val="120000"/>
              </a:lnSpc>
              <a:spcBef>
                <a:spcPts val="1200"/>
              </a:spcBef>
            </a:pP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あなたのこれまでの経験を活か</a:t>
            </a:r>
            <a:r>
              <a:rPr sz="1250" spc="-215" dirty="0">
                <a:solidFill>
                  <a:srgbClr val="333333"/>
                </a:solidFill>
                <a:latin typeface="SimSun"/>
                <a:cs typeface="SimSun"/>
              </a:rPr>
              <a:t>しながら 、</a:t>
            </a:r>
            <a:r>
              <a:rPr sz="1250" b="1" spc="-85" dirty="0">
                <a:solidFill>
                  <a:srgbClr val="0E3B6D"/>
                </a:solidFill>
                <a:latin typeface="BIZ UDPGothic"/>
                <a:cs typeface="BIZ UDPGothic"/>
              </a:rPr>
              <a:t>新しいステージ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でさ</a:t>
            </a:r>
            <a:r>
              <a:rPr sz="1250" spc="-180" dirty="0">
                <a:solidFill>
                  <a:srgbClr val="333333"/>
                </a:solidFill>
                <a:latin typeface="SimSun"/>
                <a:cs typeface="SimSun"/>
              </a:rPr>
              <a:t>ら なる成長を実現しませんか？</a:t>
            </a:r>
            <a:endParaRPr sz="125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sz="1100">
              <a:latin typeface="SimSun"/>
              <a:cs typeface="SimSun"/>
            </a:endParaRPr>
          </a:p>
          <a:p>
            <a:pPr marL="466725" marR="476250">
              <a:lnSpc>
                <a:spcPct val="115399"/>
              </a:lnSpc>
              <a:spcBef>
                <a:spcPts val="5"/>
              </a:spcBef>
            </a:pPr>
            <a:r>
              <a:rPr sz="1300" i="1" spc="-180" dirty="0">
                <a:solidFill>
                  <a:srgbClr val="333333"/>
                </a:solidFill>
                <a:latin typeface="Meiryo"/>
                <a:cs typeface="Meiryo"/>
              </a:rPr>
              <a:t>「常に新しいことに挑戦</a:t>
            </a:r>
            <a:r>
              <a:rPr sz="1300" i="1" spc="-50" dirty="0">
                <a:solidFill>
                  <a:srgbClr val="333333"/>
                </a:solidFill>
                <a:latin typeface="Meiryo"/>
                <a:cs typeface="Meiryo"/>
              </a:rPr>
              <a:t> </a:t>
            </a:r>
            <a:r>
              <a:rPr sz="1300" i="1" spc="-240" dirty="0">
                <a:solidFill>
                  <a:srgbClr val="333333"/>
                </a:solidFill>
                <a:latin typeface="Meiryo"/>
                <a:cs typeface="Meiryo"/>
              </a:rPr>
              <a:t>し、そ の経験から 学ぶこと</a:t>
            </a:r>
            <a:r>
              <a:rPr sz="1300" i="1" spc="-190" dirty="0">
                <a:solidFill>
                  <a:srgbClr val="333333"/>
                </a:solidFill>
                <a:latin typeface="Meiryo"/>
                <a:cs typeface="Meiryo"/>
              </a:rPr>
              <a:t>を大切にする文化がありま</a:t>
            </a:r>
            <a:r>
              <a:rPr sz="1300" i="1" spc="-120" dirty="0">
                <a:solidFill>
                  <a:srgbClr val="333333"/>
                </a:solidFill>
                <a:latin typeface="Meiryo"/>
                <a:cs typeface="Meiryo"/>
              </a:rPr>
              <a:t>す」</a:t>
            </a:r>
            <a:endParaRPr sz="1300">
              <a:latin typeface="Meiryo"/>
              <a:cs typeface="Meiryo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7464" y="822703"/>
            <a:ext cx="229100" cy="22906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263900" y="761206"/>
            <a:ext cx="3442970" cy="3359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0" b="1" spc="-245" dirty="0">
                <a:solidFill>
                  <a:srgbClr val="0E3B6D"/>
                </a:solidFill>
                <a:latin typeface="BIZ UDPGothic"/>
                <a:cs typeface="BIZ UDPGothic"/>
              </a:rPr>
              <a:t>立ち 上げ期の事業成長に携われる</a:t>
            </a:r>
            <a:endParaRPr sz="2000">
              <a:latin typeface="BIZ UDPGothic"/>
              <a:cs typeface="BIZ UDP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47999" y="2570511"/>
            <a:ext cx="257175" cy="200025"/>
          </a:xfrm>
          <a:custGeom>
            <a:avLst/>
            <a:gdLst/>
            <a:ahLst/>
            <a:cxnLst/>
            <a:rect l="l" t="t" r="r" b="b"/>
            <a:pathLst>
              <a:path w="257175" h="200025">
                <a:moveTo>
                  <a:pt x="114300" y="200025"/>
                </a:moveTo>
                <a:lnTo>
                  <a:pt x="24378" y="200025"/>
                </a:lnTo>
                <a:lnTo>
                  <a:pt x="14899" y="198105"/>
                </a:lnTo>
                <a:lnTo>
                  <a:pt x="7149" y="192875"/>
                </a:lnTo>
                <a:lnTo>
                  <a:pt x="1919" y="185125"/>
                </a:lnTo>
                <a:lnTo>
                  <a:pt x="0" y="175646"/>
                </a:lnTo>
                <a:lnTo>
                  <a:pt x="0" y="172878"/>
                </a:lnTo>
                <a:lnTo>
                  <a:pt x="53979" y="19020"/>
                </a:lnTo>
                <a:lnTo>
                  <a:pt x="80902" y="0"/>
                </a:lnTo>
                <a:lnTo>
                  <a:pt x="114300" y="0"/>
                </a:lnTo>
                <a:lnTo>
                  <a:pt x="114300" y="36477"/>
                </a:lnTo>
                <a:lnTo>
                  <a:pt x="120684" y="42862"/>
                </a:lnTo>
                <a:lnTo>
                  <a:pt x="211639" y="42862"/>
                </a:lnTo>
                <a:lnTo>
                  <a:pt x="221760" y="71437"/>
                </a:lnTo>
                <a:lnTo>
                  <a:pt x="120684" y="71437"/>
                </a:lnTo>
                <a:lnTo>
                  <a:pt x="114300" y="77822"/>
                </a:lnTo>
                <a:lnTo>
                  <a:pt x="114300" y="122202"/>
                </a:lnTo>
                <a:lnTo>
                  <a:pt x="120684" y="128587"/>
                </a:lnTo>
                <a:lnTo>
                  <a:pt x="242001" y="128587"/>
                </a:lnTo>
                <a:lnTo>
                  <a:pt x="252122" y="157162"/>
                </a:lnTo>
                <a:lnTo>
                  <a:pt x="120684" y="157162"/>
                </a:lnTo>
                <a:lnTo>
                  <a:pt x="114300" y="163547"/>
                </a:lnTo>
                <a:lnTo>
                  <a:pt x="114300" y="200025"/>
                </a:lnTo>
                <a:close/>
              </a:path>
              <a:path w="257175" h="200025">
                <a:moveTo>
                  <a:pt x="211639" y="42862"/>
                </a:moveTo>
                <a:lnTo>
                  <a:pt x="136490" y="42862"/>
                </a:lnTo>
                <a:lnTo>
                  <a:pt x="142875" y="36477"/>
                </a:lnTo>
                <a:lnTo>
                  <a:pt x="142875" y="0"/>
                </a:lnTo>
                <a:lnTo>
                  <a:pt x="176272" y="0"/>
                </a:lnTo>
                <a:lnTo>
                  <a:pt x="185011" y="1370"/>
                </a:lnTo>
                <a:lnTo>
                  <a:pt x="192747" y="5240"/>
                </a:lnTo>
                <a:lnTo>
                  <a:pt x="198975" y="11245"/>
                </a:lnTo>
                <a:lnTo>
                  <a:pt x="203195" y="19020"/>
                </a:lnTo>
                <a:lnTo>
                  <a:pt x="211639" y="42862"/>
                </a:lnTo>
                <a:close/>
              </a:path>
              <a:path w="257175" h="200025">
                <a:moveTo>
                  <a:pt x="242001" y="128587"/>
                </a:moveTo>
                <a:lnTo>
                  <a:pt x="136490" y="128587"/>
                </a:lnTo>
                <a:lnTo>
                  <a:pt x="142875" y="122202"/>
                </a:lnTo>
                <a:lnTo>
                  <a:pt x="142875" y="77822"/>
                </a:lnTo>
                <a:lnTo>
                  <a:pt x="136490" y="71437"/>
                </a:lnTo>
                <a:lnTo>
                  <a:pt x="221760" y="71437"/>
                </a:lnTo>
                <a:lnTo>
                  <a:pt x="242001" y="128587"/>
                </a:lnTo>
                <a:close/>
              </a:path>
              <a:path w="257175" h="200025">
                <a:moveTo>
                  <a:pt x="232796" y="200025"/>
                </a:moveTo>
                <a:lnTo>
                  <a:pt x="142875" y="200025"/>
                </a:lnTo>
                <a:lnTo>
                  <a:pt x="142875" y="163547"/>
                </a:lnTo>
                <a:lnTo>
                  <a:pt x="136490" y="157162"/>
                </a:lnTo>
                <a:lnTo>
                  <a:pt x="252122" y="157162"/>
                </a:lnTo>
                <a:lnTo>
                  <a:pt x="255790" y="167520"/>
                </a:lnTo>
                <a:lnTo>
                  <a:pt x="256683" y="170110"/>
                </a:lnTo>
                <a:lnTo>
                  <a:pt x="257175" y="172878"/>
                </a:lnTo>
                <a:lnTo>
                  <a:pt x="257175" y="175646"/>
                </a:lnTo>
                <a:lnTo>
                  <a:pt x="255262" y="185125"/>
                </a:lnTo>
                <a:lnTo>
                  <a:pt x="250042" y="192875"/>
                </a:lnTo>
                <a:lnTo>
                  <a:pt x="242294" y="198105"/>
                </a:lnTo>
                <a:lnTo>
                  <a:pt x="232796" y="200025"/>
                </a:lnTo>
                <a:close/>
              </a:path>
            </a:pathLst>
          </a:custGeom>
          <a:solidFill>
            <a:srgbClr val="0E3B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292475" y="2494756"/>
            <a:ext cx="3678554" cy="3359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0" b="1" spc="-145" dirty="0">
                <a:solidFill>
                  <a:srgbClr val="0E3B6D"/>
                </a:solidFill>
                <a:latin typeface="BIZ UDPGothic"/>
                <a:cs typeface="BIZ UDPGothic"/>
              </a:rPr>
              <a:t>自分に合ったキャリアパスを選べる</a:t>
            </a:r>
            <a:endParaRPr sz="2000">
              <a:latin typeface="BIZ UDPGothic"/>
              <a:cs typeface="BIZ UDPGothic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7999" y="4304061"/>
            <a:ext cx="228600" cy="200025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3263900" y="4228305"/>
            <a:ext cx="2311400" cy="3359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0" b="1" spc="-195" dirty="0">
                <a:solidFill>
                  <a:srgbClr val="0E3B6D"/>
                </a:solidFill>
                <a:latin typeface="BIZ UDPGothic"/>
                <a:cs typeface="BIZ UDPGothic"/>
              </a:rPr>
              <a:t>市場価値を高める環境</a:t>
            </a:r>
            <a:endParaRPr sz="2000">
              <a:latin typeface="BIZ UDPGothic"/>
              <a:cs typeface="BIZ UDPGothic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46839" y="5850624"/>
            <a:ext cx="287020" cy="229870"/>
          </a:xfrm>
          <a:custGeom>
            <a:avLst/>
            <a:gdLst/>
            <a:ahLst/>
            <a:cxnLst/>
            <a:rect l="l" t="t" r="r" b="b"/>
            <a:pathLst>
              <a:path w="287020" h="229870">
                <a:moveTo>
                  <a:pt x="122604" y="186987"/>
                </a:moveTo>
                <a:lnTo>
                  <a:pt x="51167" y="186987"/>
                </a:lnTo>
                <a:lnTo>
                  <a:pt x="42826" y="185302"/>
                </a:lnTo>
                <a:lnTo>
                  <a:pt x="36014" y="180708"/>
                </a:lnTo>
                <a:lnTo>
                  <a:pt x="31420" y="173896"/>
                </a:lnTo>
                <a:lnTo>
                  <a:pt x="29735" y="165556"/>
                </a:lnTo>
                <a:lnTo>
                  <a:pt x="29735" y="115550"/>
                </a:lnTo>
                <a:lnTo>
                  <a:pt x="9554" y="115550"/>
                </a:lnTo>
                <a:lnTo>
                  <a:pt x="4286" y="111933"/>
                </a:lnTo>
                <a:lnTo>
                  <a:pt x="87" y="101262"/>
                </a:lnTo>
                <a:lnTo>
                  <a:pt x="0" y="101039"/>
                </a:lnTo>
                <a:lnTo>
                  <a:pt x="1428" y="94788"/>
                </a:lnTo>
                <a:lnTo>
                  <a:pt x="104120" y="0"/>
                </a:lnTo>
                <a:lnTo>
                  <a:pt x="112558" y="0"/>
                </a:lnTo>
                <a:lnTo>
                  <a:pt x="206757" y="86975"/>
                </a:lnTo>
                <a:lnTo>
                  <a:pt x="90100" y="86975"/>
                </a:lnTo>
                <a:lnTo>
                  <a:pt x="86885" y="90189"/>
                </a:lnTo>
                <a:lnTo>
                  <a:pt x="86885" y="126622"/>
                </a:lnTo>
                <a:lnTo>
                  <a:pt x="90100" y="129837"/>
                </a:lnTo>
                <a:lnTo>
                  <a:pt x="122604" y="129837"/>
                </a:lnTo>
                <a:lnTo>
                  <a:pt x="122604" y="186987"/>
                </a:lnTo>
                <a:close/>
              </a:path>
              <a:path w="287020" h="229870">
                <a:moveTo>
                  <a:pt x="129748" y="110951"/>
                </a:moveTo>
                <a:lnTo>
                  <a:pt x="129748" y="90189"/>
                </a:lnTo>
                <a:lnTo>
                  <a:pt x="126533" y="86975"/>
                </a:lnTo>
                <a:lnTo>
                  <a:pt x="206757" y="86975"/>
                </a:lnTo>
                <a:lnTo>
                  <a:pt x="213866" y="93538"/>
                </a:lnTo>
                <a:lnTo>
                  <a:pt x="215473" y="97378"/>
                </a:lnTo>
                <a:lnTo>
                  <a:pt x="215473" y="101262"/>
                </a:lnTo>
                <a:lnTo>
                  <a:pt x="142651" y="101262"/>
                </a:lnTo>
                <a:lnTo>
                  <a:pt x="134972" y="105013"/>
                </a:lnTo>
                <a:lnTo>
                  <a:pt x="129748" y="110951"/>
                </a:lnTo>
                <a:close/>
              </a:path>
              <a:path w="287020" h="229870">
                <a:moveTo>
                  <a:pt x="158323" y="201275"/>
                </a:moveTo>
                <a:lnTo>
                  <a:pt x="136892" y="201275"/>
                </a:lnTo>
                <a:lnTo>
                  <a:pt x="136892" y="121934"/>
                </a:lnTo>
                <a:lnTo>
                  <a:pt x="143276" y="115550"/>
                </a:lnTo>
                <a:lnTo>
                  <a:pt x="259094" y="115550"/>
                </a:lnTo>
                <a:lnTo>
                  <a:pt x="265479" y="121934"/>
                </a:lnTo>
                <a:lnTo>
                  <a:pt x="265479" y="136981"/>
                </a:lnTo>
                <a:lnTo>
                  <a:pt x="158323" y="136981"/>
                </a:lnTo>
                <a:lnTo>
                  <a:pt x="158323" y="201275"/>
                </a:lnTo>
                <a:close/>
              </a:path>
              <a:path w="287020" h="229870">
                <a:moveTo>
                  <a:pt x="265479" y="201275"/>
                </a:moveTo>
                <a:lnTo>
                  <a:pt x="244048" y="201275"/>
                </a:lnTo>
                <a:lnTo>
                  <a:pt x="244048" y="136981"/>
                </a:lnTo>
                <a:lnTo>
                  <a:pt x="265479" y="136981"/>
                </a:lnTo>
                <a:lnTo>
                  <a:pt x="265479" y="201275"/>
                </a:lnTo>
                <a:close/>
              </a:path>
              <a:path w="287020" h="229870">
                <a:moveTo>
                  <a:pt x="265479" y="229850"/>
                </a:moveTo>
                <a:lnTo>
                  <a:pt x="136892" y="229850"/>
                </a:lnTo>
                <a:lnTo>
                  <a:pt x="128551" y="228165"/>
                </a:lnTo>
                <a:lnTo>
                  <a:pt x="121739" y="223571"/>
                </a:lnTo>
                <a:lnTo>
                  <a:pt x="117145" y="216759"/>
                </a:lnTo>
                <a:lnTo>
                  <a:pt x="115460" y="208418"/>
                </a:lnTo>
                <a:lnTo>
                  <a:pt x="115460" y="204489"/>
                </a:lnTo>
                <a:lnTo>
                  <a:pt x="118675" y="201275"/>
                </a:lnTo>
                <a:lnTo>
                  <a:pt x="283696" y="201275"/>
                </a:lnTo>
                <a:lnTo>
                  <a:pt x="286910" y="204489"/>
                </a:lnTo>
                <a:lnTo>
                  <a:pt x="286910" y="208418"/>
                </a:lnTo>
                <a:lnTo>
                  <a:pt x="285226" y="216759"/>
                </a:lnTo>
                <a:lnTo>
                  <a:pt x="280632" y="223571"/>
                </a:lnTo>
                <a:lnTo>
                  <a:pt x="273819" y="228165"/>
                </a:lnTo>
                <a:lnTo>
                  <a:pt x="265479" y="229850"/>
                </a:lnTo>
                <a:close/>
              </a:path>
            </a:pathLst>
          </a:custGeom>
          <a:solidFill>
            <a:srgbClr val="0E3B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321050" y="5790406"/>
            <a:ext cx="1397000" cy="3359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0" b="1" spc="-195" dirty="0">
                <a:solidFill>
                  <a:srgbClr val="0E3B6D"/>
                </a:solidFill>
                <a:latin typeface="BIZ UDPGothic"/>
                <a:cs typeface="BIZ UDPGothic"/>
              </a:rPr>
              <a:t>柔軟な働き方</a:t>
            </a:r>
            <a:endParaRPr sz="2000">
              <a:latin typeface="BIZ UDPGothic"/>
              <a:cs typeface="BIZ UDP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02050" y="1247362"/>
            <a:ext cx="465709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00" spc="-65" dirty="0">
                <a:solidFill>
                  <a:srgbClr val="333333"/>
                </a:solidFill>
                <a:latin typeface="Noto Sans JP"/>
                <a:cs typeface="Noto Sans JP"/>
              </a:rPr>
              <a:t>2021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年創業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の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事業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が</a:t>
            </a:r>
            <a:r>
              <a:rPr sz="1300" spc="-65" dirty="0">
                <a:solidFill>
                  <a:srgbClr val="333333"/>
                </a:solidFill>
                <a:latin typeface="Noto Sans JP"/>
                <a:cs typeface="Noto Sans JP"/>
              </a:rPr>
              <a:t>2024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年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に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独立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した</a:t>
            </a:r>
            <a:r>
              <a:rPr sz="1350" b="1" spc="-170" dirty="0">
                <a:solidFill>
                  <a:srgbClr val="0E3B6D"/>
                </a:solidFill>
                <a:latin typeface="BIZ UDPGothic"/>
                <a:cs typeface="BIZ UDPGothic"/>
              </a:rPr>
              <a:t>急成長</a:t>
            </a:r>
            <a:r>
              <a:rPr sz="1350" b="1" spc="-185" dirty="0">
                <a:solidFill>
                  <a:srgbClr val="0E3B6D"/>
                </a:solidFill>
                <a:latin typeface="Meiryo"/>
                <a:cs typeface="Meiryo"/>
              </a:rPr>
              <a:t>フェーズ</a:t>
            </a:r>
            <a:r>
              <a:rPr sz="1350" spc="-150" dirty="0">
                <a:solidFill>
                  <a:srgbClr val="333333"/>
                </a:solidFill>
                <a:latin typeface="PMingLiU"/>
                <a:cs typeface="PMingLiU"/>
              </a:rPr>
              <a:t>でのジョイン</a:t>
            </a:r>
            <a:endParaRPr sz="1350">
              <a:latin typeface="PMingLiU"/>
              <a:cs typeface="PMingLiU"/>
            </a:endParaRPr>
          </a:p>
        </p:txBody>
      </p:sp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76624" y="1327498"/>
            <a:ext cx="95249" cy="95249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3702050" y="1609312"/>
            <a:ext cx="383603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新規事業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やサービスの</a:t>
            </a:r>
            <a:r>
              <a:rPr sz="1350" b="1" spc="-170" dirty="0">
                <a:solidFill>
                  <a:srgbClr val="0E3B6D"/>
                </a:solidFill>
                <a:latin typeface="BIZ UDPGothic"/>
                <a:cs typeface="BIZ UDPGothic"/>
              </a:rPr>
              <a:t>立</a:t>
            </a:r>
            <a:r>
              <a:rPr sz="1350" b="1" spc="-210" dirty="0">
                <a:solidFill>
                  <a:srgbClr val="0E3B6D"/>
                </a:solidFill>
                <a:latin typeface="Meiryo"/>
                <a:cs typeface="Meiryo"/>
              </a:rPr>
              <a:t>ち </a:t>
            </a:r>
            <a:r>
              <a:rPr sz="1350" b="1" spc="-170" dirty="0">
                <a:solidFill>
                  <a:srgbClr val="0E3B6D"/>
                </a:solidFill>
                <a:latin typeface="BIZ UDPGothic"/>
                <a:cs typeface="BIZ UDPGothic"/>
              </a:rPr>
              <a:t>上</a:t>
            </a:r>
            <a:r>
              <a:rPr sz="1350" b="1" spc="-170" dirty="0">
                <a:solidFill>
                  <a:srgbClr val="0E3B6D"/>
                </a:solidFill>
                <a:latin typeface="Meiryo"/>
                <a:cs typeface="Meiryo"/>
              </a:rPr>
              <a:t>げ</a:t>
            </a:r>
            <a:r>
              <a:rPr sz="1350" b="1" spc="-170" dirty="0">
                <a:solidFill>
                  <a:srgbClr val="0E3B6D"/>
                </a:solidFill>
                <a:latin typeface="BIZ UDPGothic"/>
                <a:cs typeface="BIZ UDPGothic"/>
              </a:rPr>
              <a:t>経験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が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積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める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希少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な</a:t>
            </a:r>
            <a:r>
              <a:rPr sz="1350" spc="-110" dirty="0">
                <a:solidFill>
                  <a:srgbClr val="333333"/>
                </a:solidFill>
                <a:latin typeface="SimSun"/>
                <a:cs typeface="SimSun"/>
              </a:rPr>
              <a:t>機会</a:t>
            </a:r>
            <a:endParaRPr sz="1350">
              <a:latin typeface="SimSun"/>
              <a:cs typeface="SimSun"/>
            </a:endParaRPr>
          </a:p>
        </p:txBody>
      </p:sp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76624" y="1689448"/>
            <a:ext cx="95249" cy="95249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3702050" y="1961737"/>
            <a:ext cx="485648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初年度目標</a:t>
            </a:r>
            <a:r>
              <a:rPr sz="1300" spc="-75" dirty="0">
                <a:solidFill>
                  <a:srgbClr val="333333"/>
                </a:solidFill>
                <a:latin typeface="Noto Sans JP"/>
                <a:cs typeface="Noto Sans JP"/>
              </a:rPr>
              <a:t>200%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達成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、</a:t>
            </a:r>
            <a:r>
              <a:rPr sz="1300" spc="-65" dirty="0">
                <a:solidFill>
                  <a:srgbClr val="333333"/>
                </a:solidFill>
                <a:latin typeface="Noto Sans JP"/>
                <a:cs typeface="Noto Sans JP"/>
              </a:rPr>
              <a:t>2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年目</a:t>
            </a:r>
            <a:r>
              <a:rPr sz="1300" spc="-65" dirty="0">
                <a:solidFill>
                  <a:srgbClr val="333333"/>
                </a:solidFill>
                <a:latin typeface="Noto Sans JP"/>
                <a:cs typeface="Noto Sans JP"/>
              </a:rPr>
              <a:t>5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倍成長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など</a:t>
            </a:r>
            <a:r>
              <a:rPr sz="1350" b="1" spc="-170" dirty="0">
                <a:solidFill>
                  <a:srgbClr val="0E3B6D"/>
                </a:solidFill>
                <a:latin typeface="BIZ UDPGothic"/>
                <a:cs typeface="BIZ UDPGothic"/>
              </a:rPr>
              <a:t>成長曲線</a:t>
            </a:r>
            <a:r>
              <a:rPr sz="1350" b="1" spc="-170" dirty="0">
                <a:solidFill>
                  <a:srgbClr val="0E3B6D"/>
                </a:solidFill>
                <a:latin typeface="Meiryo"/>
                <a:cs typeface="Meiryo"/>
              </a:rPr>
              <a:t>の</a:t>
            </a:r>
            <a:r>
              <a:rPr sz="1350" b="1" spc="-170" dirty="0">
                <a:solidFill>
                  <a:srgbClr val="0E3B6D"/>
                </a:solidFill>
                <a:latin typeface="BIZ UDPGothic"/>
                <a:cs typeface="BIZ UDPGothic"/>
              </a:rPr>
              <a:t>一番</a:t>
            </a:r>
            <a:r>
              <a:rPr sz="1350" b="1" spc="-170" dirty="0">
                <a:solidFill>
                  <a:srgbClr val="0E3B6D"/>
                </a:solidFill>
                <a:latin typeface="Meiryo"/>
                <a:cs typeface="Meiryo"/>
              </a:rPr>
              <a:t>おいしい</a:t>
            </a:r>
            <a:r>
              <a:rPr sz="1350" b="1" spc="-110" dirty="0">
                <a:solidFill>
                  <a:srgbClr val="0E3B6D"/>
                </a:solidFill>
                <a:latin typeface="BIZ UDPGothic"/>
                <a:cs typeface="BIZ UDPGothic"/>
              </a:rPr>
              <a:t>時期</a:t>
            </a:r>
            <a:endParaRPr sz="1350">
              <a:latin typeface="BIZ UDPGothic"/>
              <a:cs typeface="BIZ UDPGothic"/>
            </a:endParaRPr>
          </a:p>
        </p:txBody>
      </p:sp>
      <p:pic>
        <p:nvPicPr>
          <p:cNvPr id="22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76624" y="2041873"/>
            <a:ext cx="95249" cy="95249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3702050" y="2980912"/>
            <a:ext cx="443801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spc="-170" dirty="0">
                <a:solidFill>
                  <a:srgbClr val="0E3B6D"/>
                </a:solidFill>
                <a:latin typeface="Meiryo"/>
                <a:cs typeface="Meiryo"/>
              </a:rPr>
              <a:t>マネジメントライン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と</a:t>
            </a:r>
            <a:r>
              <a:rPr sz="1350" b="1" spc="-185" dirty="0">
                <a:solidFill>
                  <a:srgbClr val="0E3B6D"/>
                </a:solidFill>
                <a:latin typeface="Meiryo"/>
                <a:cs typeface="Meiryo"/>
              </a:rPr>
              <a:t>エキスパートライン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の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複線型</a:t>
            </a:r>
            <a:r>
              <a:rPr sz="1350" spc="-160" dirty="0">
                <a:solidFill>
                  <a:srgbClr val="333333"/>
                </a:solidFill>
                <a:latin typeface="PMingLiU"/>
                <a:cs typeface="PMingLiU"/>
              </a:rPr>
              <a:t>キャリアパス</a:t>
            </a:r>
            <a:endParaRPr sz="1350">
              <a:latin typeface="PMingLiU"/>
              <a:cs typeface="PMingLiU"/>
            </a:endParaRPr>
          </a:p>
        </p:txBody>
      </p:sp>
      <p:pic>
        <p:nvPicPr>
          <p:cNvPr id="24" name="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76624" y="3061048"/>
            <a:ext cx="95249" cy="95249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3702050" y="3333337"/>
            <a:ext cx="549529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管理職</a:t>
            </a:r>
            <a:r>
              <a:rPr sz="1350" spc="-185" dirty="0">
                <a:solidFill>
                  <a:srgbClr val="333333"/>
                </a:solidFill>
                <a:latin typeface="PMingLiU"/>
                <a:cs typeface="PMingLiU"/>
              </a:rPr>
              <a:t>として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組織</a:t>
            </a:r>
            <a:r>
              <a:rPr sz="1350" spc="-185" dirty="0">
                <a:solidFill>
                  <a:srgbClr val="333333"/>
                </a:solidFill>
                <a:latin typeface="PMingLiU"/>
                <a:cs typeface="PMingLiU"/>
              </a:rPr>
              <a:t>をリードするか、プレイヤーとしてスキルを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極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めるか</a:t>
            </a:r>
            <a:r>
              <a:rPr sz="1350" spc="-140" dirty="0">
                <a:solidFill>
                  <a:srgbClr val="333333"/>
                </a:solidFill>
                <a:latin typeface="SimSun"/>
                <a:cs typeface="SimSun"/>
              </a:rPr>
              <a:t>選択可能</a:t>
            </a:r>
            <a:endParaRPr sz="1350">
              <a:latin typeface="SimSun"/>
              <a:cs typeface="SimSun"/>
            </a:endParaRPr>
          </a:p>
        </p:txBody>
      </p:sp>
      <p:pic>
        <p:nvPicPr>
          <p:cNvPr id="26" name="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76624" y="3413473"/>
            <a:ext cx="95249" cy="95249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3702050" y="3695287"/>
            <a:ext cx="4138929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半期</a:t>
            </a:r>
            <a:r>
              <a:rPr sz="1350" spc="-180" dirty="0">
                <a:solidFill>
                  <a:srgbClr val="333333"/>
                </a:solidFill>
                <a:latin typeface="PMingLiU"/>
                <a:cs typeface="PMingLiU"/>
              </a:rPr>
              <a:t>ごとの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評価面談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で</a:t>
            </a:r>
            <a:r>
              <a:rPr sz="1350" b="1" spc="-170" dirty="0">
                <a:solidFill>
                  <a:srgbClr val="0E3B6D"/>
                </a:solidFill>
                <a:latin typeface="BIZ UDPGothic"/>
                <a:cs typeface="BIZ UDPGothic"/>
              </a:rPr>
              <a:t>納得度</a:t>
            </a:r>
            <a:r>
              <a:rPr sz="1350" b="1" spc="-170" dirty="0">
                <a:solidFill>
                  <a:srgbClr val="0E3B6D"/>
                </a:solidFill>
                <a:latin typeface="Meiryo"/>
                <a:cs typeface="Meiryo"/>
              </a:rPr>
              <a:t>の</a:t>
            </a:r>
            <a:r>
              <a:rPr sz="1350" b="1" spc="-170" dirty="0">
                <a:solidFill>
                  <a:srgbClr val="0E3B6D"/>
                </a:solidFill>
                <a:latin typeface="BIZ UDPGothic"/>
                <a:cs typeface="BIZ UDPGothic"/>
              </a:rPr>
              <a:t>高</a:t>
            </a:r>
            <a:r>
              <a:rPr sz="1350" b="1" spc="-170" dirty="0">
                <a:solidFill>
                  <a:srgbClr val="0E3B6D"/>
                </a:solidFill>
                <a:latin typeface="Meiryo"/>
                <a:cs typeface="Meiryo"/>
              </a:rPr>
              <a:t>い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キャリア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構築</a:t>
            </a:r>
            <a:r>
              <a:rPr sz="1350" spc="-150" dirty="0">
                <a:solidFill>
                  <a:srgbClr val="333333"/>
                </a:solidFill>
                <a:latin typeface="PMingLiU"/>
                <a:cs typeface="PMingLiU"/>
              </a:rPr>
              <a:t>をサポート</a:t>
            </a:r>
            <a:endParaRPr sz="1350">
              <a:latin typeface="PMingLiU"/>
              <a:cs typeface="PMingLiU"/>
            </a:endParaRPr>
          </a:p>
        </p:txBody>
      </p:sp>
      <p:pic>
        <p:nvPicPr>
          <p:cNvPr id="28" name="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76624" y="3775423"/>
            <a:ext cx="95249" cy="95249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3702050" y="4714461"/>
            <a:ext cx="642683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175" dirty="0">
                <a:solidFill>
                  <a:srgbClr val="333333"/>
                </a:solidFill>
                <a:latin typeface="PMingLiU"/>
                <a:cs typeface="PMingLiU"/>
              </a:rPr>
              <a:t>エン‧ジャパンの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「殿堂入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り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」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トップセールスや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元事業責任者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など</a:t>
            </a:r>
            <a:r>
              <a:rPr sz="1350" b="1" spc="-170" dirty="0">
                <a:solidFill>
                  <a:srgbClr val="0E3B6D"/>
                </a:solidFill>
                <a:latin typeface="BIZ UDPGothic"/>
                <a:cs typeface="BIZ UDPGothic"/>
              </a:rPr>
              <a:t>一流</a:t>
            </a:r>
            <a:r>
              <a:rPr sz="1350" b="1" spc="-170" dirty="0">
                <a:solidFill>
                  <a:srgbClr val="0E3B6D"/>
                </a:solidFill>
                <a:latin typeface="Meiryo"/>
                <a:cs typeface="Meiryo"/>
              </a:rPr>
              <a:t>の</a:t>
            </a:r>
            <a:r>
              <a:rPr sz="1350" b="1" spc="-170" dirty="0">
                <a:solidFill>
                  <a:srgbClr val="0E3B6D"/>
                </a:solidFill>
                <a:latin typeface="BIZ UDPGothic"/>
                <a:cs typeface="BIZ UDPGothic"/>
              </a:rPr>
              <a:t>先輩</a:t>
            </a:r>
            <a:r>
              <a:rPr sz="1350" spc="-125" dirty="0">
                <a:solidFill>
                  <a:srgbClr val="333333"/>
                </a:solidFill>
                <a:latin typeface="PMingLiU"/>
                <a:cs typeface="PMingLiU"/>
              </a:rPr>
              <a:t>から 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学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べる</a:t>
            </a:r>
            <a:r>
              <a:rPr sz="1350" spc="-110" dirty="0">
                <a:solidFill>
                  <a:srgbClr val="333333"/>
                </a:solidFill>
                <a:latin typeface="SimSun"/>
                <a:cs typeface="SimSun"/>
              </a:rPr>
              <a:t>環境</a:t>
            </a:r>
            <a:endParaRPr sz="1350">
              <a:latin typeface="SimSun"/>
              <a:cs typeface="SimSun"/>
            </a:endParaRPr>
          </a:p>
        </p:txBody>
      </p:sp>
      <p:pic>
        <p:nvPicPr>
          <p:cNvPr id="30" name="object 3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76624" y="4794598"/>
            <a:ext cx="95249" cy="95249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3702050" y="5066886"/>
            <a:ext cx="444563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自律性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と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仮説検証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重視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する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文化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で</a:t>
            </a:r>
            <a:r>
              <a:rPr sz="1350" b="1" spc="-170" dirty="0">
                <a:solidFill>
                  <a:srgbClr val="0E3B6D"/>
                </a:solidFill>
                <a:latin typeface="BIZ UDPGothic"/>
                <a:cs typeface="BIZ UDPGothic"/>
              </a:rPr>
              <a:t>思考力</a:t>
            </a:r>
            <a:r>
              <a:rPr sz="1350" b="1" spc="-170" dirty="0">
                <a:solidFill>
                  <a:srgbClr val="0E3B6D"/>
                </a:solidFill>
                <a:latin typeface="Meiryo"/>
                <a:cs typeface="Meiryo"/>
              </a:rPr>
              <a:t>と</a:t>
            </a:r>
            <a:r>
              <a:rPr sz="1350" b="1" spc="-170" dirty="0">
                <a:solidFill>
                  <a:srgbClr val="0E3B6D"/>
                </a:solidFill>
                <a:latin typeface="BIZ UDPGothic"/>
                <a:cs typeface="BIZ UDPGothic"/>
              </a:rPr>
              <a:t>実行力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が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鍛</a:t>
            </a:r>
            <a:r>
              <a:rPr sz="1350" spc="-145" dirty="0">
                <a:solidFill>
                  <a:srgbClr val="333333"/>
                </a:solidFill>
                <a:latin typeface="PMingLiU"/>
                <a:cs typeface="PMingLiU"/>
              </a:rPr>
              <a:t>えら れる</a:t>
            </a:r>
            <a:endParaRPr sz="1350">
              <a:latin typeface="PMingLiU"/>
              <a:cs typeface="PMingLiU"/>
            </a:endParaRPr>
          </a:p>
        </p:txBody>
      </p:sp>
      <p:pic>
        <p:nvPicPr>
          <p:cNvPr id="32" name="object 3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76624" y="5147023"/>
            <a:ext cx="95249" cy="95249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3702050" y="5419608"/>
            <a:ext cx="566229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spc="-110" dirty="0">
                <a:solidFill>
                  <a:srgbClr val="0E3B6D"/>
                </a:solidFill>
                <a:latin typeface="Noto Sans JP"/>
                <a:cs typeface="Noto Sans JP"/>
              </a:rPr>
              <a:t>CareerSelectAbility®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の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獲得支援</a:t>
            </a:r>
            <a:r>
              <a:rPr sz="1350" spc="-185" dirty="0">
                <a:solidFill>
                  <a:srgbClr val="333333"/>
                </a:solidFill>
                <a:latin typeface="PMingLiU"/>
                <a:cs typeface="PMingLiU"/>
              </a:rPr>
              <a:t>で、どんな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環境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でも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活躍</a:t>
            </a:r>
            <a:r>
              <a:rPr sz="1350" spc="-180" dirty="0">
                <a:solidFill>
                  <a:srgbClr val="333333"/>
                </a:solidFill>
                <a:latin typeface="PMingLiU"/>
                <a:cs typeface="PMingLiU"/>
              </a:rPr>
              <a:t>できる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普遍的能力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培</a:t>
            </a:r>
            <a:r>
              <a:rPr sz="1350" spc="-50" dirty="0">
                <a:solidFill>
                  <a:srgbClr val="333333"/>
                </a:solidFill>
                <a:latin typeface="PMingLiU"/>
                <a:cs typeface="PMingLiU"/>
              </a:rPr>
              <a:t>う</a:t>
            </a:r>
            <a:endParaRPr sz="1350">
              <a:latin typeface="PMingLiU"/>
              <a:cs typeface="PMingLiU"/>
            </a:endParaRPr>
          </a:p>
        </p:txBody>
      </p:sp>
      <p:pic>
        <p:nvPicPr>
          <p:cNvPr id="34" name="object 3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76624" y="5508973"/>
            <a:ext cx="95249" cy="95249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3668183" y="6155108"/>
            <a:ext cx="437578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50" b="1" spc="-170" dirty="0">
                <a:solidFill>
                  <a:srgbClr val="0E3B6D"/>
                </a:solidFill>
                <a:latin typeface="BIZ UDPGothic"/>
                <a:cs typeface="BIZ UDPGothic"/>
              </a:rPr>
              <a:t>週</a:t>
            </a:r>
            <a:r>
              <a:rPr sz="1400" b="1" spc="-130" dirty="0">
                <a:solidFill>
                  <a:srgbClr val="0E3B6D"/>
                </a:solidFill>
                <a:latin typeface="Noto Sans JP"/>
                <a:cs typeface="Noto Sans JP"/>
              </a:rPr>
              <a:t>4</a:t>
            </a:r>
            <a:r>
              <a:rPr sz="1350" b="1" spc="-170" dirty="0">
                <a:solidFill>
                  <a:srgbClr val="0E3B6D"/>
                </a:solidFill>
                <a:latin typeface="Meiryo"/>
                <a:cs typeface="Meiryo"/>
              </a:rPr>
              <a:t>リ</a:t>
            </a:r>
            <a:r>
              <a:rPr sz="1350" b="1" spc="-125" dirty="0">
                <a:solidFill>
                  <a:srgbClr val="0E3B6D"/>
                </a:solidFill>
                <a:latin typeface="BIZ UDPGothic"/>
                <a:cs typeface="BIZ UDPGothic"/>
              </a:rPr>
              <a:t>モ</a:t>
            </a:r>
            <a:r>
              <a:rPr sz="1350" b="1" spc="-170" dirty="0">
                <a:solidFill>
                  <a:srgbClr val="0E3B6D"/>
                </a:solidFill>
                <a:latin typeface="Meiryo"/>
                <a:cs typeface="Meiryo"/>
              </a:rPr>
              <a:t>ート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や</a:t>
            </a:r>
            <a:r>
              <a:rPr sz="1350" b="1" spc="-170" dirty="0">
                <a:solidFill>
                  <a:srgbClr val="0E3B6D"/>
                </a:solidFill>
                <a:latin typeface="BIZ UDPGothic"/>
                <a:cs typeface="BIZ UDPGothic"/>
              </a:rPr>
              <a:t>基本</a:t>
            </a:r>
            <a:r>
              <a:rPr sz="1350" b="1" spc="-170" dirty="0">
                <a:solidFill>
                  <a:srgbClr val="0E3B6D"/>
                </a:solidFill>
                <a:latin typeface="Meiryo"/>
                <a:cs typeface="Meiryo"/>
              </a:rPr>
              <a:t>リ</a:t>
            </a:r>
            <a:r>
              <a:rPr sz="1350" b="1" spc="-125" dirty="0">
                <a:solidFill>
                  <a:srgbClr val="0E3B6D"/>
                </a:solidFill>
                <a:latin typeface="BIZ UDPGothic"/>
                <a:cs typeface="BIZ UDPGothic"/>
              </a:rPr>
              <a:t>モ</a:t>
            </a:r>
            <a:r>
              <a:rPr sz="1350" b="1" spc="-170" dirty="0">
                <a:solidFill>
                  <a:srgbClr val="0E3B6D"/>
                </a:solidFill>
                <a:latin typeface="Meiryo"/>
                <a:cs typeface="Meiryo"/>
              </a:rPr>
              <a:t>ート</a:t>
            </a:r>
            <a:r>
              <a:rPr sz="1350" spc="-195" dirty="0">
                <a:solidFill>
                  <a:srgbClr val="333333"/>
                </a:solidFill>
                <a:latin typeface="PMingLiU"/>
                <a:cs typeface="PMingLiU"/>
              </a:rPr>
              <a:t>など、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職種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に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応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じた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柔軟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な</a:t>
            </a:r>
            <a:r>
              <a:rPr sz="1350" spc="-140" dirty="0">
                <a:solidFill>
                  <a:srgbClr val="333333"/>
                </a:solidFill>
                <a:latin typeface="SimSun"/>
                <a:cs typeface="SimSun"/>
              </a:rPr>
              <a:t>勤務形態</a:t>
            </a:r>
            <a:endParaRPr sz="1350">
              <a:latin typeface="SimSun"/>
              <a:cs typeface="SimSun"/>
            </a:endParaRPr>
          </a:p>
        </p:txBody>
      </p:sp>
      <p:pic>
        <p:nvPicPr>
          <p:cNvPr id="36" name="object 3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42757" y="5790797"/>
            <a:ext cx="95249" cy="95249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3668183" y="6526287"/>
            <a:ext cx="635254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四半期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に</a:t>
            </a:r>
            <a:r>
              <a:rPr sz="1300" spc="-65" dirty="0">
                <a:solidFill>
                  <a:srgbClr val="333333"/>
                </a:solidFill>
                <a:latin typeface="Noto Sans JP"/>
                <a:cs typeface="Noto Sans JP"/>
              </a:rPr>
              <a:t>1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回程度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の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出社</a:t>
            </a:r>
            <a:r>
              <a:rPr sz="1350" spc="-175" dirty="0">
                <a:solidFill>
                  <a:srgbClr val="333333"/>
                </a:solidFill>
                <a:latin typeface="PMingLiU"/>
                <a:cs typeface="PMingLiU"/>
              </a:rPr>
              <a:t>とオンラインでのコミュニケーションを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両立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したハイブリッドワーク</a:t>
            </a:r>
            <a:endParaRPr sz="1350">
              <a:latin typeface="PMingLiU"/>
              <a:cs typeface="PMingLiU"/>
            </a:endParaRPr>
          </a:p>
        </p:txBody>
      </p:sp>
      <p:pic>
        <p:nvPicPr>
          <p:cNvPr id="38" name="object 3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42757" y="6606423"/>
            <a:ext cx="95249" cy="95249"/>
          </a:xfrm>
          <a:prstGeom prst="rect">
            <a:avLst/>
          </a:prstGeom>
        </p:spPr>
      </p:pic>
      <p:sp>
        <p:nvSpPr>
          <p:cNvPr id="39" name="object 39"/>
          <p:cNvSpPr txBox="1"/>
          <p:nvPr/>
        </p:nvSpPr>
        <p:spPr>
          <a:xfrm>
            <a:off x="3668183" y="6888237"/>
            <a:ext cx="413448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spc="-170" dirty="0">
                <a:solidFill>
                  <a:srgbClr val="0E3B6D"/>
                </a:solidFill>
                <a:latin typeface="BIZ UDPGothic"/>
                <a:cs typeface="BIZ UDPGothic"/>
              </a:rPr>
              <a:t>実力主義</a:t>
            </a:r>
            <a:r>
              <a:rPr sz="1350" b="1" spc="-170" dirty="0">
                <a:solidFill>
                  <a:srgbClr val="0E3B6D"/>
                </a:solidFill>
                <a:latin typeface="Meiryo"/>
                <a:cs typeface="Meiryo"/>
              </a:rPr>
              <a:t>の</a:t>
            </a:r>
            <a:r>
              <a:rPr sz="1350" b="1" spc="-170" dirty="0">
                <a:solidFill>
                  <a:srgbClr val="0E3B6D"/>
                </a:solidFill>
                <a:latin typeface="BIZ UDPGothic"/>
                <a:cs typeface="BIZ UDPGothic"/>
              </a:rPr>
              <a:t>評価</a:t>
            </a:r>
            <a:r>
              <a:rPr sz="1350" b="1" spc="730" dirty="0">
                <a:solidFill>
                  <a:srgbClr val="0E3B6D"/>
                </a:solidFill>
                <a:latin typeface="Meiryo"/>
                <a:cs typeface="Meiryo"/>
              </a:rPr>
              <a:t>‧</a:t>
            </a:r>
            <a:r>
              <a:rPr sz="1350" b="1" spc="-170" dirty="0">
                <a:solidFill>
                  <a:srgbClr val="0E3B6D"/>
                </a:solidFill>
                <a:latin typeface="BIZ UDPGothic"/>
                <a:cs typeface="BIZ UDPGothic"/>
              </a:rPr>
              <a:t>報酬制度</a:t>
            </a:r>
            <a:r>
              <a:rPr sz="1350" spc="-200" dirty="0">
                <a:solidFill>
                  <a:srgbClr val="333333"/>
                </a:solidFill>
                <a:latin typeface="PMingLiU"/>
                <a:cs typeface="PMingLiU"/>
              </a:rPr>
              <a:t>で、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成果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が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適正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に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評価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される</a:t>
            </a:r>
            <a:r>
              <a:rPr sz="1350" spc="-110" dirty="0">
                <a:solidFill>
                  <a:srgbClr val="333333"/>
                </a:solidFill>
                <a:latin typeface="SimSun"/>
                <a:cs typeface="SimSun"/>
              </a:rPr>
              <a:t>環境</a:t>
            </a:r>
            <a:endParaRPr sz="1350" dirty="0">
              <a:latin typeface="SimSun"/>
              <a:cs typeface="SimSun"/>
            </a:endParaRPr>
          </a:p>
        </p:txBody>
      </p:sp>
      <p:pic>
        <p:nvPicPr>
          <p:cNvPr id="40" name="object 4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42757" y="6968373"/>
            <a:ext cx="95249" cy="9524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30" dirty="0"/>
              <a:t>エン</a:t>
            </a:r>
            <a:r>
              <a:rPr sz="2650" spc="-110" dirty="0">
                <a:latin typeface="Gautami"/>
                <a:cs typeface="Gautami"/>
              </a:rPr>
              <a:t>SX</a:t>
            </a:r>
            <a:r>
              <a:rPr spc="-254" dirty="0"/>
              <a:t>に営業支援を依頼する魅力～</a:t>
            </a:r>
            <a:r>
              <a:rPr spc="-240" dirty="0"/>
              <a:t>企業向け</a:t>
            </a:r>
            <a:r>
              <a:rPr spc="-375" dirty="0"/>
              <a:t>～</a:t>
            </a:r>
            <a:endParaRPr sz="2650">
              <a:latin typeface="Gautami"/>
              <a:cs typeface="Gautam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028699"/>
            <a:ext cx="2667000" cy="5848350"/>
            <a:chOff x="0" y="1028699"/>
            <a:chExt cx="2667000" cy="5848350"/>
          </a:xfrm>
        </p:grpSpPr>
        <p:sp>
          <p:nvSpPr>
            <p:cNvPr id="4" name="object 4"/>
            <p:cNvSpPr/>
            <p:nvPr/>
          </p:nvSpPr>
          <p:spPr>
            <a:xfrm>
              <a:off x="0" y="1028699"/>
              <a:ext cx="2667000" cy="5848350"/>
            </a:xfrm>
            <a:custGeom>
              <a:avLst/>
              <a:gdLst/>
              <a:ahLst/>
              <a:cxnLst/>
              <a:rect l="l" t="t" r="r" b="b"/>
              <a:pathLst>
                <a:path w="2667000" h="5848350">
                  <a:moveTo>
                    <a:pt x="2666999" y="5848349"/>
                  </a:moveTo>
                  <a:lnTo>
                    <a:pt x="0" y="5848349"/>
                  </a:lnTo>
                  <a:lnTo>
                    <a:pt x="0" y="0"/>
                  </a:lnTo>
                  <a:lnTo>
                    <a:pt x="2666999" y="0"/>
                  </a:lnTo>
                  <a:lnTo>
                    <a:pt x="2666999" y="5848349"/>
                  </a:lnTo>
                  <a:close/>
                </a:path>
              </a:pathLst>
            </a:custGeom>
            <a:solidFill>
              <a:srgbClr val="F2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5749" y="1219199"/>
              <a:ext cx="38100" cy="314325"/>
            </a:xfrm>
            <a:custGeom>
              <a:avLst/>
              <a:gdLst/>
              <a:ahLst/>
              <a:cxnLst/>
              <a:rect l="l" t="t" r="r" b="b"/>
              <a:pathLst>
                <a:path w="38100" h="314325">
                  <a:moveTo>
                    <a:pt x="38099" y="314324"/>
                  </a:moveTo>
                  <a:lnTo>
                    <a:pt x="0" y="314324"/>
                  </a:lnTo>
                  <a:lnTo>
                    <a:pt x="0" y="0"/>
                  </a:lnTo>
                  <a:lnTo>
                    <a:pt x="38099" y="0"/>
                  </a:lnTo>
                  <a:lnTo>
                    <a:pt x="38099" y="314324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0" y="1028699"/>
            <a:ext cx="2667000" cy="5848350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418465">
              <a:lnSpc>
                <a:spcPct val="100000"/>
              </a:lnSpc>
              <a:spcBef>
                <a:spcPts val="1600"/>
              </a:spcBef>
            </a:pPr>
            <a:r>
              <a:rPr sz="1850" b="1" spc="-190" dirty="0">
                <a:solidFill>
                  <a:srgbClr val="0E3B6D"/>
                </a:solidFill>
                <a:latin typeface="BIZ UDPGothic"/>
                <a:cs typeface="BIZ UDPGothic"/>
              </a:rPr>
              <a:t>営業課題を解決</a:t>
            </a:r>
            <a:endParaRPr sz="1850">
              <a:latin typeface="BIZ UDPGothic"/>
              <a:cs typeface="BIZ UDPGothic"/>
            </a:endParaRPr>
          </a:p>
          <a:p>
            <a:pPr marL="285115" marR="372745" algn="just">
              <a:lnSpc>
                <a:spcPct val="120000"/>
              </a:lnSpc>
              <a:spcBef>
                <a:spcPts val="1080"/>
              </a:spcBef>
            </a:pPr>
            <a:r>
              <a:rPr sz="1250" spc="-140" dirty="0">
                <a:solidFill>
                  <a:srgbClr val="333333"/>
                </a:solidFill>
                <a:latin typeface="SimSun"/>
                <a:cs typeface="SimSun"/>
              </a:rPr>
              <a:t>営業活動に課題を抱えるすべて</a:t>
            </a:r>
            <a:r>
              <a:rPr sz="1250" spc="-135" dirty="0">
                <a:solidFill>
                  <a:srgbClr val="333333"/>
                </a:solidFill>
                <a:latin typeface="SimSun"/>
                <a:cs typeface="SimSun"/>
              </a:rPr>
              <a:t>の企業に向けて、</a:t>
            </a:r>
            <a:r>
              <a:rPr sz="1250" b="1" dirty="0">
                <a:solidFill>
                  <a:srgbClr val="0E3B6D"/>
                </a:solidFill>
                <a:latin typeface="Meiryo"/>
                <a:cs typeface="Meiryo"/>
              </a:rPr>
              <a:t>エン‧ジャパ</a:t>
            </a:r>
            <a:r>
              <a:rPr sz="1250" b="1" spc="-125" dirty="0">
                <a:solidFill>
                  <a:srgbClr val="0E3B6D"/>
                </a:solidFill>
                <a:latin typeface="Meiryo"/>
                <a:cs typeface="Meiryo"/>
              </a:rPr>
              <a:t>ンが</a:t>
            </a:r>
            <a:r>
              <a:rPr sz="1250" b="1" spc="-125" dirty="0">
                <a:solidFill>
                  <a:srgbClr val="0E3B6D"/>
                </a:solidFill>
                <a:latin typeface="BIZ UDPGothic"/>
                <a:cs typeface="BIZ UDPGothic"/>
              </a:rPr>
              <a:t>自社</a:t>
            </a:r>
            <a:r>
              <a:rPr sz="1250" b="1" spc="-125" dirty="0">
                <a:solidFill>
                  <a:srgbClr val="0E3B6D"/>
                </a:solidFill>
                <a:latin typeface="Meiryo"/>
                <a:cs typeface="Meiryo"/>
              </a:rPr>
              <a:t>で</a:t>
            </a:r>
            <a:r>
              <a:rPr sz="1250" b="1" spc="-125" dirty="0">
                <a:solidFill>
                  <a:srgbClr val="0E3B6D"/>
                </a:solidFill>
                <a:latin typeface="BIZ UDPGothic"/>
                <a:cs typeface="BIZ UDPGothic"/>
              </a:rPr>
              <a:t>実証済</a:t>
            </a:r>
            <a:r>
              <a:rPr sz="1250" b="1" spc="-125" dirty="0">
                <a:solidFill>
                  <a:srgbClr val="0E3B6D"/>
                </a:solidFill>
                <a:latin typeface="Meiryo"/>
                <a:cs typeface="Meiryo"/>
              </a:rPr>
              <a:t>みの</a:t>
            </a:r>
            <a:r>
              <a:rPr sz="1250" b="1" spc="-125" dirty="0">
                <a:solidFill>
                  <a:srgbClr val="0E3B6D"/>
                </a:solidFill>
                <a:latin typeface="BIZ UDPGothic"/>
                <a:cs typeface="BIZ UDPGothic"/>
              </a:rPr>
              <a:t>成功</a:t>
            </a:r>
            <a:r>
              <a:rPr sz="1250" b="1" spc="-140" dirty="0">
                <a:solidFill>
                  <a:srgbClr val="0E3B6D"/>
                </a:solidFill>
                <a:latin typeface="Meiryo"/>
                <a:cs typeface="Meiryo"/>
              </a:rPr>
              <a:t>メソ</a:t>
            </a:r>
            <a:r>
              <a:rPr sz="1250" b="1" spc="-125" dirty="0">
                <a:solidFill>
                  <a:srgbClr val="0E3B6D"/>
                </a:solidFill>
                <a:latin typeface="Meiryo"/>
                <a:cs typeface="Meiryo"/>
              </a:rPr>
              <a:t>ッド</a:t>
            </a:r>
            <a:r>
              <a:rPr sz="1250" spc="-175" dirty="0">
                <a:solidFill>
                  <a:srgbClr val="333333"/>
                </a:solidFill>
                <a:latin typeface="SimSun"/>
                <a:cs typeface="SimSun"/>
              </a:rPr>
              <a:t>を惜しみなく 提供します。</a:t>
            </a:r>
            <a:endParaRPr sz="1250">
              <a:latin typeface="SimSun"/>
              <a:cs typeface="SimSun"/>
            </a:endParaRPr>
          </a:p>
          <a:p>
            <a:pPr marL="285115" marR="372745" algn="just">
              <a:lnSpc>
                <a:spcPct val="120000"/>
              </a:lnSpc>
              <a:spcBef>
                <a:spcPts val="1200"/>
              </a:spcBef>
            </a:pPr>
            <a:r>
              <a:rPr sz="1250" spc="-165" dirty="0">
                <a:solidFill>
                  <a:srgbClr val="333333"/>
                </a:solidFill>
                <a:latin typeface="SimSun"/>
                <a:cs typeface="SimSun"/>
              </a:rPr>
              <a:t>単なる「営業代行」ではなく 、</a:t>
            </a:r>
            <a:r>
              <a:rPr sz="1250" b="1" spc="-125" dirty="0">
                <a:solidFill>
                  <a:srgbClr val="0E3B6D"/>
                </a:solidFill>
                <a:latin typeface="BIZ UDPGothic"/>
                <a:cs typeface="BIZ UDPGothic"/>
              </a:rPr>
              <a:t>戦略立案</a:t>
            </a:r>
            <a:r>
              <a:rPr sz="1250" b="1" spc="-229" dirty="0">
                <a:solidFill>
                  <a:srgbClr val="0E3B6D"/>
                </a:solidFill>
                <a:latin typeface="Meiryo"/>
                <a:cs typeface="Meiryo"/>
              </a:rPr>
              <a:t>から </a:t>
            </a:r>
            <a:r>
              <a:rPr sz="1250" b="1" spc="-125" dirty="0">
                <a:solidFill>
                  <a:srgbClr val="0E3B6D"/>
                </a:solidFill>
                <a:latin typeface="BIZ UDPGothic"/>
                <a:cs typeface="BIZ UDPGothic"/>
              </a:rPr>
              <a:t>実行</a:t>
            </a:r>
            <a:r>
              <a:rPr sz="1250" b="1" spc="-125" dirty="0">
                <a:solidFill>
                  <a:srgbClr val="0E3B6D"/>
                </a:solidFill>
                <a:latin typeface="Meiryo"/>
                <a:cs typeface="Meiryo"/>
              </a:rPr>
              <a:t>まで</a:t>
            </a:r>
            <a:r>
              <a:rPr sz="1250" b="1" spc="-125" dirty="0">
                <a:solidFill>
                  <a:srgbClr val="0E3B6D"/>
                </a:solidFill>
                <a:latin typeface="BIZ UDPGothic"/>
                <a:cs typeface="BIZ UDPGothic"/>
              </a:rPr>
              <a:t>一気通貫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で伴走し、再現性のある成果を</a:t>
            </a:r>
            <a:r>
              <a:rPr sz="1250" spc="-145" dirty="0">
                <a:solidFill>
                  <a:srgbClr val="333333"/>
                </a:solidFill>
                <a:latin typeface="SimSun"/>
                <a:cs typeface="SimSun"/>
              </a:rPr>
              <a:t>創出するパートナーです。</a:t>
            </a:r>
            <a:endParaRPr sz="1250">
              <a:latin typeface="SimSun"/>
              <a:cs typeface="SimSun"/>
            </a:endParaRPr>
          </a:p>
          <a:p>
            <a:pPr marL="285115" marR="352425" algn="just">
              <a:lnSpc>
                <a:spcPct val="120000"/>
              </a:lnSpc>
              <a:spcBef>
                <a:spcPts val="1200"/>
              </a:spcBef>
            </a:pPr>
            <a:r>
              <a:rPr sz="1250" b="1" spc="-110" dirty="0">
                <a:solidFill>
                  <a:srgbClr val="0E3B6D"/>
                </a:solidFill>
                <a:latin typeface="Cambria"/>
                <a:cs typeface="Cambria"/>
              </a:rPr>
              <a:t>97%</a:t>
            </a:r>
            <a:r>
              <a:rPr sz="1250" b="1" spc="-125" dirty="0">
                <a:solidFill>
                  <a:srgbClr val="0E3B6D"/>
                </a:solidFill>
                <a:latin typeface="Meiryo"/>
                <a:cs typeface="Meiryo"/>
              </a:rPr>
              <a:t>の</a:t>
            </a:r>
            <a:r>
              <a:rPr sz="1250" b="1" spc="-125" dirty="0">
                <a:solidFill>
                  <a:srgbClr val="0E3B6D"/>
                </a:solidFill>
                <a:latin typeface="BIZ UDPGothic"/>
                <a:cs typeface="BIZ UDPGothic"/>
              </a:rPr>
              <a:t>利用継続率</a:t>
            </a:r>
            <a:r>
              <a:rPr sz="1250" spc="-130" dirty="0">
                <a:solidFill>
                  <a:srgbClr val="333333"/>
                </a:solidFill>
                <a:latin typeface="SimSun"/>
                <a:cs typeface="SimSun"/>
              </a:rPr>
              <a:t>が示す圧倒的</a:t>
            </a:r>
            <a:r>
              <a:rPr sz="1250" spc="-120" dirty="0">
                <a:solidFill>
                  <a:srgbClr val="333333"/>
                </a:solidFill>
                <a:latin typeface="SimSun"/>
                <a:cs typeface="SimSun"/>
              </a:rPr>
              <a:t>な顧客満足度。真の営業変革を</a:t>
            </a:r>
            <a:r>
              <a:rPr sz="1250" spc="-130" dirty="0">
                <a:solidFill>
                  <a:srgbClr val="333333"/>
                </a:solidFill>
                <a:latin typeface="SimSun"/>
                <a:cs typeface="SimSun"/>
              </a:rPr>
              <a:t>ともに実現します。</a:t>
            </a:r>
            <a:endParaRPr sz="1250">
              <a:latin typeface="SimSun"/>
              <a:cs typeface="SimSu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047999" y="1219199"/>
            <a:ext cx="8763000" cy="2133600"/>
            <a:chOff x="3047999" y="1219199"/>
            <a:chExt cx="8763000" cy="2133600"/>
          </a:xfrm>
        </p:grpSpPr>
        <p:sp>
          <p:nvSpPr>
            <p:cNvPr id="8" name="object 8"/>
            <p:cNvSpPr/>
            <p:nvPr/>
          </p:nvSpPr>
          <p:spPr>
            <a:xfrm>
              <a:off x="3047999" y="1219199"/>
              <a:ext cx="8763000" cy="2133600"/>
            </a:xfrm>
            <a:custGeom>
              <a:avLst/>
              <a:gdLst/>
              <a:ahLst/>
              <a:cxnLst/>
              <a:rect l="l" t="t" r="r" b="b"/>
              <a:pathLst>
                <a:path w="8763000" h="2133600">
                  <a:moveTo>
                    <a:pt x="8762999" y="2133599"/>
                  </a:moveTo>
                  <a:lnTo>
                    <a:pt x="0" y="2133599"/>
                  </a:lnTo>
                  <a:lnTo>
                    <a:pt x="0" y="0"/>
                  </a:lnTo>
                  <a:lnTo>
                    <a:pt x="8762999" y="0"/>
                  </a:lnTo>
                  <a:lnTo>
                    <a:pt x="8762999" y="2133599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47999" y="1219199"/>
              <a:ext cx="38100" cy="2133600"/>
            </a:xfrm>
            <a:custGeom>
              <a:avLst/>
              <a:gdLst/>
              <a:ahLst/>
              <a:cxnLst/>
              <a:rect l="l" t="t" r="r" b="b"/>
              <a:pathLst>
                <a:path w="38100" h="2133600">
                  <a:moveTo>
                    <a:pt x="38099" y="2133599"/>
                  </a:moveTo>
                  <a:lnTo>
                    <a:pt x="0" y="2133599"/>
                  </a:lnTo>
                  <a:lnTo>
                    <a:pt x="0" y="0"/>
                  </a:lnTo>
                  <a:lnTo>
                    <a:pt x="38099" y="0"/>
                  </a:lnTo>
                  <a:lnTo>
                    <a:pt x="38099" y="2133599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76599" y="1479946"/>
              <a:ext cx="209550" cy="183356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3047999" y="3590924"/>
            <a:ext cx="8763000" cy="1809750"/>
            <a:chOff x="3047999" y="3590924"/>
            <a:chExt cx="8763000" cy="1809750"/>
          </a:xfrm>
        </p:grpSpPr>
        <p:sp>
          <p:nvSpPr>
            <p:cNvPr id="12" name="object 12"/>
            <p:cNvSpPr/>
            <p:nvPr/>
          </p:nvSpPr>
          <p:spPr>
            <a:xfrm>
              <a:off x="3047999" y="3590924"/>
              <a:ext cx="8763000" cy="1809750"/>
            </a:xfrm>
            <a:custGeom>
              <a:avLst/>
              <a:gdLst/>
              <a:ahLst/>
              <a:cxnLst/>
              <a:rect l="l" t="t" r="r" b="b"/>
              <a:pathLst>
                <a:path w="8763000" h="1809750">
                  <a:moveTo>
                    <a:pt x="8762999" y="1809749"/>
                  </a:moveTo>
                  <a:lnTo>
                    <a:pt x="0" y="1809749"/>
                  </a:lnTo>
                  <a:lnTo>
                    <a:pt x="0" y="0"/>
                  </a:lnTo>
                  <a:lnTo>
                    <a:pt x="8762999" y="0"/>
                  </a:lnTo>
                  <a:lnTo>
                    <a:pt x="8762999" y="1809749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47999" y="3590924"/>
              <a:ext cx="38100" cy="1809750"/>
            </a:xfrm>
            <a:custGeom>
              <a:avLst/>
              <a:gdLst/>
              <a:ahLst/>
              <a:cxnLst/>
              <a:rect l="l" t="t" r="r" b="b"/>
              <a:pathLst>
                <a:path w="38100" h="1809750">
                  <a:moveTo>
                    <a:pt x="38099" y="1809749"/>
                  </a:moveTo>
                  <a:lnTo>
                    <a:pt x="0" y="1809749"/>
                  </a:lnTo>
                  <a:lnTo>
                    <a:pt x="0" y="0"/>
                  </a:lnTo>
                  <a:lnTo>
                    <a:pt x="38099" y="0"/>
                  </a:lnTo>
                  <a:lnTo>
                    <a:pt x="38099" y="1809749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83148" y="3851656"/>
              <a:ext cx="196453" cy="183386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400050">
              <a:lnSpc>
                <a:spcPct val="100000"/>
              </a:lnSpc>
              <a:spcBef>
                <a:spcPts val="115"/>
              </a:spcBef>
            </a:pPr>
            <a:r>
              <a:rPr spc="-195" dirty="0"/>
              <a:t>一気通貫の営業支援</a:t>
            </a:r>
          </a:p>
          <a:p>
            <a:pPr marL="715645" indent="-144145">
              <a:lnSpc>
                <a:spcPct val="100000"/>
              </a:lnSpc>
              <a:spcBef>
                <a:spcPts val="1355"/>
              </a:spcBef>
              <a:buClr>
                <a:srgbClr val="0E3B6D"/>
              </a:buClr>
              <a:buFont typeface="Gautami"/>
              <a:buChar char="•"/>
              <a:tabLst>
                <a:tab pos="715645" algn="l"/>
              </a:tabLst>
            </a:pPr>
            <a:r>
              <a:rPr sz="1350" spc="-35" dirty="0">
                <a:solidFill>
                  <a:srgbClr val="333333"/>
                </a:solidFill>
              </a:rPr>
              <a:t>戦略立案：</a:t>
            </a:r>
            <a:r>
              <a:rPr sz="1350" b="0" spc="-170" dirty="0">
                <a:solidFill>
                  <a:srgbClr val="333333"/>
                </a:solidFill>
                <a:latin typeface="SimSun"/>
                <a:cs typeface="SimSun"/>
              </a:rPr>
              <a:t>事業理解</a:t>
            </a:r>
            <a:r>
              <a:rPr sz="1350" b="0" spc="-170" dirty="0">
                <a:solidFill>
                  <a:srgbClr val="333333"/>
                </a:solidFill>
                <a:latin typeface="PMingLiU"/>
                <a:cs typeface="PMingLiU"/>
              </a:rPr>
              <a:t>‧</a:t>
            </a:r>
            <a:r>
              <a:rPr sz="1350" b="0" spc="-170" dirty="0">
                <a:solidFill>
                  <a:srgbClr val="333333"/>
                </a:solidFill>
                <a:latin typeface="SimSun"/>
                <a:cs typeface="SimSun"/>
              </a:rPr>
              <a:t>市場分析</a:t>
            </a:r>
            <a:r>
              <a:rPr sz="1350" b="0" spc="-170" dirty="0">
                <a:solidFill>
                  <a:srgbClr val="333333"/>
                </a:solidFill>
                <a:latin typeface="PMingLiU"/>
                <a:cs typeface="PMingLiU"/>
              </a:rPr>
              <a:t>から </a:t>
            </a:r>
            <a:r>
              <a:rPr sz="1350" b="0" spc="-170" dirty="0">
                <a:solidFill>
                  <a:srgbClr val="333333"/>
                </a:solidFill>
                <a:latin typeface="SimSun"/>
                <a:cs typeface="SimSun"/>
              </a:rPr>
              <a:t>最適</a:t>
            </a:r>
            <a:r>
              <a:rPr sz="1350" b="0" spc="-170" dirty="0">
                <a:solidFill>
                  <a:srgbClr val="333333"/>
                </a:solidFill>
                <a:latin typeface="PMingLiU"/>
                <a:cs typeface="PMingLiU"/>
              </a:rPr>
              <a:t>な</a:t>
            </a:r>
            <a:r>
              <a:rPr sz="1350" b="0" spc="-170" dirty="0">
                <a:solidFill>
                  <a:srgbClr val="333333"/>
                </a:solidFill>
                <a:latin typeface="SimSun"/>
                <a:cs typeface="SimSun"/>
              </a:rPr>
              <a:t>営業戦略</a:t>
            </a:r>
            <a:r>
              <a:rPr sz="1350" b="0" spc="-170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350" b="0" spc="-110" dirty="0">
                <a:solidFill>
                  <a:srgbClr val="333333"/>
                </a:solidFill>
                <a:latin typeface="SimSun"/>
                <a:cs typeface="SimSun"/>
              </a:rPr>
              <a:t>設計</a:t>
            </a:r>
            <a:endParaRPr sz="1350">
              <a:latin typeface="SimSun"/>
              <a:cs typeface="SimSun"/>
            </a:endParaRPr>
          </a:p>
          <a:p>
            <a:pPr marL="715645" indent="-144145">
              <a:lnSpc>
                <a:spcPct val="100000"/>
              </a:lnSpc>
              <a:spcBef>
                <a:spcPts val="930"/>
              </a:spcBef>
              <a:buClr>
                <a:srgbClr val="0E3B6D"/>
              </a:buClr>
              <a:buFont typeface="Gautami"/>
              <a:buChar char="•"/>
              <a:tabLst>
                <a:tab pos="715645" algn="l"/>
              </a:tabLst>
            </a:pPr>
            <a:r>
              <a:rPr sz="1350" spc="-90" dirty="0">
                <a:solidFill>
                  <a:srgbClr val="333333"/>
                </a:solidFill>
              </a:rPr>
              <a:t>データ駆動：</a:t>
            </a:r>
            <a:r>
              <a:rPr sz="1300" b="0" spc="130" dirty="0">
                <a:solidFill>
                  <a:srgbClr val="333333"/>
                </a:solidFill>
                <a:latin typeface="Noto Sans JP"/>
                <a:cs typeface="Noto Sans JP"/>
              </a:rPr>
              <a:t>10</a:t>
            </a:r>
            <a:r>
              <a:rPr sz="1350" b="0" spc="-170" dirty="0">
                <a:solidFill>
                  <a:srgbClr val="333333"/>
                </a:solidFill>
                <a:latin typeface="SimSun"/>
                <a:cs typeface="SimSun"/>
              </a:rPr>
              <a:t>億件以上</a:t>
            </a:r>
            <a:r>
              <a:rPr sz="1350" b="0" spc="-195" dirty="0">
                <a:solidFill>
                  <a:srgbClr val="333333"/>
                </a:solidFill>
                <a:latin typeface="PMingLiU"/>
                <a:cs typeface="PMingLiU"/>
              </a:rPr>
              <a:t>のオーディエンスデータと</a:t>
            </a:r>
            <a:r>
              <a:rPr sz="1300" b="0" spc="-65" dirty="0">
                <a:solidFill>
                  <a:srgbClr val="333333"/>
                </a:solidFill>
                <a:latin typeface="Noto Sans JP"/>
                <a:cs typeface="Noto Sans JP"/>
              </a:rPr>
              <a:t>5</a:t>
            </a:r>
            <a:r>
              <a:rPr sz="1350" b="0" spc="-170" dirty="0">
                <a:solidFill>
                  <a:srgbClr val="333333"/>
                </a:solidFill>
                <a:latin typeface="PMingLiU"/>
                <a:cs typeface="PMingLiU"/>
              </a:rPr>
              <a:t>つの</a:t>
            </a:r>
            <a:r>
              <a:rPr sz="1300" b="0" spc="-80" dirty="0">
                <a:solidFill>
                  <a:srgbClr val="333333"/>
                </a:solidFill>
                <a:latin typeface="Noto Sans JP"/>
                <a:cs typeface="Noto Sans JP"/>
              </a:rPr>
              <a:t>ABM</a:t>
            </a:r>
            <a:r>
              <a:rPr sz="1350" b="0" spc="-170" dirty="0">
                <a:solidFill>
                  <a:srgbClr val="333333"/>
                </a:solidFill>
                <a:latin typeface="PMingLiU"/>
                <a:cs typeface="PMingLiU"/>
              </a:rPr>
              <a:t>ツールで</a:t>
            </a:r>
            <a:r>
              <a:rPr sz="1350" b="0" spc="-170" dirty="0">
                <a:solidFill>
                  <a:srgbClr val="333333"/>
                </a:solidFill>
                <a:latin typeface="SimSun"/>
                <a:cs typeface="SimSun"/>
              </a:rPr>
              <a:t>精密</a:t>
            </a:r>
            <a:r>
              <a:rPr sz="1350" b="0" spc="-170" dirty="0">
                <a:solidFill>
                  <a:srgbClr val="333333"/>
                </a:solidFill>
                <a:latin typeface="PMingLiU"/>
                <a:cs typeface="PMingLiU"/>
              </a:rPr>
              <a:t>なターゲティング</a:t>
            </a:r>
            <a:endParaRPr sz="1350">
              <a:latin typeface="PMingLiU"/>
              <a:cs typeface="PMingLiU"/>
            </a:endParaRPr>
          </a:p>
          <a:p>
            <a:pPr marL="715645" indent="-144145">
              <a:lnSpc>
                <a:spcPct val="100000"/>
              </a:lnSpc>
              <a:spcBef>
                <a:spcPts val="930"/>
              </a:spcBef>
              <a:buClr>
                <a:srgbClr val="0E3B6D"/>
              </a:buClr>
              <a:buFont typeface="Gautami"/>
              <a:buChar char="•"/>
              <a:tabLst>
                <a:tab pos="715645" algn="l"/>
              </a:tabLst>
            </a:pPr>
            <a:r>
              <a:rPr sz="1350" spc="-20" dirty="0">
                <a:solidFill>
                  <a:srgbClr val="333333"/>
                </a:solidFill>
              </a:rPr>
              <a:t>実行サポート：</a:t>
            </a:r>
            <a:r>
              <a:rPr sz="1350" b="0" spc="-170" dirty="0">
                <a:solidFill>
                  <a:srgbClr val="333333"/>
                </a:solidFill>
                <a:latin typeface="SimSun"/>
                <a:cs typeface="SimSun"/>
              </a:rPr>
              <a:t>厳選</a:t>
            </a:r>
            <a:r>
              <a:rPr sz="1350" b="0" spc="-170" dirty="0">
                <a:solidFill>
                  <a:srgbClr val="333333"/>
                </a:solidFill>
                <a:latin typeface="PMingLiU"/>
                <a:cs typeface="PMingLiU"/>
              </a:rPr>
              <a:t>された</a:t>
            </a:r>
            <a:r>
              <a:rPr sz="1350" b="0" spc="-170" dirty="0">
                <a:solidFill>
                  <a:srgbClr val="333333"/>
                </a:solidFill>
                <a:latin typeface="SimSun"/>
                <a:cs typeface="SimSun"/>
              </a:rPr>
              <a:t>精鋭</a:t>
            </a:r>
            <a:r>
              <a:rPr sz="1350" b="0" spc="-180" dirty="0">
                <a:solidFill>
                  <a:srgbClr val="333333"/>
                </a:solidFill>
                <a:latin typeface="PMingLiU"/>
                <a:cs typeface="PMingLiU"/>
              </a:rPr>
              <a:t>インサイドセールスチームによる</a:t>
            </a:r>
            <a:r>
              <a:rPr sz="1350" b="0" spc="-170" dirty="0">
                <a:solidFill>
                  <a:srgbClr val="333333"/>
                </a:solidFill>
                <a:latin typeface="SimSun"/>
                <a:cs typeface="SimSun"/>
              </a:rPr>
              <a:t>高品質</a:t>
            </a:r>
            <a:r>
              <a:rPr sz="1350" b="0" spc="-150" dirty="0">
                <a:solidFill>
                  <a:srgbClr val="333333"/>
                </a:solidFill>
                <a:latin typeface="PMingLiU"/>
                <a:cs typeface="PMingLiU"/>
              </a:rPr>
              <a:t>なアプローチ</a:t>
            </a:r>
            <a:endParaRPr sz="1350">
              <a:latin typeface="PMingLiU"/>
              <a:cs typeface="PMingLiU"/>
            </a:endParaRPr>
          </a:p>
          <a:p>
            <a:pPr marL="715645" indent="-144145">
              <a:lnSpc>
                <a:spcPct val="100000"/>
              </a:lnSpc>
              <a:spcBef>
                <a:spcPts val="930"/>
              </a:spcBef>
              <a:buClr>
                <a:srgbClr val="0E3B6D"/>
              </a:buClr>
              <a:buFont typeface="Gautami"/>
              <a:buChar char="•"/>
              <a:tabLst>
                <a:tab pos="715645" algn="l"/>
              </a:tabLst>
            </a:pPr>
            <a:r>
              <a:rPr sz="1350" spc="-35" dirty="0">
                <a:solidFill>
                  <a:srgbClr val="333333"/>
                </a:solidFill>
              </a:rPr>
              <a:t>検証改善：</a:t>
            </a:r>
            <a:r>
              <a:rPr sz="1350" b="0" spc="-170" dirty="0">
                <a:solidFill>
                  <a:srgbClr val="333333"/>
                </a:solidFill>
                <a:latin typeface="SimSun"/>
                <a:cs typeface="SimSun"/>
              </a:rPr>
              <a:t>商談分析</a:t>
            </a:r>
            <a:r>
              <a:rPr sz="1350" b="0" spc="-170" dirty="0">
                <a:solidFill>
                  <a:srgbClr val="333333"/>
                </a:solidFill>
                <a:latin typeface="PMingLiU"/>
                <a:cs typeface="PMingLiU"/>
              </a:rPr>
              <a:t>と</a:t>
            </a:r>
            <a:r>
              <a:rPr sz="1350" b="0" spc="-170" dirty="0">
                <a:solidFill>
                  <a:srgbClr val="333333"/>
                </a:solidFill>
                <a:latin typeface="SimSun"/>
                <a:cs typeface="SimSun"/>
              </a:rPr>
              <a:t>継続的</a:t>
            </a:r>
            <a:r>
              <a:rPr sz="1350" b="0" spc="-170" dirty="0">
                <a:solidFill>
                  <a:srgbClr val="333333"/>
                </a:solidFill>
                <a:latin typeface="PMingLiU"/>
                <a:cs typeface="PMingLiU"/>
              </a:rPr>
              <a:t>な</a:t>
            </a:r>
            <a:r>
              <a:rPr sz="1350" b="0" spc="-170" dirty="0">
                <a:solidFill>
                  <a:srgbClr val="333333"/>
                </a:solidFill>
                <a:latin typeface="SimSun"/>
                <a:cs typeface="SimSun"/>
              </a:rPr>
              <a:t>改善提案</a:t>
            </a:r>
            <a:r>
              <a:rPr sz="1350" b="0" spc="-170" dirty="0">
                <a:solidFill>
                  <a:srgbClr val="333333"/>
                </a:solidFill>
                <a:latin typeface="PMingLiU"/>
                <a:cs typeface="PMingLiU"/>
              </a:rPr>
              <a:t>で</a:t>
            </a:r>
            <a:r>
              <a:rPr sz="1350" b="0" spc="-170" dirty="0">
                <a:solidFill>
                  <a:srgbClr val="333333"/>
                </a:solidFill>
                <a:latin typeface="SimSun"/>
                <a:cs typeface="SimSun"/>
              </a:rPr>
              <a:t>成果</a:t>
            </a:r>
            <a:r>
              <a:rPr sz="1350" b="0" spc="-170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350" b="0" spc="-130" dirty="0">
                <a:solidFill>
                  <a:srgbClr val="333333"/>
                </a:solidFill>
                <a:latin typeface="SimSun"/>
                <a:cs typeface="SimSun"/>
              </a:rPr>
              <a:t>最大化</a:t>
            </a:r>
            <a:endParaRPr sz="1350">
              <a:latin typeface="SimSun"/>
              <a:cs typeface="SimSu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86099" y="3779583"/>
            <a:ext cx="8724900" cy="133540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400050">
              <a:lnSpc>
                <a:spcPct val="100000"/>
              </a:lnSpc>
              <a:spcBef>
                <a:spcPts val="115"/>
              </a:spcBef>
            </a:pPr>
            <a:r>
              <a:rPr sz="1850" b="1" spc="-150" dirty="0">
                <a:solidFill>
                  <a:srgbClr val="0E3B6D"/>
                </a:solidFill>
                <a:latin typeface="BIZ UDPGothic"/>
                <a:cs typeface="BIZ UDPGothic"/>
              </a:rPr>
              <a:t>再現性のある成功メソッド</a:t>
            </a:r>
            <a:endParaRPr sz="1850">
              <a:latin typeface="BIZ UDPGothic"/>
              <a:cs typeface="BIZ UDPGothic"/>
            </a:endParaRPr>
          </a:p>
          <a:p>
            <a:pPr marL="715645" indent="-144145">
              <a:lnSpc>
                <a:spcPct val="100000"/>
              </a:lnSpc>
              <a:spcBef>
                <a:spcPts val="1355"/>
              </a:spcBef>
              <a:buClr>
                <a:srgbClr val="0E3B6D"/>
              </a:buClr>
              <a:buFont typeface="Gautami"/>
              <a:buChar char="•"/>
              <a:tabLst>
                <a:tab pos="715645" algn="l"/>
              </a:tabLst>
            </a:pPr>
            <a:r>
              <a:rPr sz="1350" b="1" spc="-75" dirty="0">
                <a:solidFill>
                  <a:srgbClr val="333333"/>
                </a:solidFill>
                <a:latin typeface="BIZ UDPGothic"/>
                <a:cs typeface="BIZ UDPGothic"/>
              </a:rPr>
              <a:t>実証済み手法：</a:t>
            </a:r>
            <a:r>
              <a:rPr sz="1350" spc="-175" dirty="0">
                <a:solidFill>
                  <a:srgbClr val="333333"/>
                </a:solidFill>
                <a:latin typeface="PMingLiU"/>
                <a:cs typeface="PMingLiU"/>
              </a:rPr>
              <a:t>エン‧ジャパンの</a:t>
            </a:r>
            <a:r>
              <a:rPr sz="1300" spc="-65" dirty="0">
                <a:solidFill>
                  <a:srgbClr val="333333"/>
                </a:solidFill>
                <a:latin typeface="Noto Sans JP"/>
                <a:cs typeface="Noto Sans JP"/>
              </a:rPr>
              <a:t>5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年間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で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売上</a:t>
            </a:r>
            <a:r>
              <a:rPr sz="1300" spc="-65" dirty="0">
                <a:solidFill>
                  <a:srgbClr val="333333"/>
                </a:solidFill>
                <a:latin typeface="Noto Sans JP"/>
                <a:cs typeface="Noto Sans JP"/>
              </a:rPr>
              <a:t>4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倍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達成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した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成功体験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に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基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づく  ノウハウ</a:t>
            </a:r>
            <a:endParaRPr sz="1350">
              <a:latin typeface="PMingLiU"/>
              <a:cs typeface="PMingLiU"/>
            </a:endParaRPr>
          </a:p>
          <a:p>
            <a:pPr marL="715645" indent="-144145">
              <a:lnSpc>
                <a:spcPct val="100000"/>
              </a:lnSpc>
              <a:spcBef>
                <a:spcPts val="930"/>
              </a:spcBef>
              <a:buClr>
                <a:srgbClr val="0E3B6D"/>
              </a:buClr>
              <a:buFont typeface="Gautami"/>
              <a:buChar char="•"/>
              <a:tabLst>
                <a:tab pos="715645" algn="l"/>
              </a:tabLst>
            </a:pPr>
            <a:r>
              <a:rPr sz="1350" b="1" spc="-105" dirty="0">
                <a:solidFill>
                  <a:srgbClr val="333333"/>
                </a:solidFill>
                <a:latin typeface="BIZ UDPGothic"/>
                <a:cs typeface="BIZ UDPGothic"/>
              </a:rPr>
              <a:t>科学的アプローチ：</a:t>
            </a:r>
            <a:r>
              <a:rPr sz="1300" spc="140" dirty="0">
                <a:solidFill>
                  <a:srgbClr val="333333"/>
                </a:solidFill>
                <a:latin typeface="Noto Sans JP"/>
                <a:cs typeface="Noto Sans JP"/>
              </a:rPr>
              <a:t>AI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商談解析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と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独自</a:t>
            </a:r>
            <a:r>
              <a:rPr sz="1350" spc="-190" dirty="0">
                <a:solidFill>
                  <a:srgbClr val="333333"/>
                </a:solidFill>
                <a:latin typeface="PMingLiU"/>
                <a:cs typeface="PMingLiU"/>
              </a:rPr>
              <a:t>フレームワークによる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客観的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な</a:t>
            </a:r>
            <a:r>
              <a:rPr sz="1350" spc="-140" dirty="0">
                <a:solidFill>
                  <a:srgbClr val="333333"/>
                </a:solidFill>
                <a:latin typeface="SimSun"/>
                <a:cs typeface="SimSun"/>
              </a:rPr>
              <a:t>営業改善</a:t>
            </a:r>
            <a:endParaRPr sz="1350">
              <a:latin typeface="SimSun"/>
              <a:cs typeface="SimSun"/>
            </a:endParaRPr>
          </a:p>
          <a:p>
            <a:pPr marL="715645" indent="-144145">
              <a:lnSpc>
                <a:spcPct val="100000"/>
              </a:lnSpc>
              <a:spcBef>
                <a:spcPts val="930"/>
              </a:spcBef>
              <a:buClr>
                <a:srgbClr val="0E3B6D"/>
              </a:buClr>
              <a:buFont typeface="Gautami"/>
              <a:buChar char="•"/>
              <a:tabLst>
                <a:tab pos="715645" algn="l"/>
              </a:tabLst>
            </a:pPr>
            <a:r>
              <a:rPr sz="1350" b="1" spc="-35" dirty="0">
                <a:solidFill>
                  <a:srgbClr val="333333"/>
                </a:solidFill>
                <a:latin typeface="BIZ UDPGothic"/>
                <a:cs typeface="BIZ UDPGothic"/>
              </a:rPr>
              <a:t>品質担保：</a:t>
            </a:r>
            <a:r>
              <a:rPr sz="1350" spc="-175" dirty="0">
                <a:solidFill>
                  <a:srgbClr val="333333"/>
                </a:solidFill>
                <a:latin typeface="PMingLiU"/>
                <a:cs typeface="PMingLiU"/>
              </a:rPr>
              <a:t>エン‧ジャパン</a:t>
            </a:r>
            <a:r>
              <a:rPr sz="1300" spc="-65" dirty="0">
                <a:solidFill>
                  <a:srgbClr val="333333"/>
                </a:solidFill>
                <a:latin typeface="Noto Sans JP"/>
                <a:cs typeface="Noto Sans JP"/>
              </a:rPr>
              <a:t>600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名</a:t>
            </a:r>
            <a:r>
              <a:rPr sz="1350" spc="-165" dirty="0">
                <a:solidFill>
                  <a:srgbClr val="333333"/>
                </a:solidFill>
                <a:latin typeface="PMingLiU"/>
                <a:cs typeface="PMingLiU"/>
              </a:rPr>
              <a:t>のインサイドセールスから 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厳選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された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上位</a:t>
            </a:r>
            <a:r>
              <a:rPr sz="1300" spc="-65" dirty="0">
                <a:solidFill>
                  <a:srgbClr val="333333"/>
                </a:solidFill>
                <a:latin typeface="Noto Sans JP"/>
                <a:cs typeface="Noto Sans JP"/>
              </a:rPr>
              <a:t>120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名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のみ</a:t>
            </a:r>
            <a:r>
              <a:rPr sz="1350" spc="-110" dirty="0">
                <a:solidFill>
                  <a:srgbClr val="333333"/>
                </a:solidFill>
                <a:latin typeface="SimSun"/>
                <a:cs typeface="SimSun"/>
              </a:rPr>
              <a:t>配属</a:t>
            </a:r>
            <a:endParaRPr sz="1350">
              <a:latin typeface="SimSun"/>
              <a:cs typeface="SimSu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047999" y="5638799"/>
            <a:ext cx="2628900" cy="1047750"/>
          </a:xfrm>
          <a:custGeom>
            <a:avLst/>
            <a:gdLst/>
            <a:ahLst/>
            <a:cxnLst/>
            <a:rect l="l" t="t" r="r" b="b"/>
            <a:pathLst>
              <a:path w="2628900" h="1047750">
                <a:moveTo>
                  <a:pt x="2557703" y="1047749"/>
                </a:moveTo>
                <a:lnTo>
                  <a:pt x="71196" y="1047749"/>
                </a:lnTo>
                <a:lnTo>
                  <a:pt x="66241" y="1047261"/>
                </a:lnTo>
                <a:lnTo>
                  <a:pt x="29705" y="1032127"/>
                </a:lnTo>
                <a:lnTo>
                  <a:pt x="3885" y="996087"/>
                </a:lnTo>
                <a:lnTo>
                  <a:pt x="0" y="976553"/>
                </a:lnTo>
                <a:lnTo>
                  <a:pt x="0" y="971549"/>
                </a:lnTo>
                <a:lnTo>
                  <a:pt x="0" y="71196"/>
                </a:lnTo>
                <a:lnTo>
                  <a:pt x="15621" y="29704"/>
                </a:lnTo>
                <a:lnTo>
                  <a:pt x="51661" y="3885"/>
                </a:lnTo>
                <a:lnTo>
                  <a:pt x="71196" y="0"/>
                </a:lnTo>
                <a:lnTo>
                  <a:pt x="2557703" y="0"/>
                </a:lnTo>
                <a:lnTo>
                  <a:pt x="2599194" y="15620"/>
                </a:lnTo>
                <a:lnTo>
                  <a:pt x="2625013" y="51660"/>
                </a:lnTo>
                <a:lnTo>
                  <a:pt x="2628899" y="71196"/>
                </a:lnTo>
                <a:lnTo>
                  <a:pt x="2628899" y="976553"/>
                </a:lnTo>
                <a:lnTo>
                  <a:pt x="2613278" y="1018044"/>
                </a:lnTo>
                <a:lnTo>
                  <a:pt x="2577238" y="1043863"/>
                </a:lnTo>
                <a:lnTo>
                  <a:pt x="2562658" y="1047261"/>
                </a:lnTo>
                <a:lnTo>
                  <a:pt x="2557703" y="1047749"/>
                </a:lnTo>
                <a:close/>
              </a:path>
            </a:pathLst>
          </a:custGeom>
          <a:solidFill>
            <a:srgbClr val="F2F5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982293" y="5598543"/>
            <a:ext cx="760730" cy="940435"/>
          </a:xfrm>
          <a:prstGeom prst="rect">
            <a:avLst/>
          </a:prstGeom>
        </p:spPr>
        <p:txBody>
          <a:bodyPr vert="horz" wrap="square" lIns="0" tIns="21145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64"/>
              </a:spcBef>
            </a:pPr>
            <a:r>
              <a:rPr sz="3000" b="1" spc="-220" dirty="0">
                <a:solidFill>
                  <a:srgbClr val="0E3B6D"/>
                </a:solidFill>
                <a:latin typeface="Cambria"/>
                <a:cs typeface="Cambria"/>
              </a:rPr>
              <a:t>97%</a:t>
            </a:r>
            <a:endParaRPr sz="3000">
              <a:latin typeface="Cambria"/>
              <a:cs typeface="Cambria"/>
            </a:endParaRPr>
          </a:p>
          <a:p>
            <a:pPr marL="46355">
              <a:lnSpc>
                <a:spcPct val="100000"/>
              </a:lnSpc>
              <a:spcBef>
                <a:spcPts val="650"/>
              </a:spcBef>
            </a:pPr>
            <a:r>
              <a:rPr sz="1150" spc="-100" dirty="0">
                <a:solidFill>
                  <a:srgbClr val="333333"/>
                </a:solidFill>
                <a:latin typeface="SimSun"/>
                <a:cs typeface="SimSun"/>
              </a:rPr>
              <a:t>利用継続率</a:t>
            </a:r>
            <a:endParaRPr sz="1150">
              <a:latin typeface="SimSun"/>
              <a:cs typeface="SimSu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115048" y="5638799"/>
            <a:ext cx="2628900" cy="1047750"/>
          </a:xfrm>
          <a:custGeom>
            <a:avLst/>
            <a:gdLst/>
            <a:ahLst/>
            <a:cxnLst/>
            <a:rect l="l" t="t" r="r" b="b"/>
            <a:pathLst>
              <a:path w="2628900" h="1047750">
                <a:moveTo>
                  <a:pt x="2557702" y="1047749"/>
                </a:moveTo>
                <a:lnTo>
                  <a:pt x="71196" y="1047749"/>
                </a:lnTo>
                <a:lnTo>
                  <a:pt x="66241" y="1047261"/>
                </a:lnTo>
                <a:lnTo>
                  <a:pt x="29705" y="1032127"/>
                </a:lnTo>
                <a:lnTo>
                  <a:pt x="3885" y="996087"/>
                </a:lnTo>
                <a:lnTo>
                  <a:pt x="0" y="976553"/>
                </a:lnTo>
                <a:lnTo>
                  <a:pt x="0" y="971549"/>
                </a:lnTo>
                <a:lnTo>
                  <a:pt x="0" y="71196"/>
                </a:lnTo>
                <a:lnTo>
                  <a:pt x="15621" y="29704"/>
                </a:lnTo>
                <a:lnTo>
                  <a:pt x="51661" y="3885"/>
                </a:lnTo>
                <a:lnTo>
                  <a:pt x="71196" y="0"/>
                </a:lnTo>
                <a:lnTo>
                  <a:pt x="2557702" y="0"/>
                </a:lnTo>
                <a:lnTo>
                  <a:pt x="2599194" y="15620"/>
                </a:lnTo>
                <a:lnTo>
                  <a:pt x="2625013" y="51660"/>
                </a:lnTo>
                <a:lnTo>
                  <a:pt x="2628899" y="71196"/>
                </a:lnTo>
                <a:lnTo>
                  <a:pt x="2628899" y="976553"/>
                </a:lnTo>
                <a:lnTo>
                  <a:pt x="2613278" y="1018044"/>
                </a:lnTo>
                <a:lnTo>
                  <a:pt x="2577237" y="1043863"/>
                </a:lnTo>
                <a:lnTo>
                  <a:pt x="2562658" y="1047261"/>
                </a:lnTo>
                <a:lnTo>
                  <a:pt x="2557702" y="1047749"/>
                </a:lnTo>
                <a:close/>
              </a:path>
            </a:pathLst>
          </a:custGeom>
          <a:solidFill>
            <a:srgbClr val="F2F5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083425" y="5598543"/>
            <a:ext cx="692150" cy="940435"/>
          </a:xfrm>
          <a:prstGeom prst="rect">
            <a:avLst/>
          </a:prstGeom>
        </p:spPr>
        <p:txBody>
          <a:bodyPr vert="horz" wrap="square" lIns="0" tIns="211454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664"/>
              </a:spcBef>
            </a:pPr>
            <a:r>
              <a:rPr sz="3000" b="1" spc="-85" dirty="0">
                <a:solidFill>
                  <a:srgbClr val="0E3B6D"/>
                </a:solidFill>
                <a:latin typeface="Cambria"/>
                <a:cs typeface="Cambria"/>
              </a:rPr>
              <a:t>80+</a:t>
            </a:r>
            <a:endParaRPr sz="30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150" spc="-100" dirty="0">
                <a:solidFill>
                  <a:srgbClr val="333333"/>
                </a:solidFill>
                <a:latin typeface="SimSun"/>
                <a:cs typeface="SimSun"/>
              </a:rPr>
              <a:t>取引企業数</a:t>
            </a:r>
            <a:endParaRPr sz="1150">
              <a:latin typeface="SimSun"/>
              <a:cs typeface="SimSu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182099" y="5638799"/>
            <a:ext cx="2628900" cy="1047750"/>
          </a:xfrm>
          <a:custGeom>
            <a:avLst/>
            <a:gdLst/>
            <a:ahLst/>
            <a:cxnLst/>
            <a:rect l="l" t="t" r="r" b="b"/>
            <a:pathLst>
              <a:path w="2628900" h="1047750">
                <a:moveTo>
                  <a:pt x="2557702" y="1047749"/>
                </a:moveTo>
                <a:lnTo>
                  <a:pt x="71196" y="1047749"/>
                </a:lnTo>
                <a:lnTo>
                  <a:pt x="66240" y="1047261"/>
                </a:lnTo>
                <a:lnTo>
                  <a:pt x="29704" y="1032127"/>
                </a:lnTo>
                <a:lnTo>
                  <a:pt x="3884" y="996087"/>
                </a:lnTo>
                <a:lnTo>
                  <a:pt x="0" y="976553"/>
                </a:lnTo>
                <a:lnTo>
                  <a:pt x="0" y="971549"/>
                </a:lnTo>
                <a:lnTo>
                  <a:pt x="0" y="71196"/>
                </a:lnTo>
                <a:lnTo>
                  <a:pt x="15619" y="29704"/>
                </a:lnTo>
                <a:lnTo>
                  <a:pt x="51660" y="3885"/>
                </a:lnTo>
                <a:lnTo>
                  <a:pt x="71196" y="0"/>
                </a:lnTo>
                <a:lnTo>
                  <a:pt x="2557702" y="0"/>
                </a:lnTo>
                <a:lnTo>
                  <a:pt x="2599194" y="15620"/>
                </a:lnTo>
                <a:lnTo>
                  <a:pt x="2625013" y="51660"/>
                </a:lnTo>
                <a:lnTo>
                  <a:pt x="2628899" y="71196"/>
                </a:lnTo>
                <a:lnTo>
                  <a:pt x="2628899" y="976553"/>
                </a:lnTo>
                <a:lnTo>
                  <a:pt x="2613277" y="1018044"/>
                </a:lnTo>
                <a:lnTo>
                  <a:pt x="2577237" y="1043863"/>
                </a:lnTo>
                <a:lnTo>
                  <a:pt x="2562658" y="1047261"/>
                </a:lnTo>
                <a:lnTo>
                  <a:pt x="2557702" y="1047749"/>
                </a:lnTo>
                <a:close/>
              </a:path>
            </a:pathLst>
          </a:custGeom>
          <a:solidFill>
            <a:srgbClr val="F2F5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9883774" y="5598543"/>
            <a:ext cx="1225550" cy="940435"/>
          </a:xfrm>
          <a:prstGeom prst="rect">
            <a:avLst/>
          </a:prstGeom>
        </p:spPr>
        <p:txBody>
          <a:bodyPr vert="horz" wrap="square" lIns="0" tIns="21145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664"/>
              </a:spcBef>
            </a:pPr>
            <a:r>
              <a:rPr sz="3000" b="1" spc="-20" dirty="0">
                <a:solidFill>
                  <a:srgbClr val="0E3B6D"/>
                </a:solidFill>
                <a:latin typeface="Cambria"/>
                <a:cs typeface="Cambria"/>
              </a:rPr>
              <a:t>150+</a:t>
            </a:r>
            <a:endParaRPr sz="30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650"/>
              </a:spcBef>
            </a:pP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プロジェクト支援数</a:t>
            </a:r>
            <a:endParaRPr sz="1150">
              <a:latin typeface="SimSun"/>
              <a:cs typeface="SimSu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781050"/>
          </a:xfrm>
          <a:custGeom>
            <a:avLst/>
            <a:gdLst/>
            <a:ahLst/>
            <a:cxnLst/>
            <a:rect l="l" t="t" r="r" b="b"/>
            <a:pathLst>
              <a:path w="12192000" h="781050">
                <a:moveTo>
                  <a:pt x="12191999" y="781049"/>
                </a:moveTo>
                <a:lnTo>
                  <a:pt x="0" y="781049"/>
                </a:lnTo>
                <a:lnTo>
                  <a:pt x="0" y="0"/>
                </a:lnTo>
                <a:lnTo>
                  <a:pt x="12191999" y="0"/>
                </a:lnTo>
                <a:lnTo>
                  <a:pt x="12191999" y="781049"/>
                </a:lnTo>
                <a:close/>
              </a:path>
            </a:pathLst>
          </a:custGeom>
          <a:solidFill>
            <a:srgbClr val="0E3B6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90499" y="6496049"/>
            <a:ext cx="11811000" cy="1247775"/>
            <a:chOff x="190499" y="6496049"/>
            <a:chExt cx="11811000" cy="1247775"/>
          </a:xfrm>
        </p:grpSpPr>
        <p:sp>
          <p:nvSpPr>
            <p:cNvPr id="4" name="object 4"/>
            <p:cNvSpPr/>
            <p:nvPr/>
          </p:nvSpPr>
          <p:spPr>
            <a:xfrm>
              <a:off x="209549" y="6496049"/>
              <a:ext cx="11791950" cy="1247775"/>
            </a:xfrm>
            <a:custGeom>
              <a:avLst/>
              <a:gdLst/>
              <a:ahLst/>
              <a:cxnLst/>
              <a:rect l="l" t="t" r="r" b="b"/>
              <a:pathLst>
                <a:path w="11791950" h="1247775">
                  <a:moveTo>
                    <a:pt x="11738551" y="1247774"/>
                  </a:moveTo>
                  <a:lnTo>
                    <a:pt x="33047" y="1247774"/>
                  </a:lnTo>
                  <a:lnTo>
                    <a:pt x="4833" y="1219495"/>
                  </a:lnTo>
                  <a:lnTo>
                    <a:pt x="0" y="1198202"/>
                  </a:lnTo>
                  <a:lnTo>
                    <a:pt x="0" y="1190624"/>
                  </a:lnTo>
                  <a:lnTo>
                    <a:pt x="0" y="49570"/>
                  </a:lnTo>
                  <a:lnTo>
                    <a:pt x="14731" y="11379"/>
                  </a:lnTo>
                  <a:lnTo>
                    <a:pt x="33047" y="0"/>
                  </a:lnTo>
                  <a:lnTo>
                    <a:pt x="11738551" y="0"/>
                  </a:lnTo>
                  <a:lnTo>
                    <a:pt x="11777862" y="19391"/>
                  </a:lnTo>
                  <a:lnTo>
                    <a:pt x="11791949" y="53397"/>
                  </a:lnTo>
                  <a:lnTo>
                    <a:pt x="11791949" y="1194377"/>
                  </a:lnTo>
                  <a:lnTo>
                    <a:pt x="11772554" y="1233689"/>
                  </a:lnTo>
                  <a:lnTo>
                    <a:pt x="11742267" y="1247408"/>
                  </a:lnTo>
                  <a:lnTo>
                    <a:pt x="11738551" y="1247774"/>
                  </a:lnTo>
                  <a:close/>
                </a:path>
              </a:pathLst>
            </a:custGeom>
            <a:solidFill>
              <a:srgbClr val="F2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0499" y="6496049"/>
              <a:ext cx="52069" cy="1247775"/>
            </a:xfrm>
            <a:custGeom>
              <a:avLst/>
              <a:gdLst/>
              <a:ahLst/>
              <a:cxnLst/>
              <a:rect l="l" t="t" r="r" b="b"/>
              <a:pathLst>
                <a:path w="52070" h="1247775">
                  <a:moveTo>
                    <a:pt x="51889" y="1247774"/>
                  </a:moveTo>
                  <a:lnTo>
                    <a:pt x="49571" y="1247774"/>
                  </a:lnTo>
                  <a:lnTo>
                    <a:pt x="42281" y="1246324"/>
                  </a:lnTo>
                  <a:lnTo>
                    <a:pt x="7250" y="1219496"/>
                  </a:lnTo>
                  <a:lnTo>
                    <a:pt x="0" y="1198203"/>
                  </a:lnTo>
                  <a:lnTo>
                    <a:pt x="0" y="49571"/>
                  </a:lnTo>
                  <a:lnTo>
                    <a:pt x="22097" y="11379"/>
                  </a:lnTo>
                  <a:lnTo>
                    <a:pt x="49571" y="0"/>
                  </a:lnTo>
                  <a:lnTo>
                    <a:pt x="51889" y="0"/>
                  </a:lnTo>
                  <a:lnTo>
                    <a:pt x="47399" y="5580"/>
                  </a:lnTo>
                  <a:lnTo>
                    <a:pt x="43679" y="16739"/>
                  </a:lnTo>
                  <a:lnTo>
                    <a:pt x="41238" y="25541"/>
                  </a:lnTo>
                  <a:lnTo>
                    <a:pt x="39494" y="35211"/>
                  </a:lnTo>
                  <a:lnTo>
                    <a:pt x="38448" y="45747"/>
                  </a:lnTo>
                  <a:lnTo>
                    <a:pt x="38100" y="57150"/>
                  </a:lnTo>
                  <a:lnTo>
                    <a:pt x="38100" y="1190625"/>
                  </a:lnTo>
                  <a:lnTo>
                    <a:pt x="43679" y="1231035"/>
                  </a:lnTo>
                  <a:lnTo>
                    <a:pt x="47399" y="1242195"/>
                  </a:lnTo>
                  <a:lnTo>
                    <a:pt x="51889" y="1247774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8299" y="176784"/>
            <a:ext cx="7407275" cy="4038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450" spc="-20" dirty="0">
                <a:latin typeface="Noto Sans JP"/>
                <a:cs typeface="Noto Sans JP"/>
              </a:rPr>
              <a:t>Appendix</a:t>
            </a:r>
            <a:r>
              <a:rPr sz="2350" spc="-135" dirty="0"/>
              <a:t>：営業</a:t>
            </a:r>
            <a:r>
              <a:rPr sz="2350" spc="-200" dirty="0">
                <a:latin typeface="Meiryo"/>
                <a:cs typeface="Meiryo"/>
              </a:rPr>
              <a:t>アウトソーシング</a:t>
            </a:r>
            <a:r>
              <a:rPr sz="2350" spc="-190" dirty="0"/>
              <a:t>市場</a:t>
            </a:r>
            <a:r>
              <a:rPr sz="2350" spc="20" dirty="0">
                <a:latin typeface="Meiryo"/>
                <a:cs typeface="Meiryo"/>
              </a:rPr>
              <a:t>‧リスキリング</a:t>
            </a:r>
            <a:r>
              <a:rPr sz="2350" spc="-250" dirty="0"/>
              <a:t>市場</a:t>
            </a:r>
            <a:endParaRPr sz="2350">
              <a:latin typeface="Meiryo"/>
              <a:cs typeface="Meiry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33374" y="1455895"/>
            <a:ext cx="38100" cy="285750"/>
          </a:xfrm>
          <a:custGeom>
            <a:avLst/>
            <a:gdLst/>
            <a:ahLst/>
            <a:cxnLst/>
            <a:rect l="l" t="t" r="r" b="b"/>
            <a:pathLst>
              <a:path w="38100" h="285750">
                <a:moveTo>
                  <a:pt x="38099" y="285749"/>
                </a:moveTo>
                <a:lnTo>
                  <a:pt x="0" y="285749"/>
                </a:lnTo>
                <a:lnTo>
                  <a:pt x="0" y="0"/>
                </a:lnTo>
                <a:lnTo>
                  <a:pt x="38099" y="0"/>
                </a:lnTo>
                <a:lnTo>
                  <a:pt x="38099" y="285749"/>
                </a:lnTo>
                <a:close/>
              </a:path>
            </a:pathLst>
          </a:custGeom>
          <a:solidFill>
            <a:srgbClr val="0E3B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54025" y="1447006"/>
            <a:ext cx="2307590" cy="283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b="1" spc="-125" dirty="0">
                <a:solidFill>
                  <a:srgbClr val="0E3B6D"/>
                </a:solidFill>
                <a:latin typeface="BIZ UDPGothic"/>
                <a:cs typeface="BIZ UDPGothic"/>
              </a:rPr>
              <a:t>営業アウトソーシング市場</a:t>
            </a:r>
            <a:endParaRPr sz="1700">
              <a:latin typeface="BIZ UDPGothic"/>
              <a:cs typeface="BIZ UDPGothic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3375" y="1884520"/>
            <a:ext cx="5619749" cy="2095499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333374" y="4122896"/>
            <a:ext cx="2762250" cy="590550"/>
            <a:chOff x="333374" y="3638550"/>
            <a:chExt cx="2762250" cy="590550"/>
          </a:xfrm>
        </p:grpSpPr>
        <p:sp>
          <p:nvSpPr>
            <p:cNvPr id="11" name="object 11"/>
            <p:cNvSpPr/>
            <p:nvPr/>
          </p:nvSpPr>
          <p:spPr>
            <a:xfrm>
              <a:off x="333374" y="3638550"/>
              <a:ext cx="2762250" cy="590550"/>
            </a:xfrm>
            <a:custGeom>
              <a:avLst/>
              <a:gdLst/>
              <a:ahLst/>
              <a:cxnLst/>
              <a:rect l="l" t="t" r="r" b="b"/>
              <a:pathLst>
                <a:path w="2762250" h="590550">
                  <a:moveTo>
                    <a:pt x="2708852" y="590549"/>
                  </a:moveTo>
                  <a:lnTo>
                    <a:pt x="53397" y="590549"/>
                  </a:lnTo>
                  <a:lnTo>
                    <a:pt x="49680" y="590183"/>
                  </a:lnTo>
                  <a:lnTo>
                    <a:pt x="14085" y="571157"/>
                  </a:lnTo>
                  <a:lnTo>
                    <a:pt x="0" y="537152"/>
                  </a:lnTo>
                  <a:lnTo>
                    <a:pt x="0" y="533399"/>
                  </a:lnTo>
                  <a:lnTo>
                    <a:pt x="0" y="53397"/>
                  </a:lnTo>
                  <a:lnTo>
                    <a:pt x="19392" y="14084"/>
                  </a:lnTo>
                  <a:lnTo>
                    <a:pt x="53397" y="0"/>
                  </a:lnTo>
                  <a:lnTo>
                    <a:pt x="2708852" y="0"/>
                  </a:lnTo>
                  <a:lnTo>
                    <a:pt x="2748164" y="19391"/>
                  </a:lnTo>
                  <a:lnTo>
                    <a:pt x="2762249" y="53397"/>
                  </a:lnTo>
                  <a:lnTo>
                    <a:pt x="2762249" y="537152"/>
                  </a:lnTo>
                  <a:lnTo>
                    <a:pt x="2742857" y="576464"/>
                  </a:lnTo>
                  <a:lnTo>
                    <a:pt x="2712568" y="590183"/>
                  </a:lnTo>
                  <a:lnTo>
                    <a:pt x="2708852" y="590549"/>
                  </a:lnTo>
                  <a:close/>
                </a:path>
              </a:pathLst>
            </a:custGeom>
            <a:solidFill>
              <a:srgbClr val="F2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28624" y="3790949"/>
              <a:ext cx="285750" cy="285750"/>
            </a:xfrm>
            <a:custGeom>
              <a:avLst/>
              <a:gdLst/>
              <a:ahLst/>
              <a:cxnLst/>
              <a:rect l="l" t="t" r="r" b="b"/>
              <a:pathLst>
                <a:path w="285750" h="285750">
                  <a:moveTo>
                    <a:pt x="142874" y="285749"/>
                  </a:moveTo>
                  <a:lnTo>
                    <a:pt x="101400" y="279598"/>
                  </a:lnTo>
                  <a:lnTo>
                    <a:pt x="63497" y="261670"/>
                  </a:lnTo>
                  <a:lnTo>
                    <a:pt x="32429" y="233514"/>
                  </a:lnTo>
                  <a:lnTo>
                    <a:pt x="10875" y="197550"/>
                  </a:lnTo>
                  <a:lnTo>
                    <a:pt x="686" y="156879"/>
                  </a:lnTo>
                  <a:lnTo>
                    <a:pt x="0" y="142874"/>
                  </a:lnTo>
                  <a:lnTo>
                    <a:pt x="171" y="135855"/>
                  </a:lnTo>
                  <a:lnTo>
                    <a:pt x="8348" y="94748"/>
                  </a:lnTo>
                  <a:lnTo>
                    <a:pt x="28121" y="57756"/>
                  </a:lnTo>
                  <a:lnTo>
                    <a:pt x="57757" y="28120"/>
                  </a:lnTo>
                  <a:lnTo>
                    <a:pt x="94749" y="8347"/>
                  </a:lnTo>
                  <a:lnTo>
                    <a:pt x="135855" y="171"/>
                  </a:lnTo>
                  <a:lnTo>
                    <a:pt x="142874" y="0"/>
                  </a:lnTo>
                  <a:lnTo>
                    <a:pt x="149894" y="171"/>
                  </a:lnTo>
                  <a:lnTo>
                    <a:pt x="191000" y="8347"/>
                  </a:lnTo>
                  <a:lnTo>
                    <a:pt x="227992" y="28120"/>
                  </a:lnTo>
                  <a:lnTo>
                    <a:pt x="257628" y="57756"/>
                  </a:lnTo>
                  <a:lnTo>
                    <a:pt x="277401" y="94748"/>
                  </a:lnTo>
                  <a:lnTo>
                    <a:pt x="285578" y="135855"/>
                  </a:lnTo>
                  <a:lnTo>
                    <a:pt x="285749" y="142874"/>
                  </a:lnTo>
                  <a:lnTo>
                    <a:pt x="285578" y="149893"/>
                  </a:lnTo>
                  <a:lnTo>
                    <a:pt x="277401" y="190999"/>
                  </a:lnTo>
                  <a:lnTo>
                    <a:pt x="257628" y="227992"/>
                  </a:lnTo>
                  <a:lnTo>
                    <a:pt x="227992" y="257628"/>
                  </a:lnTo>
                  <a:lnTo>
                    <a:pt x="191000" y="277401"/>
                  </a:lnTo>
                  <a:lnTo>
                    <a:pt x="149894" y="285578"/>
                  </a:lnTo>
                  <a:lnTo>
                    <a:pt x="142874" y="285749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5299" y="3867149"/>
              <a:ext cx="152399" cy="133349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796924" y="4191043"/>
            <a:ext cx="1740535" cy="42799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350" b="1" spc="-95" dirty="0">
                <a:solidFill>
                  <a:srgbClr val="0E3B6D"/>
                </a:solidFill>
                <a:latin typeface="Noto Sans JP"/>
                <a:cs typeface="Noto Sans JP"/>
              </a:rPr>
              <a:t>8,856</a:t>
            </a:r>
            <a:r>
              <a:rPr sz="1350" b="1" spc="-170" dirty="0">
                <a:solidFill>
                  <a:srgbClr val="0E3B6D"/>
                </a:solidFill>
                <a:latin typeface="BIZ UDPGothic"/>
                <a:cs typeface="BIZ UDPGothic"/>
              </a:rPr>
              <a:t>億円</a:t>
            </a:r>
            <a:r>
              <a:rPr sz="1350" b="1" dirty="0">
                <a:solidFill>
                  <a:srgbClr val="0E3B6D"/>
                </a:solidFill>
                <a:latin typeface="BIZ UDPGothic"/>
                <a:cs typeface="BIZ UDPGothic"/>
              </a:rPr>
              <a:t>（</a:t>
            </a:r>
            <a:r>
              <a:rPr sz="1350" b="1" dirty="0">
                <a:solidFill>
                  <a:srgbClr val="0E3B6D"/>
                </a:solidFill>
                <a:latin typeface="Noto Sans JP"/>
                <a:cs typeface="Noto Sans JP"/>
              </a:rPr>
              <a:t>2021</a:t>
            </a:r>
            <a:r>
              <a:rPr sz="1350" b="1" spc="-170" dirty="0">
                <a:solidFill>
                  <a:srgbClr val="0E3B6D"/>
                </a:solidFill>
                <a:latin typeface="BIZ UDPGothic"/>
                <a:cs typeface="BIZ UDPGothic"/>
              </a:rPr>
              <a:t>年</a:t>
            </a:r>
            <a:r>
              <a:rPr sz="1350" b="1" spc="465" dirty="0">
                <a:solidFill>
                  <a:srgbClr val="0E3B6D"/>
                </a:solidFill>
                <a:latin typeface="BIZ UDPGothic"/>
                <a:cs typeface="BIZ UDPGothic"/>
              </a:rPr>
              <a:t>）</a:t>
            </a:r>
            <a:endParaRPr sz="1350">
              <a:latin typeface="BIZ UDPGothic"/>
              <a:cs typeface="BIZ UDPGothic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000" spc="-100" dirty="0">
                <a:solidFill>
                  <a:srgbClr val="545454"/>
                </a:solidFill>
                <a:latin typeface="SimSun"/>
                <a:cs typeface="SimSun"/>
              </a:rPr>
              <a:t>インサイドセールス代行市場規模</a:t>
            </a:r>
            <a:endParaRPr sz="1000">
              <a:latin typeface="SimSun"/>
              <a:cs typeface="SimSu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190874" y="4122896"/>
            <a:ext cx="2762250" cy="590550"/>
            <a:chOff x="3190874" y="3638550"/>
            <a:chExt cx="2762250" cy="590550"/>
          </a:xfrm>
        </p:grpSpPr>
        <p:sp>
          <p:nvSpPr>
            <p:cNvPr id="16" name="object 16"/>
            <p:cNvSpPr/>
            <p:nvPr/>
          </p:nvSpPr>
          <p:spPr>
            <a:xfrm>
              <a:off x="3190874" y="3638550"/>
              <a:ext cx="2762250" cy="590550"/>
            </a:xfrm>
            <a:custGeom>
              <a:avLst/>
              <a:gdLst/>
              <a:ahLst/>
              <a:cxnLst/>
              <a:rect l="l" t="t" r="r" b="b"/>
              <a:pathLst>
                <a:path w="2762250" h="590550">
                  <a:moveTo>
                    <a:pt x="2708852" y="590549"/>
                  </a:moveTo>
                  <a:lnTo>
                    <a:pt x="53397" y="590549"/>
                  </a:lnTo>
                  <a:lnTo>
                    <a:pt x="49680" y="590183"/>
                  </a:lnTo>
                  <a:lnTo>
                    <a:pt x="14085" y="571157"/>
                  </a:lnTo>
                  <a:lnTo>
                    <a:pt x="0" y="537152"/>
                  </a:lnTo>
                  <a:lnTo>
                    <a:pt x="0" y="533399"/>
                  </a:lnTo>
                  <a:lnTo>
                    <a:pt x="0" y="53397"/>
                  </a:lnTo>
                  <a:lnTo>
                    <a:pt x="19392" y="14084"/>
                  </a:lnTo>
                  <a:lnTo>
                    <a:pt x="53397" y="0"/>
                  </a:lnTo>
                  <a:lnTo>
                    <a:pt x="2708852" y="0"/>
                  </a:lnTo>
                  <a:lnTo>
                    <a:pt x="2748163" y="19391"/>
                  </a:lnTo>
                  <a:lnTo>
                    <a:pt x="2762250" y="53397"/>
                  </a:lnTo>
                  <a:lnTo>
                    <a:pt x="2762250" y="537152"/>
                  </a:lnTo>
                  <a:lnTo>
                    <a:pt x="2742857" y="576464"/>
                  </a:lnTo>
                  <a:lnTo>
                    <a:pt x="2712568" y="590183"/>
                  </a:lnTo>
                  <a:lnTo>
                    <a:pt x="2708852" y="590549"/>
                  </a:lnTo>
                  <a:close/>
                </a:path>
              </a:pathLst>
            </a:custGeom>
            <a:solidFill>
              <a:srgbClr val="F2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286124" y="3790949"/>
              <a:ext cx="285750" cy="285750"/>
            </a:xfrm>
            <a:custGeom>
              <a:avLst/>
              <a:gdLst/>
              <a:ahLst/>
              <a:cxnLst/>
              <a:rect l="l" t="t" r="r" b="b"/>
              <a:pathLst>
                <a:path w="285750" h="285750">
                  <a:moveTo>
                    <a:pt x="142874" y="285749"/>
                  </a:moveTo>
                  <a:lnTo>
                    <a:pt x="101400" y="279598"/>
                  </a:lnTo>
                  <a:lnTo>
                    <a:pt x="63497" y="261670"/>
                  </a:lnTo>
                  <a:lnTo>
                    <a:pt x="32429" y="233514"/>
                  </a:lnTo>
                  <a:lnTo>
                    <a:pt x="10875" y="197550"/>
                  </a:lnTo>
                  <a:lnTo>
                    <a:pt x="686" y="156879"/>
                  </a:lnTo>
                  <a:lnTo>
                    <a:pt x="0" y="142874"/>
                  </a:lnTo>
                  <a:lnTo>
                    <a:pt x="171" y="135855"/>
                  </a:lnTo>
                  <a:lnTo>
                    <a:pt x="8347" y="94748"/>
                  </a:lnTo>
                  <a:lnTo>
                    <a:pt x="28120" y="57756"/>
                  </a:lnTo>
                  <a:lnTo>
                    <a:pt x="57756" y="28120"/>
                  </a:lnTo>
                  <a:lnTo>
                    <a:pt x="94749" y="8347"/>
                  </a:lnTo>
                  <a:lnTo>
                    <a:pt x="135856" y="171"/>
                  </a:lnTo>
                  <a:lnTo>
                    <a:pt x="142874" y="0"/>
                  </a:lnTo>
                  <a:lnTo>
                    <a:pt x="149893" y="171"/>
                  </a:lnTo>
                  <a:lnTo>
                    <a:pt x="190999" y="8347"/>
                  </a:lnTo>
                  <a:lnTo>
                    <a:pt x="227992" y="28120"/>
                  </a:lnTo>
                  <a:lnTo>
                    <a:pt x="257628" y="57756"/>
                  </a:lnTo>
                  <a:lnTo>
                    <a:pt x="277401" y="94748"/>
                  </a:lnTo>
                  <a:lnTo>
                    <a:pt x="285578" y="135855"/>
                  </a:lnTo>
                  <a:lnTo>
                    <a:pt x="285749" y="142874"/>
                  </a:lnTo>
                  <a:lnTo>
                    <a:pt x="285578" y="149893"/>
                  </a:lnTo>
                  <a:lnTo>
                    <a:pt x="277401" y="190999"/>
                  </a:lnTo>
                  <a:lnTo>
                    <a:pt x="257628" y="227992"/>
                  </a:lnTo>
                  <a:lnTo>
                    <a:pt x="227992" y="257628"/>
                  </a:lnTo>
                  <a:lnTo>
                    <a:pt x="190999" y="277401"/>
                  </a:lnTo>
                  <a:lnTo>
                    <a:pt x="149893" y="285578"/>
                  </a:lnTo>
                  <a:lnTo>
                    <a:pt x="142874" y="285749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52799" y="3857624"/>
              <a:ext cx="161627" cy="152399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3654425" y="4191043"/>
            <a:ext cx="1964055" cy="42799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350" b="1" spc="-105" dirty="0">
                <a:solidFill>
                  <a:srgbClr val="0E3B6D"/>
                </a:solidFill>
                <a:latin typeface="Noto Sans JP"/>
                <a:cs typeface="Noto Sans JP"/>
              </a:rPr>
              <a:t>1</a:t>
            </a:r>
            <a:r>
              <a:rPr sz="1350" b="1" spc="-170" dirty="0">
                <a:solidFill>
                  <a:srgbClr val="0E3B6D"/>
                </a:solidFill>
                <a:latin typeface="BIZ UDPGothic"/>
                <a:cs typeface="BIZ UDPGothic"/>
              </a:rPr>
              <a:t>兆</a:t>
            </a:r>
            <a:r>
              <a:rPr sz="1350" b="1" spc="-105" dirty="0">
                <a:solidFill>
                  <a:srgbClr val="0E3B6D"/>
                </a:solidFill>
                <a:latin typeface="Noto Sans JP"/>
                <a:cs typeface="Noto Sans JP"/>
              </a:rPr>
              <a:t>717</a:t>
            </a:r>
            <a:r>
              <a:rPr sz="1350" b="1" spc="-170" dirty="0">
                <a:solidFill>
                  <a:srgbClr val="0E3B6D"/>
                </a:solidFill>
                <a:latin typeface="BIZ UDPGothic"/>
                <a:cs typeface="BIZ UDPGothic"/>
              </a:rPr>
              <a:t>億円</a:t>
            </a:r>
            <a:r>
              <a:rPr sz="1350" b="1" dirty="0">
                <a:solidFill>
                  <a:srgbClr val="0E3B6D"/>
                </a:solidFill>
                <a:latin typeface="BIZ UDPGothic"/>
                <a:cs typeface="BIZ UDPGothic"/>
              </a:rPr>
              <a:t>（</a:t>
            </a:r>
            <a:r>
              <a:rPr sz="1350" b="1" dirty="0">
                <a:solidFill>
                  <a:srgbClr val="0E3B6D"/>
                </a:solidFill>
                <a:latin typeface="Noto Sans JP"/>
                <a:cs typeface="Noto Sans JP"/>
              </a:rPr>
              <a:t>2026</a:t>
            </a:r>
            <a:r>
              <a:rPr sz="1350" b="1" spc="-170" dirty="0">
                <a:solidFill>
                  <a:srgbClr val="0E3B6D"/>
                </a:solidFill>
                <a:latin typeface="BIZ UDPGothic"/>
                <a:cs typeface="BIZ UDPGothic"/>
              </a:rPr>
              <a:t>年予測</a:t>
            </a:r>
            <a:r>
              <a:rPr sz="1350" b="1" spc="465" dirty="0">
                <a:solidFill>
                  <a:srgbClr val="0E3B6D"/>
                </a:solidFill>
                <a:latin typeface="BIZ UDPGothic"/>
                <a:cs typeface="BIZ UDPGothic"/>
              </a:rPr>
              <a:t>）</a:t>
            </a:r>
            <a:endParaRPr sz="1350">
              <a:latin typeface="BIZ UDPGothic"/>
              <a:cs typeface="BIZ UDPGothic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000" spc="-95" dirty="0">
                <a:solidFill>
                  <a:srgbClr val="545454"/>
                </a:solidFill>
                <a:latin typeface="SimSun"/>
                <a:cs typeface="SimSun"/>
              </a:rPr>
              <a:t>市場規模予測</a:t>
            </a:r>
            <a:endParaRPr sz="1000">
              <a:latin typeface="SimSun"/>
              <a:cs typeface="SimSu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33374" y="4808695"/>
            <a:ext cx="2762250" cy="590550"/>
            <a:chOff x="333374" y="4324349"/>
            <a:chExt cx="2762250" cy="590550"/>
          </a:xfrm>
        </p:grpSpPr>
        <p:sp>
          <p:nvSpPr>
            <p:cNvPr id="21" name="object 21"/>
            <p:cNvSpPr/>
            <p:nvPr/>
          </p:nvSpPr>
          <p:spPr>
            <a:xfrm>
              <a:off x="333374" y="4324349"/>
              <a:ext cx="2762250" cy="590550"/>
            </a:xfrm>
            <a:custGeom>
              <a:avLst/>
              <a:gdLst/>
              <a:ahLst/>
              <a:cxnLst/>
              <a:rect l="l" t="t" r="r" b="b"/>
              <a:pathLst>
                <a:path w="2762250" h="590550">
                  <a:moveTo>
                    <a:pt x="2708852" y="590549"/>
                  </a:moveTo>
                  <a:lnTo>
                    <a:pt x="53397" y="590549"/>
                  </a:lnTo>
                  <a:lnTo>
                    <a:pt x="49680" y="590183"/>
                  </a:lnTo>
                  <a:lnTo>
                    <a:pt x="14085" y="571156"/>
                  </a:lnTo>
                  <a:lnTo>
                    <a:pt x="0" y="537152"/>
                  </a:lnTo>
                  <a:lnTo>
                    <a:pt x="0" y="533399"/>
                  </a:lnTo>
                  <a:lnTo>
                    <a:pt x="0" y="53397"/>
                  </a:lnTo>
                  <a:lnTo>
                    <a:pt x="19392" y="14084"/>
                  </a:lnTo>
                  <a:lnTo>
                    <a:pt x="53397" y="0"/>
                  </a:lnTo>
                  <a:lnTo>
                    <a:pt x="2708852" y="0"/>
                  </a:lnTo>
                  <a:lnTo>
                    <a:pt x="2748164" y="19391"/>
                  </a:lnTo>
                  <a:lnTo>
                    <a:pt x="2762249" y="53397"/>
                  </a:lnTo>
                  <a:lnTo>
                    <a:pt x="2762249" y="537152"/>
                  </a:lnTo>
                  <a:lnTo>
                    <a:pt x="2742857" y="576464"/>
                  </a:lnTo>
                  <a:lnTo>
                    <a:pt x="2712568" y="590183"/>
                  </a:lnTo>
                  <a:lnTo>
                    <a:pt x="2708852" y="590549"/>
                  </a:lnTo>
                  <a:close/>
                </a:path>
              </a:pathLst>
            </a:custGeom>
            <a:solidFill>
              <a:srgbClr val="F2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28624" y="4476749"/>
              <a:ext cx="285750" cy="285750"/>
            </a:xfrm>
            <a:custGeom>
              <a:avLst/>
              <a:gdLst/>
              <a:ahLst/>
              <a:cxnLst/>
              <a:rect l="l" t="t" r="r" b="b"/>
              <a:pathLst>
                <a:path w="285750" h="285750">
                  <a:moveTo>
                    <a:pt x="142874" y="285749"/>
                  </a:moveTo>
                  <a:lnTo>
                    <a:pt x="101400" y="279598"/>
                  </a:lnTo>
                  <a:lnTo>
                    <a:pt x="63497" y="261670"/>
                  </a:lnTo>
                  <a:lnTo>
                    <a:pt x="32429" y="233514"/>
                  </a:lnTo>
                  <a:lnTo>
                    <a:pt x="10875" y="197550"/>
                  </a:lnTo>
                  <a:lnTo>
                    <a:pt x="686" y="156879"/>
                  </a:lnTo>
                  <a:lnTo>
                    <a:pt x="0" y="142874"/>
                  </a:lnTo>
                  <a:lnTo>
                    <a:pt x="171" y="135855"/>
                  </a:lnTo>
                  <a:lnTo>
                    <a:pt x="8348" y="94748"/>
                  </a:lnTo>
                  <a:lnTo>
                    <a:pt x="28121" y="57756"/>
                  </a:lnTo>
                  <a:lnTo>
                    <a:pt x="57757" y="28120"/>
                  </a:lnTo>
                  <a:lnTo>
                    <a:pt x="94749" y="8347"/>
                  </a:lnTo>
                  <a:lnTo>
                    <a:pt x="135855" y="171"/>
                  </a:lnTo>
                  <a:lnTo>
                    <a:pt x="142874" y="0"/>
                  </a:lnTo>
                  <a:lnTo>
                    <a:pt x="149894" y="171"/>
                  </a:lnTo>
                  <a:lnTo>
                    <a:pt x="191000" y="8347"/>
                  </a:lnTo>
                  <a:lnTo>
                    <a:pt x="227992" y="28120"/>
                  </a:lnTo>
                  <a:lnTo>
                    <a:pt x="257628" y="57756"/>
                  </a:lnTo>
                  <a:lnTo>
                    <a:pt x="277401" y="94748"/>
                  </a:lnTo>
                  <a:lnTo>
                    <a:pt x="285578" y="135855"/>
                  </a:lnTo>
                  <a:lnTo>
                    <a:pt x="285749" y="142874"/>
                  </a:lnTo>
                  <a:lnTo>
                    <a:pt x="285578" y="149893"/>
                  </a:lnTo>
                  <a:lnTo>
                    <a:pt x="277401" y="190999"/>
                  </a:lnTo>
                  <a:lnTo>
                    <a:pt x="257628" y="227992"/>
                  </a:lnTo>
                  <a:lnTo>
                    <a:pt x="227992" y="257627"/>
                  </a:lnTo>
                  <a:lnTo>
                    <a:pt x="191000" y="277400"/>
                  </a:lnTo>
                  <a:lnTo>
                    <a:pt x="149894" y="285578"/>
                  </a:lnTo>
                  <a:lnTo>
                    <a:pt x="142874" y="285749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3397" y="4561522"/>
              <a:ext cx="116175" cy="116175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796924" y="4876843"/>
            <a:ext cx="1011555" cy="42799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350" b="1" spc="-170" dirty="0">
                <a:solidFill>
                  <a:srgbClr val="0E3B6D"/>
                </a:solidFill>
                <a:latin typeface="BIZ UDPGothic"/>
                <a:cs typeface="BIZ UDPGothic"/>
              </a:rPr>
              <a:t>年率</a:t>
            </a:r>
            <a:r>
              <a:rPr sz="1350" b="1" spc="-105" dirty="0">
                <a:solidFill>
                  <a:srgbClr val="0E3B6D"/>
                </a:solidFill>
                <a:latin typeface="Noto Sans JP"/>
                <a:cs typeface="Noto Sans JP"/>
              </a:rPr>
              <a:t>5.1%</a:t>
            </a:r>
            <a:r>
              <a:rPr sz="1350" b="1" spc="-114" dirty="0">
                <a:solidFill>
                  <a:srgbClr val="0E3B6D"/>
                </a:solidFill>
                <a:latin typeface="BIZ UDPGothic"/>
                <a:cs typeface="BIZ UDPGothic"/>
              </a:rPr>
              <a:t>成長</a:t>
            </a:r>
            <a:endParaRPr sz="1350">
              <a:latin typeface="BIZ UDPGothic"/>
              <a:cs typeface="BIZ UDPGothic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000" spc="-90" dirty="0">
                <a:solidFill>
                  <a:srgbClr val="545454"/>
                </a:solidFill>
                <a:latin typeface="SimSun"/>
                <a:cs typeface="SimSun"/>
              </a:rPr>
              <a:t>市場成長率</a:t>
            </a:r>
            <a:endParaRPr sz="1000">
              <a:latin typeface="SimSun"/>
              <a:cs typeface="SimSu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190874" y="4808695"/>
            <a:ext cx="2762250" cy="590550"/>
            <a:chOff x="3190874" y="4324349"/>
            <a:chExt cx="2762250" cy="590550"/>
          </a:xfrm>
        </p:grpSpPr>
        <p:sp>
          <p:nvSpPr>
            <p:cNvPr id="26" name="object 26"/>
            <p:cNvSpPr/>
            <p:nvPr/>
          </p:nvSpPr>
          <p:spPr>
            <a:xfrm>
              <a:off x="3190874" y="4324349"/>
              <a:ext cx="2762250" cy="590550"/>
            </a:xfrm>
            <a:custGeom>
              <a:avLst/>
              <a:gdLst/>
              <a:ahLst/>
              <a:cxnLst/>
              <a:rect l="l" t="t" r="r" b="b"/>
              <a:pathLst>
                <a:path w="2762250" h="590550">
                  <a:moveTo>
                    <a:pt x="2708852" y="590549"/>
                  </a:moveTo>
                  <a:lnTo>
                    <a:pt x="53397" y="590549"/>
                  </a:lnTo>
                  <a:lnTo>
                    <a:pt x="49680" y="590183"/>
                  </a:lnTo>
                  <a:lnTo>
                    <a:pt x="14085" y="571156"/>
                  </a:lnTo>
                  <a:lnTo>
                    <a:pt x="0" y="537152"/>
                  </a:lnTo>
                  <a:lnTo>
                    <a:pt x="0" y="533399"/>
                  </a:lnTo>
                  <a:lnTo>
                    <a:pt x="0" y="53397"/>
                  </a:lnTo>
                  <a:lnTo>
                    <a:pt x="19392" y="14084"/>
                  </a:lnTo>
                  <a:lnTo>
                    <a:pt x="53397" y="0"/>
                  </a:lnTo>
                  <a:lnTo>
                    <a:pt x="2708852" y="0"/>
                  </a:lnTo>
                  <a:lnTo>
                    <a:pt x="2748163" y="19391"/>
                  </a:lnTo>
                  <a:lnTo>
                    <a:pt x="2762250" y="53397"/>
                  </a:lnTo>
                  <a:lnTo>
                    <a:pt x="2762250" y="537152"/>
                  </a:lnTo>
                  <a:lnTo>
                    <a:pt x="2742857" y="576464"/>
                  </a:lnTo>
                  <a:lnTo>
                    <a:pt x="2712568" y="590183"/>
                  </a:lnTo>
                  <a:lnTo>
                    <a:pt x="2708852" y="590549"/>
                  </a:lnTo>
                  <a:close/>
                </a:path>
              </a:pathLst>
            </a:custGeom>
            <a:solidFill>
              <a:srgbClr val="F2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286124" y="4476749"/>
              <a:ext cx="285750" cy="285750"/>
            </a:xfrm>
            <a:custGeom>
              <a:avLst/>
              <a:gdLst/>
              <a:ahLst/>
              <a:cxnLst/>
              <a:rect l="l" t="t" r="r" b="b"/>
              <a:pathLst>
                <a:path w="285750" h="285750">
                  <a:moveTo>
                    <a:pt x="142874" y="285749"/>
                  </a:moveTo>
                  <a:lnTo>
                    <a:pt x="101400" y="279598"/>
                  </a:lnTo>
                  <a:lnTo>
                    <a:pt x="63497" y="261670"/>
                  </a:lnTo>
                  <a:lnTo>
                    <a:pt x="32429" y="233514"/>
                  </a:lnTo>
                  <a:lnTo>
                    <a:pt x="10875" y="197550"/>
                  </a:lnTo>
                  <a:lnTo>
                    <a:pt x="686" y="156879"/>
                  </a:lnTo>
                  <a:lnTo>
                    <a:pt x="0" y="142874"/>
                  </a:lnTo>
                  <a:lnTo>
                    <a:pt x="171" y="135855"/>
                  </a:lnTo>
                  <a:lnTo>
                    <a:pt x="8347" y="94748"/>
                  </a:lnTo>
                  <a:lnTo>
                    <a:pt x="28120" y="57756"/>
                  </a:lnTo>
                  <a:lnTo>
                    <a:pt x="57756" y="28120"/>
                  </a:lnTo>
                  <a:lnTo>
                    <a:pt x="94749" y="8347"/>
                  </a:lnTo>
                  <a:lnTo>
                    <a:pt x="135856" y="171"/>
                  </a:lnTo>
                  <a:lnTo>
                    <a:pt x="142874" y="0"/>
                  </a:lnTo>
                  <a:lnTo>
                    <a:pt x="149893" y="171"/>
                  </a:lnTo>
                  <a:lnTo>
                    <a:pt x="190999" y="8347"/>
                  </a:lnTo>
                  <a:lnTo>
                    <a:pt x="227992" y="28120"/>
                  </a:lnTo>
                  <a:lnTo>
                    <a:pt x="257628" y="57756"/>
                  </a:lnTo>
                  <a:lnTo>
                    <a:pt x="277401" y="94748"/>
                  </a:lnTo>
                  <a:lnTo>
                    <a:pt x="285578" y="135855"/>
                  </a:lnTo>
                  <a:lnTo>
                    <a:pt x="285749" y="142874"/>
                  </a:lnTo>
                  <a:lnTo>
                    <a:pt x="285578" y="149893"/>
                  </a:lnTo>
                  <a:lnTo>
                    <a:pt x="277401" y="190999"/>
                  </a:lnTo>
                  <a:lnTo>
                    <a:pt x="257628" y="227992"/>
                  </a:lnTo>
                  <a:lnTo>
                    <a:pt x="227992" y="257627"/>
                  </a:lnTo>
                  <a:lnTo>
                    <a:pt x="190999" y="277400"/>
                  </a:lnTo>
                  <a:lnTo>
                    <a:pt x="149893" y="285578"/>
                  </a:lnTo>
                  <a:lnTo>
                    <a:pt x="142874" y="285749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33749" y="4543424"/>
              <a:ext cx="190499" cy="152399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3654425" y="4876843"/>
            <a:ext cx="1798955" cy="42799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350" b="1" spc="-105" dirty="0">
                <a:solidFill>
                  <a:srgbClr val="0E3B6D"/>
                </a:solidFill>
                <a:latin typeface="Noto Sans JP"/>
                <a:cs typeface="Noto Sans JP"/>
              </a:rPr>
              <a:t>4</a:t>
            </a:r>
            <a:r>
              <a:rPr sz="1350" b="1" spc="-170" dirty="0">
                <a:solidFill>
                  <a:srgbClr val="0E3B6D"/>
                </a:solidFill>
                <a:latin typeface="BIZ UDPGothic"/>
                <a:cs typeface="BIZ UDPGothic"/>
              </a:rPr>
              <a:t>兆</a:t>
            </a:r>
            <a:r>
              <a:rPr sz="1350" b="1" spc="-95" dirty="0">
                <a:solidFill>
                  <a:srgbClr val="0E3B6D"/>
                </a:solidFill>
                <a:latin typeface="Noto Sans JP"/>
                <a:cs typeface="Noto Sans JP"/>
              </a:rPr>
              <a:t>8,849</a:t>
            </a:r>
            <a:r>
              <a:rPr sz="1350" b="1" spc="-170" dirty="0">
                <a:solidFill>
                  <a:srgbClr val="0E3B6D"/>
                </a:solidFill>
                <a:latin typeface="BIZ UDPGothic"/>
                <a:cs typeface="BIZ UDPGothic"/>
              </a:rPr>
              <a:t>億円</a:t>
            </a:r>
            <a:r>
              <a:rPr sz="1350" b="1" dirty="0">
                <a:solidFill>
                  <a:srgbClr val="0E3B6D"/>
                </a:solidFill>
                <a:latin typeface="BIZ UDPGothic"/>
                <a:cs typeface="BIZ UDPGothic"/>
              </a:rPr>
              <a:t>（</a:t>
            </a:r>
            <a:r>
              <a:rPr sz="1350" b="1" dirty="0">
                <a:solidFill>
                  <a:srgbClr val="0E3B6D"/>
                </a:solidFill>
                <a:latin typeface="Noto Sans JP"/>
                <a:cs typeface="Noto Sans JP"/>
              </a:rPr>
              <a:t>2023</a:t>
            </a:r>
            <a:r>
              <a:rPr sz="1350" b="1" spc="-170" dirty="0">
                <a:solidFill>
                  <a:srgbClr val="0E3B6D"/>
                </a:solidFill>
                <a:latin typeface="BIZ UDPGothic"/>
                <a:cs typeface="BIZ UDPGothic"/>
              </a:rPr>
              <a:t>年</a:t>
            </a:r>
            <a:r>
              <a:rPr sz="1350" b="1" spc="465" dirty="0">
                <a:solidFill>
                  <a:srgbClr val="0E3B6D"/>
                </a:solidFill>
                <a:latin typeface="BIZ UDPGothic"/>
                <a:cs typeface="BIZ UDPGothic"/>
              </a:rPr>
              <a:t>）</a:t>
            </a:r>
            <a:endParaRPr sz="1350">
              <a:latin typeface="BIZ UDPGothic"/>
              <a:cs typeface="BIZ UDPGothic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000" spc="-75" dirty="0">
                <a:solidFill>
                  <a:srgbClr val="545454"/>
                </a:solidFill>
                <a:latin typeface="Bodoni"/>
                <a:cs typeface="Bodoni"/>
              </a:rPr>
              <a:t>BPO</a:t>
            </a:r>
            <a:r>
              <a:rPr sz="1000" spc="-90" dirty="0">
                <a:solidFill>
                  <a:srgbClr val="545454"/>
                </a:solidFill>
                <a:latin typeface="SimSun"/>
                <a:cs typeface="SimSun"/>
              </a:rPr>
              <a:t>市場全体</a:t>
            </a:r>
            <a:endParaRPr sz="1000">
              <a:latin typeface="SimSun"/>
              <a:cs typeface="SimSu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238874" y="1455895"/>
            <a:ext cx="38100" cy="285750"/>
          </a:xfrm>
          <a:custGeom>
            <a:avLst/>
            <a:gdLst/>
            <a:ahLst/>
            <a:cxnLst/>
            <a:rect l="l" t="t" r="r" b="b"/>
            <a:pathLst>
              <a:path w="38100" h="285750">
                <a:moveTo>
                  <a:pt x="38099" y="285749"/>
                </a:moveTo>
                <a:lnTo>
                  <a:pt x="0" y="285749"/>
                </a:lnTo>
                <a:lnTo>
                  <a:pt x="0" y="0"/>
                </a:lnTo>
                <a:lnTo>
                  <a:pt x="38099" y="0"/>
                </a:lnTo>
                <a:lnTo>
                  <a:pt x="38099" y="285749"/>
                </a:lnTo>
                <a:close/>
              </a:path>
            </a:pathLst>
          </a:custGeom>
          <a:solidFill>
            <a:srgbClr val="0E3B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359524" y="1447006"/>
            <a:ext cx="1549400" cy="283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b="1" spc="-120" dirty="0">
                <a:solidFill>
                  <a:srgbClr val="0E3B6D"/>
                </a:solidFill>
                <a:latin typeface="BIZ UDPGothic"/>
                <a:cs typeface="BIZ UDPGothic"/>
              </a:rPr>
              <a:t>リスキリング市場</a:t>
            </a:r>
            <a:endParaRPr sz="1700">
              <a:latin typeface="BIZ UDPGothic"/>
              <a:cs typeface="BIZ UDPGothic"/>
            </a:endParaRPr>
          </a:p>
        </p:txBody>
      </p:sp>
      <p:pic>
        <p:nvPicPr>
          <p:cNvPr id="32" name="object 3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238875" y="1884520"/>
            <a:ext cx="5619749" cy="2095499"/>
          </a:xfrm>
          <a:prstGeom prst="rect">
            <a:avLst/>
          </a:prstGeom>
        </p:spPr>
      </p:pic>
      <p:grpSp>
        <p:nvGrpSpPr>
          <p:cNvPr id="33" name="object 33"/>
          <p:cNvGrpSpPr/>
          <p:nvPr/>
        </p:nvGrpSpPr>
        <p:grpSpPr>
          <a:xfrm>
            <a:off x="6238873" y="4122896"/>
            <a:ext cx="2762250" cy="590550"/>
            <a:chOff x="6238873" y="3638550"/>
            <a:chExt cx="2762250" cy="590550"/>
          </a:xfrm>
        </p:grpSpPr>
        <p:sp>
          <p:nvSpPr>
            <p:cNvPr id="34" name="object 34"/>
            <p:cNvSpPr/>
            <p:nvPr/>
          </p:nvSpPr>
          <p:spPr>
            <a:xfrm>
              <a:off x="6238873" y="3638550"/>
              <a:ext cx="2762250" cy="590550"/>
            </a:xfrm>
            <a:custGeom>
              <a:avLst/>
              <a:gdLst/>
              <a:ahLst/>
              <a:cxnLst/>
              <a:rect l="l" t="t" r="r" b="b"/>
              <a:pathLst>
                <a:path w="2762250" h="590550">
                  <a:moveTo>
                    <a:pt x="2708851" y="590549"/>
                  </a:moveTo>
                  <a:lnTo>
                    <a:pt x="53397" y="590549"/>
                  </a:lnTo>
                  <a:lnTo>
                    <a:pt x="49681" y="590183"/>
                  </a:lnTo>
                  <a:lnTo>
                    <a:pt x="14085" y="571157"/>
                  </a:lnTo>
                  <a:lnTo>
                    <a:pt x="0" y="537152"/>
                  </a:lnTo>
                  <a:lnTo>
                    <a:pt x="0" y="533399"/>
                  </a:lnTo>
                  <a:lnTo>
                    <a:pt x="0" y="53397"/>
                  </a:lnTo>
                  <a:lnTo>
                    <a:pt x="19392" y="14084"/>
                  </a:lnTo>
                  <a:lnTo>
                    <a:pt x="53397" y="0"/>
                  </a:lnTo>
                  <a:lnTo>
                    <a:pt x="2708851" y="0"/>
                  </a:lnTo>
                  <a:lnTo>
                    <a:pt x="2748163" y="19391"/>
                  </a:lnTo>
                  <a:lnTo>
                    <a:pt x="2762249" y="53397"/>
                  </a:lnTo>
                  <a:lnTo>
                    <a:pt x="2762249" y="537152"/>
                  </a:lnTo>
                  <a:lnTo>
                    <a:pt x="2742856" y="576464"/>
                  </a:lnTo>
                  <a:lnTo>
                    <a:pt x="2712567" y="590183"/>
                  </a:lnTo>
                  <a:lnTo>
                    <a:pt x="2708851" y="590549"/>
                  </a:lnTo>
                  <a:close/>
                </a:path>
              </a:pathLst>
            </a:custGeom>
            <a:solidFill>
              <a:srgbClr val="F2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334124" y="3790949"/>
              <a:ext cx="285750" cy="285750"/>
            </a:xfrm>
            <a:custGeom>
              <a:avLst/>
              <a:gdLst/>
              <a:ahLst/>
              <a:cxnLst/>
              <a:rect l="l" t="t" r="r" b="b"/>
              <a:pathLst>
                <a:path w="285750" h="285750">
                  <a:moveTo>
                    <a:pt x="142874" y="285749"/>
                  </a:moveTo>
                  <a:lnTo>
                    <a:pt x="101399" y="279598"/>
                  </a:lnTo>
                  <a:lnTo>
                    <a:pt x="63497" y="261670"/>
                  </a:lnTo>
                  <a:lnTo>
                    <a:pt x="32429" y="233514"/>
                  </a:lnTo>
                  <a:lnTo>
                    <a:pt x="10874" y="197550"/>
                  </a:lnTo>
                  <a:lnTo>
                    <a:pt x="685" y="156879"/>
                  </a:lnTo>
                  <a:lnTo>
                    <a:pt x="0" y="142874"/>
                  </a:lnTo>
                  <a:lnTo>
                    <a:pt x="171" y="135855"/>
                  </a:lnTo>
                  <a:lnTo>
                    <a:pt x="8347" y="94748"/>
                  </a:lnTo>
                  <a:lnTo>
                    <a:pt x="28120" y="57756"/>
                  </a:lnTo>
                  <a:lnTo>
                    <a:pt x="57756" y="28120"/>
                  </a:lnTo>
                  <a:lnTo>
                    <a:pt x="94749" y="8347"/>
                  </a:lnTo>
                  <a:lnTo>
                    <a:pt x="135855" y="171"/>
                  </a:lnTo>
                  <a:lnTo>
                    <a:pt x="142874" y="0"/>
                  </a:lnTo>
                  <a:lnTo>
                    <a:pt x="149894" y="171"/>
                  </a:lnTo>
                  <a:lnTo>
                    <a:pt x="190998" y="8347"/>
                  </a:lnTo>
                  <a:lnTo>
                    <a:pt x="227992" y="28120"/>
                  </a:lnTo>
                  <a:lnTo>
                    <a:pt x="257628" y="57756"/>
                  </a:lnTo>
                  <a:lnTo>
                    <a:pt x="277400" y="94748"/>
                  </a:lnTo>
                  <a:lnTo>
                    <a:pt x="285578" y="135855"/>
                  </a:lnTo>
                  <a:lnTo>
                    <a:pt x="285749" y="142874"/>
                  </a:lnTo>
                  <a:lnTo>
                    <a:pt x="285578" y="149893"/>
                  </a:lnTo>
                  <a:lnTo>
                    <a:pt x="277400" y="190999"/>
                  </a:lnTo>
                  <a:lnTo>
                    <a:pt x="257629" y="227992"/>
                  </a:lnTo>
                  <a:lnTo>
                    <a:pt x="227992" y="257628"/>
                  </a:lnTo>
                  <a:lnTo>
                    <a:pt x="190998" y="277401"/>
                  </a:lnTo>
                  <a:lnTo>
                    <a:pt x="149894" y="285578"/>
                  </a:lnTo>
                  <a:lnTo>
                    <a:pt x="142874" y="285749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10116" y="3857595"/>
              <a:ext cx="133558" cy="152429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6702425" y="4191043"/>
            <a:ext cx="2089150" cy="42799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350" b="1" spc="-105" dirty="0">
                <a:solidFill>
                  <a:srgbClr val="0E3B6D"/>
                </a:solidFill>
                <a:latin typeface="Noto Sans JP"/>
                <a:cs typeface="Noto Sans JP"/>
              </a:rPr>
              <a:t>10</a:t>
            </a:r>
            <a:r>
              <a:rPr sz="1350" b="1" spc="-170" dirty="0">
                <a:solidFill>
                  <a:srgbClr val="0E3B6D"/>
                </a:solidFill>
                <a:latin typeface="BIZ UDPGothic"/>
                <a:cs typeface="BIZ UDPGothic"/>
              </a:rPr>
              <a:t>億人</a:t>
            </a:r>
            <a:r>
              <a:rPr sz="1350" b="1" spc="515" dirty="0">
                <a:solidFill>
                  <a:srgbClr val="0E3B6D"/>
                </a:solidFill>
                <a:latin typeface="BIZ UDPGothic"/>
                <a:cs typeface="BIZ UDPGothic"/>
              </a:rPr>
              <a:t>（</a:t>
            </a:r>
            <a:r>
              <a:rPr sz="1350" b="1" spc="-170" dirty="0">
                <a:solidFill>
                  <a:srgbClr val="0E3B6D"/>
                </a:solidFill>
                <a:latin typeface="BIZ UDPGothic"/>
                <a:cs typeface="BIZ UDPGothic"/>
              </a:rPr>
              <a:t>世界</a:t>
            </a:r>
            <a:r>
              <a:rPr sz="1350" b="1" spc="65" dirty="0">
                <a:solidFill>
                  <a:srgbClr val="0E3B6D"/>
                </a:solidFill>
                <a:latin typeface="Meiryo"/>
                <a:cs typeface="Meiryo"/>
              </a:rPr>
              <a:t>‧</a:t>
            </a:r>
            <a:r>
              <a:rPr sz="1350" b="1" spc="65" dirty="0">
                <a:solidFill>
                  <a:srgbClr val="0E3B6D"/>
                </a:solidFill>
                <a:latin typeface="Noto Sans JP"/>
                <a:cs typeface="Noto Sans JP"/>
              </a:rPr>
              <a:t>2030</a:t>
            </a:r>
            <a:r>
              <a:rPr sz="1350" b="1" spc="-170" dirty="0">
                <a:solidFill>
                  <a:srgbClr val="0E3B6D"/>
                </a:solidFill>
                <a:latin typeface="BIZ UDPGothic"/>
                <a:cs typeface="BIZ UDPGothic"/>
              </a:rPr>
              <a:t>年</a:t>
            </a:r>
            <a:r>
              <a:rPr sz="1350" b="1" spc="-170" dirty="0">
                <a:solidFill>
                  <a:srgbClr val="0E3B6D"/>
                </a:solidFill>
                <a:latin typeface="Meiryo"/>
                <a:cs typeface="Meiryo"/>
              </a:rPr>
              <a:t>まで</a:t>
            </a:r>
            <a:r>
              <a:rPr sz="1350" b="1" spc="465" dirty="0">
                <a:solidFill>
                  <a:srgbClr val="0E3B6D"/>
                </a:solidFill>
                <a:latin typeface="BIZ UDPGothic"/>
                <a:cs typeface="BIZ UDPGothic"/>
              </a:rPr>
              <a:t>）</a:t>
            </a:r>
            <a:endParaRPr sz="1350">
              <a:latin typeface="BIZ UDPGothic"/>
              <a:cs typeface="BIZ UDPGothic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000" spc="-100" dirty="0">
                <a:solidFill>
                  <a:srgbClr val="545454"/>
                </a:solidFill>
                <a:latin typeface="SimSun"/>
                <a:cs typeface="SimSun"/>
              </a:rPr>
              <a:t>リスキリングが必要な人口</a:t>
            </a:r>
            <a:endParaRPr sz="1000">
              <a:latin typeface="SimSun"/>
              <a:cs typeface="SimSun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9096373" y="4122896"/>
            <a:ext cx="2762250" cy="590550"/>
            <a:chOff x="9096373" y="3638550"/>
            <a:chExt cx="2762250" cy="590550"/>
          </a:xfrm>
        </p:grpSpPr>
        <p:sp>
          <p:nvSpPr>
            <p:cNvPr id="39" name="object 39"/>
            <p:cNvSpPr/>
            <p:nvPr/>
          </p:nvSpPr>
          <p:spPr>
            <a:xfrm>
              <a:off x="9096373" y="3638550"/>
              <a:ext cx="2762250" cy="590550"/>
            </a:xfrm>
            <a:custGeom>
              <a:avLst/>
              <a:gdLst/>
              <a:ahLst/>
              <a:cxnLst/>
              <a:rect l="l" t="t" r="r" b="b"/>
              <a:pathLst>
                <a:path w="2762250" h="590550">
                  <a:moveTo>
                    <a:pt x="2708852" y="590549"/>
                  </a:moveTo>
                  <a:lnTo>
                    <a:pt x="53397" y="590549"/>
                  </a:lnTo>
                  <a:lnTo>
                    <a:pt x="49681" y="590183"/>
                  </a:lnTo>
                  <a:lnTo>
                    <a:pt x="14085" y="571157"/>
                  </a:lnTo>
                  <a:lnTo>
                    <a:pt x="0" y="537152"/>
                  </a:lnTo>
                  <a:lnTo>
                    <a:pt x="0" y="533399"/>
                  </a:lnTo>
                  <a:lnTo>
                    <a:pt x="0" y="53397"/>
                  </a:lnTo>
                  <a:lnTo>
                    <a:pt x="19392" y="14084"/>
                  </a:lnTo>
                  <a:lnTo>
                    <a:pt x="53397" y="0"/>
                  </a:lnTo>
                  <a:lnTo>
                    <a:pt x="2708852" y="0"/>
                  </a:lnTo>
                  <a:lnTo>
                    <a:pt x="2748164" y="19391"/>
                  </a:lnTo>
                  <a:lnTo>
                    <a:pt x="2762250" y="53397"/>
                  </a:lnTo>
                  <a:lnTo>
                    <a:pt x="2762250" y="537152"/>
                  </a:lnTo>
                  <a:lnTo>
                    <a:pt x="2742856" y="576464"/>
                  </a:lnTo>
                  <a:lnTo>
                    <a:pt x="2712568" y="590183"/>
                  </a:lnTo>
                  <a:lnTo>
                    <a:pt x="2708852" y="590549"/>
                  </a:lnTo>
                  <a:close/>
                </a:path>
              </a:pathLst>
            </a:custGeom>
            <a:solidFill>
              <a:srgbClr val="F2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191624" y="3790949"/>
              <a:ext cx="285750" cy="285750"/>
            </a:xfrm>
            <a:custGeom>
              <a:avLst/>
              <a:gdLst/>
              <a:ahLst/>
              <a:cxnLst/>
              <a:rect l="l" t="t" r="r" b="b"/>
              <a:pathLst>
                <a:path w="285750" h="285750">
                  <a:moveTo>
                    <a:pt x="142874" y="285749"/>
                  </a:moveTo>
                  <a:lnTo>
                    <a:pt x="101398" y="279598"/>
                  </a:lnTo>
                  <a:lnTo>
                    <a:pt x="63496" y="261670"/>
                  </a:lnTo>
                  <a:lnTo>
                    <a:pt x="32428" y="233514"/>
                  </a:lnTo>
                  <a:lnTo>
                    <a:pt x="10874" y="197550"/>
                  </a:lnTo>
                  <a:lnTo>
                    <a:pt x="685" y="156879"/>
                  </a:lnTo>
                  <a:lnTo>
                    <a:pt x="0" y="142874"/>
                  </a:lnTo>
                  <a:lnTo>
                    <a:pt x="171" y="135855"/>
                  </a:lnTo>
                  <a:lnTo>
                    <a:pt x="8346" y="94748"/>
                  </a:lnTo>
                  <a:lnTo>
                    <a:pt x="28119" y="57756"/>
                  </a:lnTo>
                  <a:lnTo>
                    <a:pt x="57755" y="28120"/>
                  </a:lnTo>
                  <a:lnTo>
                    <a:pt x="94748" y="8347"/>
                  </a:lnTo>
                  <a:lnTo>
                    <a:pt x="135855" y="171"/>
                  </a:lnTo>
                  <a:lnTo>
                    <a:pt x="142874" y="0"/>
                  </a:lnTo>
                  <a:lnTo>
                    <a:pt x="149894" y="171"/>
                  </a:lnTo>
                  <a:lnTo>
                    <a:pt x="190999" y="8347"/>
                  </a:lnTo>
                  <a:lnTo>
                    <a:pt x="227992" y="28120"/>
                  </a:lnTo>
                  <a:lnTo>
                    <a:pt x="257628" y="57756"/>
                  </a:lnTo>
                  <a:lnTo>
                    <a:pt x="277401" y="94748"/>
                  </a:lnTo>
                  <a:lnTo>
                    <a:pt x="285578" y="135855"/>
                  </a:lnTo>
                  <a:lnTo>
                    <a:pt x="285749" y="142874"/>
                  </a:lnTo>
                  <a:lnTo>
                    <a:pt x="285578" y="149893"/>
                  </a:lnTo>
                  <a:lnTo>
                    <a:pt x="277401" y="190999"/>
                  </a:lnTo>
                  <a:lnTo>
                    <a:pt x="257629" y="227992"/>
                  </a:lnTo>
                  <a:lnTo>
                    <a:pt x="227992" y="257628"/>
                  </a:lnTo>
                  <a:lnTo>
                    <a:pt x="190999" y="277401"/>
                  </a:lnTo>
                  <a:lnTo>
                    <a:pt x="149894" y="285578"/>
                  </a:lnTo>
                  <a:lnTo>
                    <a:pt x="142874" y="285749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258299" y="3857624"/>
              <a:ext cx="152399" cy="152399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9559924" y="4191043"/>
            <a:ext cx="1626235" cy="42799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350" b="1" spc="-120" dirty="0">
                <a:solidFill>
                  <a:srgbClr val="0E3B6D"/>
                </a:solidFill>
                <a:latin typeface="Noto Sans JP"/>
                <a:cs typeface="Noto Sans JP"/>
              </a:rPr>
              <a:t>71%</a:t>
            </a:r>
            <a:r>
              <a:rPr sz="1350" b="1" spc="-170" dirty="0">
                <a:solidFill>
                  <a:srgbClr val="0E3B6D"/>
                </a:solidFill>
                <a:latin typeface="Meiryo"/>
                <a:cs typeface="Meiryo"/>
              </a:rPr>
              <a:t>の</a:t>
            </a:r>
            <a:r>
              <a:rPr sz="1350" b="1" spc="-110" dirty="0">
                <a:solidFill>
                  <a:srgbClr val="0E3B6D"/>
                </a:solidFill>
                <a:latin typeface="BIZ UDPGothic"/>
                <a:cs typeface="BIZ UDPGothic"/>
              </a:rPr>
              <a:t>企業</a:t>
            </a:r>
            <a:endParaRPr sz="1350">
              <a:latin typeface="BIZ UDPGothic"/>
              <a:cs typeface="BIZ UDPGothic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000" spc="-100" dirty="0">
                <a:solidFill>
                  <a:srgbClr val="545454"/>
                </a:solidFill>
                <a:latin typeface="SimSun"/>
                <a:cs typeface="SimSun"/>
              </a:rPr>
              <a:t>リスキリング施策の効果を実感</a:t>
            </a:r>
            <a:endParaRPr sz="1000">
              <a:latin typeface="SimSun"/>
              <a:cs typeface="SimSun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6238873" y="4808695"/>
            <a:ext cx="2762250" cy="590550"/>
            <a:chOff x="6238873" y="4324349"/>
            <a:chExt cx="2762250" cy="590550"/>
          </a:xfrm>
        </p:grpSpPr>
        <p:sp>
          <p:nvSpPr>
            <p:cNvPr id="44" name="object 44"/>
            <p:cNvSpPr/>
            <p:nvPr/>
          </p:nvSpPr>
          <p:spPr>
            <a:xfrm>
              <a:off x="6238873" y="4324349"/>
              <a:ext cx="2762250" cy="590550"/>
            </a:xfrm>
            <a:custGeom>
              <a:avLst/>
              <a:gdLst/>
              <a:ahLst/>
              <a:cxnLst/>
              <a:rect l="l" t="t" r="r" b="b"/>
              <a:pathLst>
                <a:path w="2762250" h="590550">
                  <a:moveTo>
                    <a:pt x="2708851" y="590549"/>
                  </a:moveTo>
                  <a:lnTo>
                    <a:pt x="53397" y="590549"/>
                  </a:lnTo>
                  <a:lnTo>
                    <a:pt x="49681" y="590183"/>
                  </a:lnTo>
                  <a:lnTo>
                    <a:pt x="14085" y="571156"/>
                  </a:lnTo>
                  <a:lnTo>
                    <a:pt x="0" y="537152"/>
                  </a:lnTo>
                  <a:lnTo>
                    <a:pt x="0" y="533399"/>
                  </a:lnTo>
                  <a:lnTo>
                    <a:pt x="0" y="53397"/>
                  </a:lnTo>
                  <a:lnTo>
                    <a:pt x="19392" y="14084"/>
                  </a:lnTo>
                  <a:lnTo>
                    <a:pt x="53397" y="0"/>
                  </a:lnTo>
                  <a:lnTo>
                    <a:pt x="2708851" y="0"/>
                  </a:lnTo>
                  <a:lnTo>
                    <a:pt x="2748163" y="19391"/>
                  </a:lnTo>
                  <a:lnTo>
                    <a:pt x="2762249" y="53397"/>
                  </a:lnTo>
                  <a:lnTo>
                    <a:pt x="2762249" y="537152"/>
                  </a:lnTo>
                  <a:lnTo>
                    <a:pt x="2742856" y="576464"/>
                  </a:lnTo>
                  <a:lnTo>
                    <a:pt x="2712567" y="590183"/>
                  </a:lnTo>
                  <a:lnTo>
                    <a:pt x="2708851" y="590549"/>
                  </a:lnTo>
                  <a:close/>
                </a:path>
              </a:pathLst>
            </a:custGeom>
            <a:solidFill>
              <a:srgbClr val="F2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334124" y="4476749"/>
              <a:ext cx="285750" cy="285750"/>
            </a:xfrm>
            <a:custGeom>
              <a:avLst/>
              <a:gdLst/>
              <a:ahLst/>
              <a:cxnLst/>
              <a:rect l="l" t="t" r="r" b="b"/>
              <a:pathLst>
                <a:path w="285750" h="285750">
                  <a:moveTo>
                    <a:pt x="142874" y="285749"/>
                  </a:moveTo>
                  <a:lnTo>
                    <a:pt x="101399" y="279598"/>
                  </a:lnTo>
                  <a:lnTo>
                    <a:pt x="63497" y="261670"/>
                  </a:lnTo>
                  <a:lnTo>
                    <a:pt x="32429" y="233514"/>
                  </a:lnTo>
                  <a:lnTo>
                    <a:pt x="10874" y="197550"/>
                  </a:lnTo>
                  <a:lnTo>
                    <a:pt x="685" y="156879"/>
                  </a:lnTo>
                  <a:lnTo>
                    <a:pt x="0" y="142874"/>
                  </a:lnTo>
                  <a:lnTo>
                    <a:pt x="171" y="135855"/>
                  </a:lnTo>
                  <a:lnTo>
                    <a:pt x="8347" y="94748"/>
                  </a:lnTo>
                  <a:lnTo>
                    <a:pt x="28120" y="57756"/>
                  </a:lnTo>
                  <a:lnTo>
                    <a:pt x="57756" y="28120"/>
                  </a:lnTo>
                  <a:lnTo>
                    <a:pt x="94749" y="8347"/>
                  </a:lnTo>
                  <a:lnTo>
                    <a:pt x="135855" y="171"/>
                  </a:lnTo>
                  <a:lnTo>
                    <a:pt x="142874" y="0"/>
                  </a:lnTo>
                  <a:lnTo>
                    <a:pt x="149894" y="171"/>
                  </a:lnTo>
                  <a:lnTo>
                    <a:pt x="190998" y="8347"/>
                  </a:lnTo>
                  <a:lnTo>
                    <a:pt x="227992" y="28120"/>
                  </a:lnTo>
                  <a:lnTo>
                    <a:pt x="257628" y="57756"/>
                  </a:lnTo>
                  <a:lnTo>
                    <a:pt x="277400" y="94748"/>
                  </a:lnTo>
                  <a:lnTo>
                    <a:pt x="285578" y="135855"/>
                  </a:lnTo>
                  <a:lnTo>
                    <a:pt x="285749" y="142874"/>
                  </a:lnTo>
                  <a:lnTo>
                    <a:pt x="285578" y="149893"/>
                  </a:lnTo>
                  <a:lnTo>
                    <a:pt x="277400" y="190999"/>
                  </a:lnTo>
                  <a:lnTo>
                    <a:pt x="257629" y="227992"/>
                  </a:lnTo>
                  <a:lnTo>
                    <a:pt x="227992" y="257627"/>
                  </a:lnTo>
                  <a:lnTo>
                    <a:pt x="190998" y="277400"/>
                  </a:lnTo>
                  <a:lnTo>
                    <a:pt x="149894" y="285578"/>
                  </a:lnTo>
                  <a:lnTo>
                    <a:pt x="142874" y="285749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19849" y="4543424"/>
              <a:ext cx="114299" cy="152399"/>
            </a:xfrm>
            <a:prstGeom prst="rect">
              <a:avLst/>
            </a:prstGeom>
          </p:spPr>
        </p:pic>
      </p:grpSp>
      <p:sp>
        <p:nvSpPr>
          <p:cNvPr id="47" name="object 47"/>
          <p:cNvSpPr txBox="1"/>
          <p:nvPr/>
        </p:nvSpPr>
        <p:spPr>
          <a:xfrm>
            <a:off x="6702425" y="4876843"/>
            <a:ext cx="2152650" cy="42799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350" b="1" spc="-130" dirty="0">
                <a:solidFill>
                  <a:srgbClr val="0E3B6D"/>
                </a:solidFill>
                <a:latin typeface="BIZ UDPGothic"/>
                <a:cs typeface="BIZ UDPGothic"/>
              </a:rPr>
              <a:t>大企業：</a:t>
            </a:r>
            <a:r>
              <a:rPr sz="1350" b="1" dirty="0">
                <a:solidFill>
                  <a:srgbClr val="0E3B6D"/>
                </a:solidFill>
                <a:latin typeface="Noto Sans JP"/>
                <a:cs typeface="Noto Sans JP"/>
              </a:rPr>
              <a:t>63.0</a:t>
            </a:r>
            <a:r>
              <a:rPr sz="1350" b="1" spc="-15" dirty="0">
                <a:solidFill>
                  <a:srgbClr val="0E3B6D"/>
                </a:solidFill>
                <a:latin typeface="Noto Sans JP"/>
                <a:cs typeface="Noto Sans JP"/>
              </a:rPr>
              <a:t>% / </a:t>
            </a:r>
            <a:r>
              <a:rPr sz="1350" b="1" spc="-120" dirty="0">
                <a:solidFill>
                  <a:srgbClr val="0E3B6D"/>
                </a:solidFill>
                <a:latin typeface="BIZ UDPGothic"/>
                <a:cs typeface="BIZ UDPGothic"/>
              </a:rPr>
              <a:t>中小：</a:t>
            </a:r>
            <a:r>
              <a:rPr sz="1350" b="1" spc="-10" dirty="0">
                <a:solidFill>
                  <a:srgbClr val="0E3B6D"/>
                </a:solidFill>
                <a:latin typeface="Noto Sans JP"/>
                <a:cs typeface="Noto Sans JP"/>
              </a:rPr>
              <a:t>31.9%</a:t>
            </a:r>
            <a:endParaRPr sz="1350">
              <a:latin typeface="Noto Sans JP"/>
              <a:cs typeface="Noto Sans JP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000" spc="-100" dirty="0">
                <a:solidFill>
                  <a:srgbClr val="545454"/>
                </a:solidFill>
                <a:latin typeface="SimSun"/>
                <a:cs typeface="SimSun"/>
              </a:rPr>
              <a:t>リスキリング実施率の格差</a:t>
            </a:r>
            <a:endParaRPr sz="1000">
              <a:latin typeface="SimSun"/>
              <a:cs typeface="SimSun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9096373" y="4808695"/>
            <a:ext cx="2762250" cy="590550"/>
            <a:chOff x="9096373" y="4324349"/>
            <a:chExt cx="2762250" cy="590550"/>
          </a:xfrm>
        </p:grpSpPr>
        <p:sp>
          <p:nvSpPr>
            <p:cNvPr id="49" name="object 49"/>
            <p:cNvSpPr/>
            <p:nvPr/>
          </p:nvSpPr>
          <p:spPr>
            <a:xfrm>
              <a:off x="9096373" y="4324349"/>
              <a:ext cx="2762250" cy="590550"/>
            </a:xfrm>
            <a:custGeom>
              <a:avLst/>
              <a:gdLst/>
              <a:ahLst/>
              <a:cxnLst/>
              <a:rect l="l" t="t" r="r" b="b"/>
              <a:pathLst>
                <a:path w="2762250" h="590550">
                  <a:moveTo>
                    <a:pt x="2708852" y="590549"/>
                  </a:moveTo>
                  <a:lnTo>
                    <a:pt x="53397" y="590549"/>
                  </a:lnTo>
                  <a:lnTo>
                    <a:pt x="49681" y="590183"/>
                  </a:lnTo>
                  <a:lnTo>
                    <a:pt x="14085" y="571156"/>
                  </a:lnTo>
                  <a:lnTo>
                    <a:pt x="0" y="537152"/>
                  </a:lnTo>
                  <a:lnTo>
                    <a:pt x="0" y="533399"/>
                  </a:lnTo>
                  <a:lnTo>
                    <a:pt x="0" y="53397"/>
                  </a:lnTo>
                  <a:lnTo>
                    <a:pt x="19392" y="14084"/>
                  </a:lnTo>
                  <a:lnTo>
                    <a:pt x="53397" y="0"/>
                  </a:lnTo>
                  <a:lnTo>
                    <a:pt x="2708852" y="0"/>
                  </a:lnTo>
                  <a:lnTo>
                    <a:pt x="2748164" y="19391"/>
                  </a:lnTo>
                  <a:lnTo>
                    <a:pt x="2762250" y="53397"/>
                  </a:lnTo>
                  <a:lnTo>
                    <a:pt x="2762250" y="537152"/>
                  </a:lnTo>
                  <a:lnTo>
                    <a:pt x="2742856" y="576464"/>
                  </a:lnTo>
                  <a:lnTo>
                    <a:pt x="2712568" y="590183"/>
                  </a:lnTo>
                  <a:lnTo>
                    <a:pt x="2708852" y="590549"/>
                  </a:lnTo>
                  <a:close/>
                </a:path>
              </a:pathLst>
            </a:custGeom>
            <a:solidFill>
              <a:srgbClr val="F2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191624" y="4476749"/>
              <a:ext cx="285750" cy="285750"/>
            </a:xfrm>
            <a:custGeom>
              <a:avLst/>
              <a:gdLst/>
              <a:ahLst/>
              <a:cxnLst/>
              <a:rect l="l" t="t" r="r" b="b"/>
              <a:pathLst>
                <a:path w="285750" h="285750">
                  <a:moveTo>
                    <a:pt x="142874" y="285749"/>
                  </a:moveTo>
                  <a:lnTo>
                    <a:pt x="101398" y="279598"/>
                  </a:lnTo>
                  <a:lnTo>
                    <a:pt x="63496" y="261670"/>
                  </a:lnTo>
                  <a:lnTo>
                    <a:pt x="32428" y="233514"/>
                  </a:lnTo>
                  <a:lnTo>
                    <a:pt x="10874" y="197550"/>
                  </a:lnTo>
                  <a:lnTo>
                    <a:pt x="685" y="156879"/>
                  </a:lnTo>
                  <a:lnTo>
                    <a:pt x="0" y="142874"/>
                  </a:lnTo>
                  <a:lnTo>
                    <a:pt x="171" y="135855"/>
                  </a:lnTo>
                  <a:lnTo>
                    <a:pt x="8346" y="94748"/>
                  </a:lnTo>
                  <a:lnTo>
                    <a:pt x="28119" y="57756"/>
                  </a:lnTo>
                  <a:lnTo>
                    <a:pt x="57755" y="28120"/>
                  </a:lnTo>
                  <a:lnTo>
                    <a:pt x="94748" y="8347"/>
                  </a:lnTo>
                  <a:lnTo>
                    <a:pt x="135855" y="171"/>
                  </a:lnTo>
                  <a:lnTo>
                    <a:pt x="142874" y="0"/>
                  </a:lnTo>
                  <a:lnTo>
                    <a:pt x="149894" y="171"/>
                  </a:lnTo>
                  <a:lnTo>
                    <a:pt x="190999" y="8347"/>
                  </a:lnTo>
                  <a:lnTo>
                    <a:pt x="227992" y="28120"/>
                  </a:lnTo>
                  <a:lnTo>
                    <a:pt x="257628" y="57756"/>
                  </a:lnTo>
                  <a:lnTo>
                    <a:pt x="277401" y="94748"/>
                  </a:lnTo>
                  <a:lnTo>
                    <a:pt x="285578" y="135855"/>
                  </a:lnTo>
                  <a:lnTo>
                    <a:pt x="285749" y="142874"/>
                  </a:lnTo>
                  <a:lnTo>
                    <a:pt x="285578" y="149893"/>
                  </a:lnTo>
                  <a:lnTo>
                    <a:pt x="277401" y="190999"/>
                  </a:lnTo>
                  <a:lnTo>
                    <a:pt x="257629" y="227992"/>
                  </a:lnTo>
                  <a:lnTo>
                    <a:pt x="227992" y="257627"/>
                  </a:lnTo>
                  <a:lnTo>
                    <a:pt x="190999" y="277400"/>
                  </a:lnTo>
                  <a:lnTo>
                    <a:pt x="149894" y="285578"/>
                  </a:lnTo>
                  <a:lnTo>
                    <a:pt x="142874" y="285749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257763" y="4552949"/>
              <a:ext cx="153471" cy="133349"/>
            </a:xfrm>
            <a:prstGeom prst="rect">
              <a:avLst/>
            </a:prstGeom>
          </p:spPr>
        </p:pic>
      </p:grpSp>
      <p:sp>
        <p:nvSpPr>
          <p:cNvPr id="52" name="object 52"/>
          <p:cNvSpPr txBox="1"/>
          <p:nvPr/>
        </p:nvSpPr>
        <p:spPr>
          <a:xfrm>
            <a:off x="9559924" y="4876843"/>
            <a:ext cx="1846580" cy="42799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350" b="1" spc="-170" dirty="0">
                <a:solidFill>
                  <a:srgbClr val="0E3B6D"/>
                </a:solidFill>
                <a:latin typeface="BIZ UDPGothic"/>
                <a:cs typeface="BIZ UDPGothic"/>
              </a:rPr>
              <a:t>時間</a:t>
            </a:r>
            <a:r>
              <a:rPr sz="1350" b="1" spc="730" dirty="0">
                <a:solidFill>
                  <a:srgbClr val="0E3B6D"/>
                </a:solidFill>
                <a:latin typeface="Meiryo"/>
                <a:cs typeface="Meiryo"/>
              </a:rPr>
              <a:t>‧</a:t>
            </a:r>
            <a:r>
              <a:rPr sz="1350" b="1" spc="-170" dirty="0">
                <a:solidFill>
                  <a:srgbClr val="0E3B6D"/>
                </a:solidFill>
                <a:latin typeface="BIZ UDPGothic"/>
                <a:cs typeface="BIZ UDPGothic"/>
              </a:rPr>
              <a:t>人材</a:t>
            </a:r>
            <a:r>
              <a:rPr sz="1350" b="1" spc="-185" dirty="0">
                <a:solidFill>
                  <a:srgbClr val="0E3B6D"/>
                </a:solidFill>
                <a:latin typeface="Meiryo"/>
                <a:cs typeface="Meiryo"/>
              </a:rPr>
              <a:t>リソースの</a:t>
            </a:r>
            <a:r>
              <a:rPr sz="1350" b="1" spc="-110" dirty="0">
                <a:solidFill>
                  <a:srgbClr val="0E3B6D"/>
                </a:solidFill>
                <a:latin typeface="BIZ UDPGothic"/>
                <a:cs typeface="BIZ UDPGothic"/>
              </a:rPr>
              <a:t>不足</a:t>
            </a:r>
            <a:endParaRPr sz="1350">
              <a:latin typeface="BIZ UDPGothic"/>
              <a:cs typeface="BIZ UDPGothic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000" spc="-100" dirty="0">
                <a:solidFill>
                  <a:srgbClr val="545454"/>
                </a:solidFill>
                <a:latin typeface="SimSun"/>
                <a:cs typeface="SimSun"/>
              </a:rPr>
              <a:t>リスキリング推進の主な障壁</a:t>
            </a:r>
            <a:endParaRPr sz="1000">
              <a:latin typeface="SimSun"/>
              <a:cs typeface="SimSu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77799" y="6565417"/>
            <a:ext cx="11688445" cy="151765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93040">
              <a:lnSpc>
                <a:spcPct val="100000"/>
              </a:lnSpc>
              <a:spcBef>
                <a:spcPts val="650"/>
              </a:spcBef>
            </a:pPr>
            <a:r>
              <a:rPr sz="1350" b="1" spc="-170" dirty="0">
                <a:solidFill>
                  <a:srgbClr val="0E3B6D"/>
                </a:solidFill>
                <a:latin typeface="Meiryo"/>
                <a:cs typeface="Meiryo"/>
              </a:rPr>
              <a:t>エン</a:t>
            </a:r>
            <a:r>
              <a:rPr sz="1350" b="1" spc="-105" dirty="0">
                <a:solidFill>
                  <a:srgbClr val="0E3B6D"/>
                </a:solidFill>
                <a:latin typeface="Noto Sans JP"/>
                <a:cs typeface="Noto Sans JP"/>
              </a:rPr>
              <a:t>SX</a:t>
            </a:r>
            <a:r>
              <a:rPr sz="1350" b="1" spc="-170" dirty="0">
                <a:solidFill>
                  <a:srgbClr val="0E3B6D"/>
                </a:solidFill>
                <a:latin typeface="BIZ UDPGothic"/>
                <a:cs typeface="BIZ UDPGothic"/>
              </a:rPr>
              <a:t>事業</a:t>
            </a:r>
            <a:r>
              <a:rPr sz="1350" b="1" spc="-195" dirty="0">
                <a:solidFill>
                  <a:srgbClr val="0E3B6D"/>
                </a:solidFill>
                <a:latin typeface="Meiryo"/>
                <a:cs typeface="Meiryo"/>
              </a:rPr>
              <a:t>にとっての</a:t>
            </a:r>
            <a:r>
              <a:rPr sz="1350" b="1" spc="-140" dirty="0">
                <a:solidFill>
                  <a:srgbClr val="0E3B6D"/>
                </a:solidFill>
                <a:latin typeface="BIZ UDPGothic"/>
                <a:cs typeface="BIZ UDPGothic"/>
              </a:rPr>
              <a:t>市場機会</a:t>
            </a:r>
            <a:endParaRPr sz="1350">
              <a:latin typeface="BIZ UDPGothic"/>
              <a:cs typeface="BIZ UDPGothic"/>
            </a:endParaRPr>
          </a:p>
          <a:p>
            <a:pPr marL="193040" marR="5080">
              <a:lnSpc>
                <a:spcPct val="111100"/>
              </a:lnSpc>
              <a:spcBef>
                <a:spcPts val="375"/>
              </a:spcBef>
            </a:pP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「丸投げ需要」の増加と</a:t>
            </a:r>
            <a:r>
              <a:rPr sz="1300" spc="-85" dirty="0">
                <a:solidFill>
                  <a:srgbClr val="333333"/>
                </a:solidFill>
                <a:latin typeface="Noto Sans JP"/>
                <a:cs typeface="Noto Sans JP"/>
              </a:rPr>
              <a:t>DX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人材不足という市場課題に対し、エン</a:t>
            </a:r>
            <a:r>
              <a:rPr sz="1300" spc="-65" dirty="0">
                <a:solidFill>
                  <a:srgbClr val="333333"/>
                </a:solidFill>
                <a:latin typeface="Noto Sans JP"/>
                <a:cs typeface="Noto Sans JP"/>
              </a:rPr>
              <a:t>SX</a:t>
            </a:r>
            <a:r>
              <a:rPr sz="1350" spc="-175" dirty="0">
                <a:solidFill>
                  <a:srgbClr val="333333"/>
                </a:solidFill>
                <a:latin typeface="SimSun"/>
                <a:cs typeface="SimSun"/>
              </a:rPr>
              <a:t>のセールスアウトソーシングとリスキリング事業は、完全に市場ニーズと合致。特にインサイドセー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ルス代行市場の年率</a:t>
            </a:r>
            <a:r>
              <a:rPr sz="1300" spc="-80" dirty="0">
                <a:solidFill>
                  <a:srgbClr val="333333"/>
                </a:solidFill>
                <a:latin typeface="Noto Sans JP"/>
                <a:cs typeface="Noto Sans JP"/>
              </a:rPr>
              <a:t>5%</a:t>
            </a:r>
            <a:r>
              <a:rPr sz="1350" spc="-175" dirty="0">
                <a:solidFill>
                  <a:srgbClr val="333333"/>
                </a:solidFill>
                <a:latin typeface="SimSun"/>
                <a:cs typeface="SimSun"/>
              </a:rPr>
              <a:t>以上の成長と、リスキリング施策の高い有効性</a:t>
            </a:r>
            <a:r>
              <a:rPr sz="1350" spc="-110" dirty="0">
                <a:solidFill>
                  <a:srgbClr val="333333"/>
                </a:solidFill>
                <a:latin typeface="SimSun"/>
                <a:cs typeface="SimSun"/>
              </a:rPr>
              <a:t>（</a:t>
            </a:r>
            <a:r>
              <a:rPr sz="1300" spc="-110" dirty="0">
                <a:solidFill>
                  <a:srgbClr val="333333"/>
                </a:solidFill>
                <a:latin typeface="Noto Sans JP"/>
                <a:cs typeface="Noto Sans JP"/>
              </a:rPr>
              <a:t>71%</a:t>
            </a:r>
            <a:r>
              <a:rPr sz="1350" spc="-110" dirty="0">
                <a:solidFill>
                  <a:srgbClr val="333333"/>
                </a:solidFill>
                <a:latin typeface="SimSun"/>
                <a:cs typeface="SimSun"/>
              </a:rPr>
              <a:t>）</a:t>
            </a:r>
            <a:r>
              <a:rPr sz="1350" spc="-225" dirty="0">
                <a:solidFill>
                  <a:srgbClr val="333333"/>
                </a:solidFill>
                <a:latin typeface="SimSun"/>
                <a:cs typeface="SimSun"/>
              </a:rPr>
              <a:t>にもかかわら ず、中小企業での実施率の低さ</a:t>
            </a:r>
            <a:r>
              <a:rPr sz="1350" spc="-90" dirty="0">
                <a:solidFill>
                  <a:srgbClr val="333333"/>
                </a:solidFill>
                <a:latin typeface="SimSun"/>
                <a:cs typeface="SimSun"/>
              </a:rPr>
              <a:t>（</a:t>
            </a:r>
            <a:r>
              <a:rPr sz="1300" spc="-90" dirty="0">
                <a:solidFill>
                  <a:srgbClr val="333333"/>
                </a:solidFill>
                <a:latin typeface="Noto Sans JP"/>
                <a:cs typeface="Noto Sans JP"/>
              </a:rPr>
              <a:t>31.9%</a:t>
            </a:r>
            <a:r>
              <a:rPr sz="1350" spc="-90" dirty="0">
                <a:solidFill>
                  <a:srgbClr val="333333"/>
                </a:solidFill>
                <a:latin typeface="SimSun"/>
                <a:cs typeface="SimSun"/>
              </a:rPr>
              <a:t>）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は、エン</a:t>
            </a:r>
            <a:r>
              <a:rPr sz="1300" spc="-65" dirty="0">
                <a:solidFill>
                  <a:srgbClr val="333333"/>
                </a:solidFill>
                <a:latin typeface="Noto Sans JP"/>
                <a:cs typeface="Noto Sans JP"/>
              </a:rPr>
              <a:t>SX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の成長余地の大きさを</a:t>
            </a:r>
            <a:r>
              <a:rPr sz="1350" spc="-195" dirty="0">
                <a:solidFill>
                  <a:srgbClr val="333333"/>
                </a:solidFill>
                <a:latin typeface="SimSun"/>
                <a:cs typeface="SimSun"/>
              </a:rPr>
              <a:t>示しています。</a:t>
            </a:r>
            <a:endParaRPr sz="135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795"/>
              </a:spcBef>
            </a:pPr>
            <a:endParaRPr sz="120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</a:pPr>
            <a:r>
              <a:rPr sz="1200" i="1" spc="-160" dirty="0">
                <a:solidFill>
                  <a:srgbClr val="666666"/>
                </a:solidFill>
                <a:latin typeface="Meiryo"/>
                <a:cs typeface="Meiryo"/>
              </a:rPr>
              <a:t>出典：帝国データバンク「リスキリングに関する企業の意識調査</a:t>
            </a:r>
            <a:r>
              <a:rPr sz="1200" i="1" spc="-110" dirty="0">
                <a:solidFill>
                  <a:srgbClr val="666666"/>
                </a:solidFill>
                <a:latin typeface="Meiryo"/>
                <a:cs typeface="Meiryo"/>
              </a:rPr>
              <a:t>（</a:t>
            </a:r>
            <a:r>
              <a:rPr sz="1200" b="0" i="1" spc="-110" dirty="0">
                <a:solidFill>
                  <a:srgbClr val="666666"/>
                </a:solidFill>
                <a:latin typeface="Helvetica Neue World 45 Lt"/>
                <a:cs typeface="Helvetica Neue World 45 Lt"/>
              </a:rPr>
              <a:t>2024</a:t>
            </a:r>
            <a:r>
              <a:rPr sz="1200" i="1" spc="-160" dirty="0">
                <a:solidFill>
                  <a:srgbClr val="666666"/>
                </a:solidFill>
                <a:latin typeface="Meiryo"/>
                <a:cs typeface="Meiryo"/>
              </a:rPr>
              <a:t>年</a:t>
            </a:r>
            <a:r>
              <a:rPr sz="1200" i="1" spc="-685" dirty="0">
                <a:solidFill>
                  <a:srgbClr val="666666"/>
                </a:solidFill>
                <a:latin typeface="Meiryo"/>
                <a:cs typeface="Meiryo"/>
              </a:rPr>
              <a:t>）</a:t>
            </a:r>
            <a:r>
              <a:rPr sz="1200" i="1" spc="-160" dirty="0">
                <a:solidFill>
                  <a:srgbClr val="666666"/>
                </a:solidFill>
                <a:latin typeface="Meiryo"/>
                <a:cs typeface="Meiryo"/>
              </a:rPr>
              <a:t>」、矢野経済研究所「</a:t>
            </a:r>
            <a:r>
              <a:rPr sz="1200" b="0" i="1" spc="-110" dirty="0">
                <a:solidFill>
                  <a:srgbClr val="666666"/>
                </a:solidFill>
                <a:latin typeface="Helvetica Neue World 45 Lt"/>
                <a:cs typeface="Helvetica Neue World 45 Lt"/>
              </a:rPr>
              <a:t>BPO</a:t>
            </a:r>
            <a:r>
              <a:rPr sz="1200" i="1" spc="-160" dirty="0">
                <a:solidFill>
                  <a:srgbClr val="666666"/>
                </a:solidFill>
                <a:latin typeface="Meiryo"/>
                <a:cs typeface="Meiryo"/>
              </a:rPr>
              <a:t>市場に関する調査</a:t>
            </a:r>
            <a:r>
              <a:rPr sz="1200" i="1" spc="-110" dirty="0">
                <a:solidFill>
                  <a:srgbClr val="666666"/>
                </a:solidFill>
                <a:latin typeface="Meiryo"/>
                <a:cs typeface="Meiryo"/>
              </a:rPr>
              <a:t>（</a:t>
            </a:r>
            <a:r>
              <a:rPr sz="1200" b="0" i="1" spc="-110" dirty="0">
                <a:solidFill>
                  <a:srgbClr val="666666"/>
                </a:solidFill>
                <a:latin typeface="Helvetica Neue World 45 Lt"/>
                <a:cs typeface="Helvetica Neue World 45 Lt"/>
              </a:rPr>
              <a:t>2024</a:t>
            </a:r>
            <a:r>
              <a:rPr sz="1200" i="1" spc="-160" dirty="0">
                <a:solidFill>
                  <a:srgbClr val="666666"/>
                </a:solidFill>
                <a:latin typeface="Meiryo"/>
                <a:cs typeface="Meiryo"/>
              </a:rPr>
              <a:t>年</a:t>
            </a:r>
            <a:r>
              <a:rPr sz="1200" i="1" spc="-685" dirty="0">
                <a:solidFill>
                  <a:srgbClr val="666666"/>
                </a:solidFill>
                <a:latin typeface="Meiryo"/>
                <a:cs typeface="Meiryo"/>
              </a:rPr>
              <a:t>）</a:t>
            </a:r>
            <a:r>
              <a:rPr sz="1200" i="1" spc="-160" dirty="0">
                <a:solidFill>
                  <a:srgbClr val="666666"/>
                </a:solidFill>
                <a:latin typeface="Meiryo"/>
                <a:cs typeface="Meiryo"/>
              </a:rPr>
              <a:t>」</a:t>
            </a:r>
            <a:endParaRPr sz="1200">
              <a:latin typeface="Meiryo"/>
              <a:cs typeface="Meiry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781050"/>
          </a:xfrm>
          <a:custGeom>
            <a:avLst/>
            <a:gdLst/>
            <a:ahLst/>
            <a:cxnLst/>
            <a:rect l="l" t="t" r="r" b="b"/>
            <a:pathLst>
              <a:path w="12192000" h="781050">
                <a:moveTo>
                  <a:pt x="12191999" y="781049"/>
                </a:moveTo>
                <a:lnTo>
                  <a:pt x="0" y="781049"/>
                </a:lnTo>
                <a:lnTo>
                  <a:pt x="0" y="0"/>
                </a:lnTo>
                <a:lnTo>
                  <a:pt x="12191999" y="0"/>
                </a:lnTo>
                <a:lnTo>
                  <a:pt x="12191999" y="781049"/>
                </a:lnTo>
                <a:close/>
              </a:path>
            </a:pathLst>
          </a:custGeom>
          <a:solidFill>
            <a:srgbClr val="0E3B6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90499" y="7877174"/>
            <a:ext cx="11811000" cy="1247775"/>
            <a:chOff x="190499" y="7877174"/>
            <a:chExt cx="11811000" cy="1247775"/>
          </a:xfrm>
        </p:grpSpPr>
        <p:sp>
          <p:nvSpPr>
            <p:cNvPr id="4" name="object 4"/>
            <p:cNvSpPr/>
            <p:nvPr/>
          </p:nvSpPr>
          <p:spPr>
            <a:xfrm>
              <a:off x="209549" y="7877174"/>
              <a:ext cx="11791950" cy="1247775"/>
            </a:xfrm>
            <a:custGeom>
              <a:avLst/>
              <a:gdLst/>
              <a:ahLst/>
              <a:cxnLst/>
              <a:rect l="l" t="t" r="r" b="b"/>
              <a:pathLst>
                <a:path w="11791950" h="1247775">
                  <a:moveTo>
                    <a:pt x="11738551" y="1247774"/>
                  </a:moveTo>
                  <a:lnTo>
                    <a:pt x="33047" y="1247774"/>
                  </a:lnTo>
                  <a:lnTo>
                    <a:pt x="4833" y="1219495"/>
                  </a:lnTo>
                  <a:lnTo>
                    <a:pt x="0" y="1198202"/>
                  </a:lnTo>
                  <a:lnTo>
                    <a:pt x="0" y="1190624"/>
                  </a:lnTo>
                  <a:lnTo>
                    <a:pt x="0" y="49571"/>
                  </a:lnTo>
                  <a:lnTo>
                    <a:pt x="14731" y="11378"/>
                  </a:lnTo>
                  <a:lnTo>
                    <a:pt x="33047" y="0"/>
                  </a:lnTo>
                  <a:lnTo>
                    <a:pt x="11738551" y="0"/>
                  </a:lnTo>
                  <a:lnTo>
                    <a:pt x="11777862" y="19391"/>
                  </a:lnTo>
                  <a:lnTo>
                    <a:pt x="11791949" y="53397"/>
                  </a:lnTo>
                  <a:lnTo>
                    <a:pt x="11791949" y="1194376"/>
                  </a:lnTo>
                  <a:lnTo>
                    <a:pt x="11772554" y="1233688"/>
                  </a:lnTo>
                  <a:lnTo>
                    <a:pt x="11742267" y="1247408"/>
                  </a:lnTo>
                  <a:lnTo>
                    <a:pt x="11738551" y="1247774"/>
                  </a:lnTo>
                  <a:close/>
                </a:path>
              </a:pathLst>
            </a:custGeom>
            <a:solidFill>
              <a:srgbClr val="F2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0499" y="7877174"/>
              <a:ext cx="52069" cy="1247775"/>
            </a:xfrm>
            <a:custGeom>
              <a:avLst/>
              <a:gdLst/>
              <a:ahLst/>
              <a:cxnLst/>
              <a:rect l="l" t="t" r="r" b="b"/>
              <a:pathLst>
                <a:path w="52070" h="1247775">
                  <a:moveTo>
                    <a:pt x="51889" y="1247774"/>
                  </a:moveTo>
                  <a:lnTo>
                    <a:pt x="49571" y="1247774"/>
                  </a:lnTo>
                  <a:lnTo>
                    <a:pt x="42281" y="1246324"/>
                  </a:lnTo>
                  <a:lnTo>
                    <a:pt x="7250" y="1219495"/>
                  </a:lnTo>
                  <a:lnTo>
                    <a:pt x="0" y="1198202"/>
                  </a:lnTo>
                  <a:lnTo>
                    <a:pt x="0" y="49571"/>
                  </a:lnTo>
                  <a:lnTo>
                    <a:pt x="22097" y="11380"/>
                  </a:lnTo>
                  <a:lnTo>
                    <a:pt x="49571" y="0"/>
                  </a:lnTo>
                  <a:lnTo>
                    <a:pt x="51889" y="0"/>
                  </a:lnTo>
                  <a:lnTo>
                    <a:pt x="47399" y="5580"/>
                  </a:lnTo>
                  <a:lnTo>
                    <a:pt x="43679" y="16739"/>
                  </a:lnTo>
                  <a:lnTo>
                    <a:pt x="41238" y="25541"/>
                  </a:lnTo>
                  <a:lnTo>
                    <a:pt x="39494" y="35211"/>
                  </a:lnTo>
                  <a:lnTo>
                    <a:pt x="38448" y="45747"/>
                  </a:lnTo>
                  <a:lnTo>
                    <a:pt x="38100" y="57150"/>
                  </a:lnTo>
                  <a:lnTo>
                    <a:pt x="38100" y="1190625"/>
                  </a:lnTo>
                  <a:lnTo>
                    <a:pt x="43679" y="1231036"/>
                  </a:lnTo>
                  <a:lnTo>
                    <a:pt x="47399" y="1242195"/>
                  </a:lnTo>
                  <a:lnTo>
                    <a:pt x="51889" y="1247774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8299" y="176784"/>
            <a:ext cx="3268979" cy="4038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450" spc="-20" dirty="0">
                <a:latin typeface="Noto Sans JP"/>
                <a:cs typeface="Noto Sans JP"/>
              </a:rPr>
              <a:t>Appendix</a:t>
            </a:r>
            <a:r>
              <a:rPr sz="2350" spc="-190" dirty="0"/>
              <a:t>：営業教育市場</a:t>
            </a:r>
            <a:endParaRPr sz="2350">
              <a:latin typeface="Noto Sans JP"/>
              <a:cs typeface="Noto Sans JP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33374" y="827881"/>
            <a:ext cx="38100" cy="285750"/>
          </a:xfrm>
          <a:custGeom>
            <a:avLst/>
            <a:gdLst/>
            <a:ahLst/>
            <a:cxnLst/>
            <a:rect l="l" t="t" r="r" b="b"/>
            <a:pathLst>
              <a:path w="38100" h="285750">
                <a:moveTo>
                  <a:pt x="38099" y="285749"/>
                </a:moveTo>
                <a:lnTo>
                  <a:pt x="0" y="285749"/>
                </a:lnTo>
                <a:lnTo>
                  <a:pt x="0" y="0"/>
                </a:lnTo>
                <a:lnTo>
                  <a:pt x="38099" y="0"/>
                </a:lnTo>
                <a:lnTo>
                  <a:pt x="38099" y="285749"/>
                </a:lnTo>
                <a:close/>
              </a:path>
            </a:pathLst>
          </a:custGeom>
          <a:solidFill>
            <a:srgbClr val="0E3B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3374" y="4771231"/>
            <a:ext cx="38100" cy="285750"/>
          </a:xfrm>
          <a:custGeom>
            <a:avLst/>
            <a:gdLst/>
            <a:ahLst/>
            <a:cxnLst/>
            <a:rect l="l" t="t" r="r" b="b"/>
            <a:pathLst>
              <a:path w="38100" h="285750">
                <a:moveTo>
                  <a:pt x="38099" y="285749"/>
                </a:moveTo>
                <a:lnTo>
                  <a:pt x="0" y="285749"/>
                </a:lnTo>
                <a:lnTo>
                  <a:pt x="0" y="0"/>
                </a:lnTo>
                <a:lnTo>
                  <a:pt x="38099" y="0"/>
                </a:lnTo>
                <a:lnTo>
                  <a:pt x="38099" y="285749"/>
                </a:lnTo>
                <a:close/>
              </a:path>
            </a:pathLst>
          </a:custGeom>
          <a:solidFill>
            <a:srgbClr val="0E3B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54025" y="818992"/>
            <a:ext cx="1549400" cy="283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b="1" spc="-200" dirty="0">
                <a:solidFill>
                  <a:srgbClr val="0E3B6D"/>
                </a:solidFill>
                <a:latin typeface="BIZ UDPGothic"/>
                <a:cs typeface="BIZ UDPGothic"/>
              </a:rPr>
              <a:t>営業教育市場規模</a:t>
            </a:r>
            <a:endParaRPr sz="1700">
              <a:latin typeface="BIZ UDPGothic"/>
              <a:cs typeface="BIZ UDPGothic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3375" y="1104107"/>
            <a:ext cx="5619749" cy="2095499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333374" y="3352006"/>
            <a:ext cx="2762250" cy="590550"/>
            <a:chOff x="333374" y="3638550"/>
            <a:chExt cx="2762250" cy="590550"/>
          </a:xfrm>
        </p:grpSpPr>
        <p:sp>
          <p:nvSpPr>
            <p:cNvPr id="12" name="object 12"/>
            <p:cNvSpPr/>
            <p:nvPr/>
          </p:nvSpPr>
          <p:spPr>
            <a:xfrm>
              <a:off x="333374" y="3638550"/>
              <a:ext cx="2762250" cy="590550"/>
            </a:xfrm>
            <a:custGeom>
              <a:avLst/>
              <a:gdLst/>
              <a:ahLst/>
              <a:cxnLst/>
              <a:rect l="l" t="t" r="r" b="b"/>
              <a:pathLst>
                <a:path w="2762250" h="590550">
                  <a:moveTo>
                    <a:pt x="2708852" y="590549"/>
                  </a:moveTo>
                  <a:lnTo>
                    <a:pt x="53397" y="590549"/>
                  </a:lnTo>
                  <a:lnTo>
                    <a:pt x="49680" y="590183"/>
                  </a:lnTo>
                  <a:lnTo>
                    <a:pt x="14085" y="571157"/>
                  </a:lnTo>
                  <a:lnTo>
                    <a:pt x="0" y="537152"/>
                  </a:lnTo>
                  <a:lnTo>
                    <a:pt x="0" y="533399"/>
                  </a:lnTo>
                  <a:lnTo>
                    <a:pt x="0" y="53397"/>
                  </a:lnTo>
                  <a:lnTo>
                    <a:pt x="19392" y="14084"/>
                  </a:lnTo>
                  <a:lnTo>
                    <a:pt x="53397" y="0"/>
                  </a:lnTo>
                  <a:lnTo>
                    <a:pt x="2708852" y="0"/>
                  </a:lnTo>
                  <a:lnTo>
                    <a:pt x="2748164" y="19391"/>
                  </a:lnTo>
                  <a:lnTo>
                    <a:pt x="2762249" y="53397"/>
                  </a:lnTo>
                  <a:lnTo>
                    <a:pt x="2762249" y="537152"/>
                  </a:lnTo>
                  <a:lnTo>
                    <a:pt x="2742857" y="576464"/>
                  </a:lnTo>
                  <a:lnTo>
                    <a:pt x="2712568" y="590183"/>
                  </a:lnTo>
                  <a:lnTo>
                    <a:pt x="2708852" y="590549"/>
                  </a:lnTo>
                  <a:close/>
                </a:path>
              </a:pathLst>
            </a:custGeom>
            <a:solidFill>
              <a:srgbClr val="F2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28624" y="3790949"/>
              <a:ext cx="285750" cy="285750"/>
            </a:xfrm>
            <a:custGeom>
              <a:avLst/>
              <a:gdLst/>
              <a:ahLst/>
              <a:cxnLst/>
              <a:rect l="l" t="t" r="r" b="b"/>
              <a:pathLst>
                <a:path w="285750" h="285750">
                  <a:moveTo>
                    <a:pt x="142874" y="285749"/>
                  </a:moveTo>
                  <a:lnTo>
                    <a:pt x="101400" y="279598"/>
                  </a:lnTo>
                  <a:lnTo>
                    <a:pt x="63497" y="261670"/>
                  </a:lnTo>
                  <a:lnTo>
                    <a:pt x="32429" y="233514"/>
                  </a:lnTo>
                  <a:lnTo>
                    <a:pt x="10875" y="197550"/>
                  </a:lnTo>
                  <a:lnTo>
                    <a:pt x="686" y="156879"/>
                  </a:lnTo>
                  <a:lnTo>
                    <a:pt x="0" y="142874"/>
                  </a:lnTo>
                  <a:lnTo>
                    <a:pt x="171" y="135855"/>
                  </a:lnTo>
                  <a:lnTo>
                    <a:pt x="8348" y="94748"/>
                  </a:lnTo>
                  <a:lnTo>
                    <a:pt x="28121" y="57756"/>
                  </a:lnTo>
                  <a:lnTo>
                    <a:pt x="57757" y="28120"/>
                  </a:lnTo>
                  <a:lnTo>
                    <a:pt x="94749" y="8347"/>
                  </a:lnTo>
                  <a:lnTo>
                    <a:pt x="135855" y="171"/>
                  </a:lnTo>
                  <a:lnTo>
                    <a:pt x="142874" y="0"/>
                  </a:lnTo>
                  <a:lnTo>
                    <a:pt x="149894" y="171"/>
                  </a:lnTo>
                  <a:lnTo>
                    <a:pt x="191000" y="8347"/>
                  </a:lnTo>
                  <a:lnTo>
                    <a:pt x="227992" y="28120"/>
                  </a:lnTo>
                  <a:lnTo>
                    <a:pt x="257628" y="57756"/>
                  </a:lnTo>
                  <a:lnTo>
                    <a:pt x="277401" y="94748"/>
                  </a:lnTo>
                  <a:lnTo>
                    <a:pt x="285578" y="135855"/>
                  </a:lnTo>
                  <a:lnTo>
                    <a:pt x="285749" y="142874"/>
                  </a:lnTo>
                  <a:lnTo>
                    <a:pt x="285578" y="149893"/>
                  </a:lnTo>
                  <a:lnTo>
                    <a:pt x="277401" y="190999"/>
                  </a:lnTo>
                  <a:lnTo>
                    <a:pt x="257628" y="227992"/>
                  </a:lnTo>
                  <a:lnTo>
                    <a:pt x="227992" y="257628"/>
                  </a:lnTo>
                  <a:lnTo>
                    <a:pt x="191000" y="277401"/>
                  </a:lnTo>
                  <a:lnTo>
                    <a:pt x="149894" y="285578"/>
                  </a:lnTo>
                  <a:lnTo>
                    <a:pt x="142874" y="285749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5299" y="3867149"/>
              <a:ext cx="152399" cy="133349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796924" y="3420154"/>
            <a:ext cx="1740535" cy="42799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350" b="1" spc="-95" dirty="0">
                <a:solidFill>
                  <a:srgbClr val="0E3B6D"/>
                </a:solidFill>
                <a:latin typeface="Noto Sans JP"/>
                <a:cs typeface="Noto Sans JP"/>
              </a:rPr>
              <a:t>4,200</a:t>
            </a:r>
            <a:r>
              <a:rPr sz="1350" b="1" spc="-170" dirty="0">
                <a:solidFill>
                  <a:srgbClr val="0E3B6D"/>
                </a:solidFill>
                <a:latin typeface="BIZ UDPGothic"/>
                <a:cs typeface="BIZ UDPGothic"/>
              </a:rPr>
              <a:t>億円</a:t>
            </a:r>
            <a:r>
              <a:rPr sz="1350" b="1" dirty="0">
                <a:solidFill>
                  <a:srgbClr val="0E3B6D"/>
                </a:solidFill>
                <a:latin typeface="BIZ UDPGothic"/>
                <a:cs typeface="BIZ UDPGothic"/>
              </a:rPr>
              <a:t>（</a:t>
            </a:r>
            <a:r>
              <a:rPr sz="1350" b="1" dirty="0">
                <a:solidFill>
                  <a:srgbClr val="0E3B6D"/>
                </a:solidFill>
                <a:latin typeface="Noto Sans JP"/>
                <a:cs typeface="Noto Sans JP"/>
              </a:rPr>
              <a:t>2024</a:t>
            </a:r>
            <a:r>
              <a:rPr sz="1350" b="1" spc="-170" dirty="0">
                <a:solidFill>
                  <a:srgbClr val="0E3B6D"/>
                </a:solidFill>
                <a:latin typeface="BIZ UDPGothic"/>
                <a:cs typeface="BIZ UDPGothic"/>
              </a:rPr>
              <a:t>年</a:t>
            </a:r>
            <a:r>
              <a:rPr sz="1350" b="1" spc="465" dirty="0">
                <a:solidFill>
                  <a:srgbClr val="0E3B6D"/>
                </a:solidFill>
                <a:latin typeface="BIZ UDPGothic"/>
                <a:cs typeface="BIZ UDPGothic"/>
              </a:rPr>
              <a:t>）</a:t>
            </a:r>
            <a:endParaRPr sz="1350">
              <a:latin typeface="BIZ UDPGothic"/>
              <a:cs typeface="BIZ UDPGothic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000" spc="-100" dirty="0">
                <a:solidFill>
                  <a:srgbClr val="545454"/>
                </a:solidFill>
                <a:latin typeface="SimSun"/>
                <a:cs typeface="SimSun"/>
              </a:rPr>
              <a:t>営業教育</a:t>
            </a:r>
            <a:r>
              <a:rPr sz="1000" spc="-100" dirty="0">
                <a:solidFill>
                  <a:srgbClr val="545454"/>
                </a:solidFill>
                <a:latin typeface="PMingLiU"/>
                <a:cs typeface="PMingLiU"/>
              </a:rPr>
              <a:t>‧トレーニング</a:t>
            </a:r>
            <a:r>
              <a:rPr sz="1000" spc="-90" dirty="0">
                <a:solidFill>
                  <a:srgbClr val="545454"/>
                </a:solidFill>
                <a:latin typeface="SimSun"/>
                <a:cs typeface="SimSun"/>
              </a:rPr>
              <a:t>市場規模</a:t>
            </a:r>
            <a:endParaRPr sz="1000">
              <a:latin typeface="SimSun"/>
              <a:cs typeface="SimSu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190874" y="3352006"/>
            <a:ext cx="2762250" cy="590550"/>
            <a:chOff x="3190874" y="3638550"/>
            <a:chExt cx="2762250" cy="590550"/>
          </a:xfrm>
        </p:grpSpPr>
        <p:sp>
          <p:nvSpPr>
            <p:cNvPr id="17" name="object 17"/>
            <p:cNvSpPr/>
            <p:nvPr/>
          </p:nvSpPr>
          <p:spPr>
            <a:xfrm>
              <a:off x="3190874" y="3638550"/>
              <a:ext cx="2762250" cy="590550"/>
            </a:xfrm>
            <a:custGeom>
              <a:avLst/>
              <a:gdLst/>
              <a:ahLst/>
              <a:cxnLst/>
              <a:rect l="l" t="t" r="r" b="b"/>
              <a:pathLst>
                <a:path w="2762250" h="590550">
                  <a:moveTo>
                    <a:pt x="2708852" y="590549"/>
                  </a:moveTo>
                  <a:lnTo>
                    <a:pt x="53397" y="590549"/>
                  </a:lnTo>
                  <a:lnTo>
                    <a:pt x="49680" y="590183"/>
                  </a:lnTo>
                  <a:lnTo>
                    <a:pt x="14085" y="571157"/>
                  </a:lnTo>
                  <a:lnTo>
                    <a:pt x="0" y="537152"/>
                  </a:lnTo>
                  <a:lnTo>
                    <a:pt x="0" y="533399"/>
                  </a:lnTo>
                  <a:lnTo>
                    <a:pt x="0" y="53397"/>
                  </a:lnTo>
                  <a:lnTo>
                    <a:pt x="19392" y="14084"/>
                  </a:lnTo>
                  <a:lnTo>
                    <a:pt x="53397" y="0"/>
                  </a:lnTo>
                  <a:lnTo>
                    <a:pt x="2708852" y="0"/>
                  </a:lnTo>
                  <a:lnTo>
                    <a:pt x="2748163" y="19391"/>
                  </a:lnTo>
                  <a:lnTo>
                    <a:pt x="2762250" y="53397"/>
                  </a:lnTo>
                  <a:lnTo>
                    <a:pt x="2762250" y="537152"/>
                  </a:lnTo>
                  <a:lnTo>
                    <a:pt x="2742857" y="576464"/>
                  </a:lnTo>
                  <a:lnTo>
                    <a:pt x="2712568" y="590183"/>
                  </a:lnTo>
                  <a:lnTo>
                    <a:pt x="2708852" y="590549"/>
                  </a:lnTo>
                  <a:close/>
                </a:path>
              </a:pathLst>
            </a:custGeom>
            <a:solidFill>
              <a:srgbClr val="F2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286124" y="3790949"/>
              <a:ext cx="285750" cy="285750"/>
            </a:xfrm>
            <a:custGeom>
              <a:avLst/>
              <a:gdLst/>
              <a:ahLst/>
              <a:cxnLst/>
              <a:rect l="l" t="t" r="r" b="b"/>
              <a:pathLst>
                <a:path w="285750" h="285750">
                  <a:moveTo>
                    <a:pt x="142874" y="285749"/>
                  </a:moveTo>
                  <a:lnTo>
                    <a:pt x="101400" y="279598"/>
                  </a:lnTo>
                  <a:lnTo>
                    <a:pt x="63497" y="261670"/>
                  </a:lnTo>
                  <a:lnTo>
                    <a:pt x="32429" y="233514"/>
                  </a:lnTo>
                  <a:lnTo>
                    <a:pt x="10875" y="197550"/>
                  </a:lnTo>
                  <a:lnTo>
                    <a:pt x="686" y="156879"/>
                  </a:lnTo>
                  <a:lnTo>
                    <a:pt x="0" y="142874"/>
                  </a:lnTo>
                  <a:lnTo>
                    <a:pt x="171" y="135855"/>
                  </a:lnTo>
                  <a:lnTo>
                    <a:pt x="8347" y="94748"/>
                  </a:lnTo>
                  <a:lnTo>
                    <a:pt x="28120" y="57756"/>
                  </a:lnTo>
                  <a:lnTo>
                    <a:pt x="57756" y="28120"/>
                  </a:lnTo>
                  <a:lnTo>
                    <a:pt x="94749" y="8347"/>
                  </a:lnTo>
                  <a:lnTo>
                    <a:pt x="135856" y="171"/>
                  </a:lnTo>
                  <a:lnTo>
                    <a:pt x="142874" y="0"/>
                  </a:lnTo>
                  <a:lnTo>
                    <a:pt x="149893" y="171"/>
                  </a:lnTo>
                  <a:lnTo>
                    <a:pt x="190999" y="8347"/>
                  </a:lnTo>
                  <a:lnTo>
                    <a:pt x="227992" y="28120"/>
                  </a:lnTo>
                  <a:lnTo>
                    <a:pt x="257628" y="57756"/>
                  </a:lnTo>
                  <a:lnTo>
                    <a:pt x="277401" y="94748"/>
                  </a:lnTo>
                  <a:lnTo>
                    <a:pt x="285578" y="135855"/>
                  </a:lnTo>
                  <a:lnTo>
                    <a:pt x="285749" y="142874"/>
                  </a:lnTo>
                  <a:lnTo>
                    <a:pt x="285578" y="149893"/>
                  </a:lnTo>
                  <a:lnTo>
                    <a:pt x="277401" y="190999"/>
                  </a:lnTo>
                  <a:lnTo>
                    <a:pt x="257628" y="227992"/>
                  </a:lnTo>
                  <a:lnTo>
                    <a:pt x="227992" y="257628"/>
                  </a:lnTo>
                  <a:lnTo>
                    <a:pt x="190999" y="277401"/>
                  </a:lnTo>
                  <a:lnTo>
                    <a:pt x="149893" y="285578"/>
                  </a:lnTo>
                  <a:lnTo>
                    <a:pt x="142874" y="285749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70897" y="3875722"/>
              <a:ext cx="116175" cy="116175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3654425" y="3420154"/>
            <a:ext cx="1093470" cy="42799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350" b="1" spc="-170" dirty="0">
                <a:solidFill>
                  <a:srgbClr val="0E3B6D"/>
                </a:solidFill>
                <a:latin typeface="BIZ UDPGothic"/>
                <a:cs typeface="BIZ UDPGothic"/>
              </a:rPr>
              <a:t>年率</a:t>
            </a:r>
            <a:r>
              <a:rPr sz="1350" b="1" spc="-105" dirty="0">
                <a:solidFill>
                  <a:srgbClr val="0E3B6D"/>
                </a:solidFill>
                <a:latin typeface="Noto Sans JP"/>
                <a:cs typeface="Noto Sans JP"/>
              </a:rPr>
              <a:t>6.2%</a:t>
            </a:r>
            <a:r>
              <a:rPr sz="1350" b="1" spc="-110" dirty="0">
                <a:solidFill>
                  <a:srgbClr val="0E3B6D"/>
                </a:solidFill>
                <a:latin typeface="BIZ UDPGothic"/>
                <a:cs typeface="BIZ UDPGothic"/>
              </a:rPr>
              <a:t>成長</a:t>
            </a:r>
            <a:endParaRPr sz="1350">
              <a:latin typeface="BIZ UDPGothic"/>
              <a:cs typeface="BIZ UDPGothic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000" spc="-70" dirty="0">
                <a:solidFill>
                  <a:srgbClr val="545454"/>
                </a:solidFill>
                <a:latin typeface="Noto Sans JP"/>
                <a:cs typeface="Noto Sans JP"/>
              </a:rPr>
              <a:t>2023</a:t>
            </a:r>
            <a:r>
              <a:rPr sz="1000" spc="-100" dirty="0">
                <a:solidFill>
                  <a:srgbClr val="545454"/>
                </a:solidFill>
                <a:latin typeface="SimSun"/>
                <a:cs typeface="SimSun"/>
              </a:rPr>
              <a:t>年</a:t>
            </a:r>
            <a:r>
              <a:rPr sz="1000" spc="-45" dirty="0">
                <a:solidFill>
                  <a:srgbClr val="545454"/>
                </a:solidFill>
                <a:latin typeface="Noto Sans JP"/>
                <a:cs typeface="Noto Sans JP"/>
              </a:rPr>
              <a:t>-</a:t>
            </a:r>
            <a:r>
              <a:rPr sz="1000" spc="-70" dirty="0">
                <a:solidFill>
                  <a:srgbClr val="545454"/>
                </a:solidFill>
                <a:latin typeface="Noto Sans JP"/>
                <a:cs typeface="Noto Sans JP"/>
              </a:rPr>
              <a:t>2028</a:t>
            </a:r>
            <a:r>
              <a:rPr sz="1000" spc="-100" dirty="0">
                <a:solidFill>
                  <a:srgbClr val="545454"/>
                </a:solidFill>
                <a:latin typeface="SimSun"/>
                <a:cs typeface="SimSun"/>
              </a:rPr>
              <a:t>年</a:t>
            </a:r>
            <a:r>
              <a:rPr sz="1000" spc="-45" dirty="0">
                <a:solidFill>
                  <a:srgbClr val="545454"/>
                </a:solidFill>
                <a:latin typeface="Noto Sans JP"/>
                <a:cs typeface="Noto Sans JP"/>
              </a:rPr>
              <a:t>CAGR</a:t>
            </a:r>
            <a:endParaRPr sz="1000">
              <a:latin typeface="Noto Sans JP"/>
              <a:cs typeface="Noto Sans JP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33374" y="3961606"/>
            <a:ext cx="2762250" cy="809625"/>
            <a:chOff x="333374" y="4324349"/>
            <a:chExt cx="2762250" cy="819150"/>
          </a:xfrm>
        </p:grpSpPr>
        <p:sp>
          <p:nvSpPr>
            <p:cNvPr id="22" name="object 22"/>
            <p:cNvSpPr/>
            <p:nvPr/>
          </p:nvSpPr>
          <p:spPr>
            <a:xfrm>
              <a:off x="333374" y="4324349"/>
              <a:ext cx="2762250" cy="819150"/>
            </a:xfrm>
            <a:custGeom>
              <a:avLst/>
              <a:gdLst/>
              <a:ahLst/>
              <a:cxnLst/>
              <a:rect l="l" t="t" r="r" b="b"/>
              <a:pathLst>
                <a:path w="2762250" h="819150">
                  <a:moveTo>
                    <a:pt x="2708852" y="819149"/>
                  </a:moveTo>
                  <a:lnTo>
                    <a:pt x="53397" y="819149"/>
                  </a:lnTo>
                  <a:lnTo>
                    <a:pt x="49680" y="818783"/>
                  </a:lnTo>
                  <a:lnTo>
                    <a:pt x="14085" y="799757"/>
                  </a:lnTo>
                  <a:lnTo>
                    <a:pt x="0" y="765752"/>
                  </a:lnTo>
                  <a:lnTo>
                    <a:pt x="0" y="761999"/>
                  </a:lnTo>
                  <a:lnTo>
                    <a:pt x="0" y="53397"/>
                  </a:lnTo>
                  <a:lnTo>
                    <a:pt x="19392" y="14084"/>
                  </a:lnTo>
                  <a:lnTo>
                    <a:pt x="53397" y="0"/>
                  </a:lnTo>
                  <a:lnTo>
                    <a:pt x="2708852" y="0"/>
                  </a:lnTo>
                  <a:lnTo>
                    <a:pt x="2748164" y="19391"/>
                  </a:lnTo>
                  <a:lnTo>
                    <a:pt x="2762249" y="53397"/>
                  </a:lnTo>
                  <a:lnTo>
                    <a:pt x="2762249" y="765752"/>
                  </a:lnTo>
                  <a:lnTo>
                    <a:pt x="2742857" y="805064"/>
                  </a:lnTo>
                  <a:lnTo>
                    <a:pt x="2712568" y="818783"/>
                  </a:lnTo>
                  <a:lnTo>
                    <a:pt x="2708852" y="819149"/>
                  </a:lnTo>
                  <a:close/>
                </a:path>
              </a:pathLst>
            </a:custGeom>
            <a:solidFill>
              <a:srgbClr val="F2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28624" y="4591049"/>
              <a:ext cx="285750" cy="285750"/>
            </a:xfrm>
            <a:custGeom>
              <a:avLst/>
              <a:gdLst/>
              <a:ahLst/>
              <a:cxnLst/>
              <a:rect l="l" t="t" r="r" b="b"/>
              <a:pathLst>
                <a:path w="285750" h="285750">
                  <a:moveTo>
                    <a:pt x="142874" y="285749"/>
                  </a:moveTo>
                  <a:lnTo>
                    <a:pt x="101400" y="279598"/>
                  </a:lnTo>
                  <a:lnTo>
                    <a:pt x="63497" y="261670"/>
                  </a:lnTo>
                  <a:lnTo>
                    <a:pt x="32429" y="233514"/>
                  </a:lnTo>
                  <a:lnTo>
                    <a:pt x="10875" y="197550"/>
                  </a:lnTo>
                  <a:lnTo>
                    <a:pt x="686" y="156879"/>
                  </a:lnTo>
                  <a:lnTo>
                    <a:pt x="0" y="142874"/>
                  </a:lnTo>
                  <a:lnTo>
                    <a:pt x="171" y="135855"/>
                  </a:lnTo>
                  <a:lnTo>
                    <a:pt x="8348" y="94748"/>
                  </a:lnTo>
                  <a:lnTo>
                    <a:pt x="28121" y="57756"/>
                  </a:lnTo>
                  <a:lnTo>
                    <a:pt x="57757" y="28120"/>
                  </a:lnTo>
                  <a:lnTo>
                    <a:pt x="94749" y="8347"/>
                  </a:lnTo>
                  <a:lnTo>
                    <a:pt x="135855" y="171"/>
                  </a:lnTo>
                  <a:lnTo>
                    <a:pt x="142874" y="0"/>
                  </a:lnTo>
                  <a:lnTo>
                    <a:pt x="149894" y="171"/>
                  </a:lnTo>
                  <a:lnTo>
                    <a:pt x="191000" y="8347"/>
                  </a:lnTo>
                  <a:lnTo>
                    <a:pt x="227992" y="28120"/>
                  </a:lnTo>
                  <a:lnTo>
                    <a:pt x="257628" y="57756"/>
                  </a:lnTo>
                  <a:lnTo>
                    <a:pt x="277401" y="94748"/>
                  </a:lnTo>
                  <a:lnTo>
                    <a:pt x="285578" y="135855"/>
                  </a:lnTo>
                  <a:lnTo>
                    <a:pt x="285749" y="142874"/>
                  </a:lnTo>
                  <a:lnTo>
                    <a:pt x="285578" y="149893"/>
                  </a:lnTo>
                  <a:lnTo>
                    <a:pt x="277401" y="190999"/>
                  </a:lnTo>
                  <a:lnTo>
                    <a:pt x="257628" y="227992"/>
                  </a:lnTo>
                  <a:lnTo>
                    <a:pt x="227992" y="257628"/>
                  </a:lnTo>
                  <a:lnTo>
                    <a:pt x="191000" y="277401"/>
                  </a:lnTo>
                  <a:lnTo>
                    <a:pt x="149894" y="285578"/>
                  </a:lnTo>
                  <a:lnTo>
                    <a:pt x="142874" y="285749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5299" y="4657724"/>
              <a:ext cx="161627" cy="152399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796924" y="4144054"/>
            <a:ext cx="1861185" cy="42799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350" b="1" spc="-95" dirty="0">
                <a:solidFill>
                  <a:srgbClr val="0E3B6D"/>
                </a:solidFill>
                <a:latin typeface="Noto Sans JP"/>
                <a:cs typeface="Noto Sans JP"/>
              </a:rPr>
              <a:t>5,680</a:t>
            </a:r>
            <a:r>
              <a:rPr sz="1350" b="1" spc="-170" dirty="0">
                <a:solidFill>
                  <a:srgbClr val="0E3B6D"/>
                </a:solidFill>
                <a:latin typeface="BIZ UDPGothic"/>
                <a:cs typeface="BIZ UDPGothic"/>
              </a:rPr>
              <a:t>億円</a:t>
            </a:r>
            <a:r>
              <a:rPr sz="1350" b="1" dirty="0">
                <a:solidFill>
                  <a:srgbClr val="0E3B6D"/>
                </a:solidFill>
                <a:latin typeface="BIZ UDPGothic"/>
                <a:cs typeface="BIZ UDPGothic"/>
              </a:rPr>
              <a:t>（</a:t>
            </a:r>
            <a:r>
              <a:rPr sz="1350" b="1" dirty="0">
                <a:solidFill>
                  <a:srgbClr val="0E3B6D"/>
                </a:solidFill>
                <a:latin typeface="Noto Sans JP"/>
                <a:cs typeface="Noto Sans JP"/>
              </a:rPr>
              <a:t>2028</a:t>
            </a:r>
            <a:r>
              <a:rPr sz="1350" b="1" spc="-170" dirty="0">
                <a:solidFill>
                  <a:srgbClr val="0E3B6D"/>
                </a:solidFill>
                <a:latin typeface="BIZ UDPGothic"/>
                <a:cs typeface="BIZ UDPGothic"/>
              </a:rPr>
              <a:t>年予測</a:t>
            </a:r>
            <a:r>
              <a:rPr sz="1350" b="1" spc="465" dirty="0">
                <a:solidFill>
                  <a:srgbClr val="0E3B6D"/>
                </a:solidFill>
                <a:latin typeface="BIZ UDPGothic"/>
                <a:cs typeface="BIZ UDPGothic"/>
              </a:rPr>
              <a:t>）</a:t>
            </a:r>
            <a:endParaRPr sz="1350">
              <a:latin typeface="BIZ UDPGothic"/>
              <a:cs typeface="BIZ UDPGothic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000" spc="-95" dirty="0">
                <a:solidFill>
                  <a:srgbClr val="545454"/>
                </a:solidFill>
                <a:latin typeface="SimSun"/>
                <a:cs typeface="SimSun"/>
              </a:rPr>
              <a:t>市場規模予測</a:t>
            </a:r>
            <a:endParaRPr sz="1000">
              <a:latin typeface="SimSun"/>
              <a:cs typeface="SimSun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190874" y="3961606"/>
            <a:ext cx="2762250" cy="809625"/>
            <a:chOff x="3190874" y="4324349"/>
            <a:chExt cx="2762250" cy="819150"/>
          </a:xfrm>
        </p:grpSpPr>
        <p:sp>
          <p:nvSpPr>
            <p:cNvPr id="27" name="object 27"/>
            <p:cNvSpPr/>
            <p:nvPr/>
          </p:nvSpPr>
          <p:spPr>
            <a:xfrm>
              <a:off x="3190874" y="4324349"/>
              <a:ext cx="2762250" cy="819150"/>
            </a:xfrm>
            <a:custGeom>
              <a:avLst/>
              <a:gdLst/>
              <a:ahLst/>
              <a:cxnLst/>
              <a:rect l="l" t="t" r="r" b="b"/>
              <a:pathLst>
                <a:path w="2762250" h="819150">
                  <a:moveTo>
                    <a:pt x="2708852" y="819149"/>
                  </a:moveTo>
                  <a:lnTo>
                    <a:pt x="53397" y="819149"/>
                  </a:lnTo>
                  <a:lnTo>
                    <a:pt x="49680" y="818783"/>
                  </a:lnTo>
                  <a:lnTo>
                    <a:pt x="14085" y="799757"/>
                  </a:lnTo>
                  <a:lnTo>
                    <a:pt x="0" y="765752"/>
                  </a:lnTo>
                  <a:lnTo>
                    <a:pt x="0" y="761999"/>
                  </a:lnTo>
                  <a:lnTo>
                    <a:pt x="0" y="53397"/>
                  </a:lnTo>
                  <a:lnTo>
                    <a:pt x="19392" y="14084"/>
                  </a:lnTo>
                  <a:lnTo>
                    <a:pt x="53397" y="0"/>
                  </a:lnTo>
                  <a:lnTo>
                    <a:pt x="2708852" y="0"/>
                  </a:lnTo>
                  <a:lnTo>
                    <a:pt x="2748163" y="19391"/>
                  </a:lnTo>
                  <a:lnTo>
                    <a:pt x="2762250" y="53397"/>
                  </a:lnTo>
                  <a:lnTo>
                    <a:pt x="2762250" y="765752"/>
                  </a:lnTo>
                  <a:lnTo>
                    <a:pt x="2742857" y="805064"/>
                  </a:lnTo>
                  <a:lnTo>
                    <a:pt x="2712568" y="818783"/>
                  </a:lnTo>
                  <a:lnTo>
                    <a:pt x="2708852" y="819149"/>
                  </a:lnTo>
                  <a:close/>
                </a:path>
              </a:pathLst>
            </a:custGeom>
            <a:solidFill>
              <a:srgbClr val="F2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286124" y="4591049"/>
              <a:ext cx="285750" cy="285750"/>
            </a:xfrm>
            <a:custGeom>
              <a:avLst/>
              <a:gdLst/>
              <a:ahLst/>
              <a:cxnLst/>
              <a:rect l="l" t="t" r="r" b="b"/>
              <a:pathLst>
                <a:path w="285750" h="285750">
                  <a:moveTo>
                    <a:pt x="142874" y="285749"/>
                  </a:moveTo>
                  <a:lnTo>
                    <a:pt x="101400" y="279598"/>
                  </a:lnTo>
                  <a:lnTo>
                    <a:pt x="63497" y="261670"/>
                  </a:lnTo>
                  <a:lnTo>
                    <a:pt x="32429" y="233514"/>
                  </a:lnTo>
                  <a:lnTo>
                    <a:pt x="10875" y="197550"/>
                  </a:lnTo>
                  <a:lnTo>
                    <a:pt x="686" y="156879"/>
                  </a:lnTo>
                  <a:lnTo>
                    <a:pt x="0" y="142874"/>
                  </a:lnTo>
                  <a:lnTo>
                    <a:pt x="171" y="135855"/>
                  </a:lnTo>
                  <a:lnTo>
                    <a:pt x="8347" y="94748"/>
                  </a:lnTo>
                  <a:lnTo>
                    <a:pt x="28120" y="57756"/>
                  </a:lnTo>
                  <a:lnTo>
                    <a:pt x="57756" y="28120"/>
                  </a:lnTo>
                  <a:lnTo>
                    <a:pt x="94749" y="8347"/>
                  </a:lnTo>
                  <a:lnTo>
                    <a:pt x="135856" y="171"/>
                  </a:lnTo>
                  <a:lnTo>
                    <a:pt x="142874" y="0"/>
                  </a:lnTo>
                  <a:lnTo>
                    <a:pt x="149893" y="171"/>
                  </a:lnTo>
                  <a:lnTo>
                    <a:pt x="190999" y="8347"/>
                  </a:lnTo>
                  <a:lnTo>
                    <a:pt x="227992" y="28120"/>
                  </a:lnTo>
                  <a:lnTo>
                    <a:pt x="257628" y="57756"/>
                  </a:lnTo>
                  <a:lnTo>
                    <a:pt x="277401" y="94748"/>
                  </a:lnTo>
                  <a:lnTo>
                    <a:pt x="285578" y="135855"/>
                  </a:lnTo>
                  <a:lnTo>
                    <a:pt x="285749" y="142874"/>
                  </a:lnTo>
                  <a:lnTo>
                    <a:pt x="285578" y="149893"/>
                  </a:lnTo>
                  <a:lnTo>
                    <a:pt x="277401" y="190999"/>
                  </a:lnTo>
                  <a:lnTo>
                    <a:pt x="257628" y="227992"/>
                  </a:lnTo>
                  <a:lnTo>
                    <a:pt x="227992" y="257628"/>
                  </a:lnTo>
                  <a:lnTo>
                    <a:pt x="190999" y="277401"/>
                  </a:lnTo>
                  <a:lnTo>
                    <a:pt x="149893" y="285578"/>
                  </a:lnTo>
                  <a:lnTo>
                    <a:pt x="142874" y="285749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33749" y="4667249"/>
              <a:ext cx="190499" cy="133349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3654425" y="4124965"/>
            <a:ext cx="2584449" cy="399468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1200" b="1" spc="-30" dirty="0">
                <a:solidFill>
                  <a:srgbClr val="0E3B6D"/>
                </a:solidFill>
                <a:latin typeface="Noto Sans JP"/>
                <a:cs typeface="Noto Sans JP"/>
              </a:rPr>
              <a:t>58%</a:t>
            </a:r>
            <a:r>
              <a:rPr sz="1200" b="1" spc="-30" dirty="0">
                <a:solidFill>
                  <a:srgbClr val="0E3B6D"/>
                </a:solidFill>
                <a:latin typeface="BIZ UDPGothic"/>
                <a:cs typeface="BIZ UDPGothic"/>
              </a:rPr>
              <a:t>（</a:t>
            </a:r>
            <a:r>
              <a:rPr sz="1200" b="1" spc="-30" dirty="0">
                <a:solidFill>
                  <a:srgbClr val="0E3B6D"/>
                </a:solidFill>
                <a:latin typeface="Noto Sans JP"/>
                <a:cs typeface="Noto Sans JP"/>
              </a:rPr>
              <a:t>2024</a:t>
            </a:r>
            <a:r>
              <a:rPr sz="1200" b="1" spc="-170" dirty="0">
                <a:solidFill>
                  <a:srgbClr val="0E3B6D"/>
                </a:solidFill>
                <a:latin typeface="BIZ UDPGothic"/>
                <a:cs typeface="BIZ UDPGothic"/>
              </a:rPr>
              <a:t>年</a:t>
            </a:r>
            <a:r>
              <a:rPr sz="1200" b="1" spc="175" dirty="0">
                <a:solidFill>
                  <a:srgbClr val="0E3B6D"/>
                </a:solidFill>
                <a:latin typeface="BIZ UDPGothic"/>
                <a:cs typeface="BIZ UDPGothic"/>
              </a:rPr>
              <a:t>）</a:t>
            </a:r>
            <a:r>
              <a:rPr sz="1200" b="1" spc="25" dirty="0">
                <a:solidFill>
                  <a:srgbClr val="0E3B6D"/>
                </a:solidFill>
                <a:latin typeface="BIZ UDPGothic"/>
                <a:cs typeface="BIZ UDPGothic"/>
              </a:rPr>
              <a:t>→ </a:t>
            </a:r>
            <a:r>
              <a:rPr sz="1200" b="1" spc="-10" dirty="0">
                <a:solidFill>
                  <a:srgbClr val="0E3B6D"/>
                </a:solidFill>
                <a:latin typeface="Noto Sans JP"/>
                <a:cs typeface="Noto Sans JP"/>
              </a:rPr>
              <a:t>75%</a:t>
            </a:r>
            <a:r>
              <a:rPr sz="1200" b="1" spc="-10" dirty="0">
                <a:solidFill>
                  <a:srgbClr val="0E3B6D"/>
                </a:solidFill>
                <a:latin typeface="BIZ UDPGothic"/>
                <a:cs typeface="BIZ UDPGothic"/>
              </a:rPr>
              <a:t>（</a:t>
            </a:r>
            <a:r>
              <a:rPr sz="1200" b="1" spc="-10" dirty="0">
                <a:solidFill>
                  <a:srgbClr val="0E3B6D"/>
                </a:solidFill>
                <a:latin typeface="Noto Sans JP"/>
                <a:cs typeface="Noto Sans JP"/>
              </a:rPr>
              <a:t>2028</a:t>
            </a:r>
            <a:r>
              <a:rPr sz="1200" b="1" spc="-170" dirty="0">
                <a:solidFill>
                  <a:srgbClr val="0E3B6D"/>
                </a:solidFill>
                <a:latin typeface="BIZ UDPGothic"/>
                <a:cs typeface="BIZ UDPGothic"/>
              </a:rPr>
              <a:t>年</a:t>
            </a:r>
            <a:r>
              <a:rPr sz="1200" b="1" spc="465" dirty="0">
                <a:solidFill>
                  <a:srgbClr val="0E3B6D"/>
                </a:solidFill>
                <a:latin typeface="BIZ UDPGothic"/>
                <a:cs typeface="BIZ UDPGothic"/>
              </a:rPr>
              <a:t>）</a:t>
            </a:r>
            <a:endParaRPr sz="1200" dirty="0">
              <a:latin typeface="BIZ UDPGothic"/>
              <a:cs typeface="BIZ UDPGothic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000" spc="-110" dirty="0">
                <a:solidFill>
                  <a:srgbClr val="545454"/>
                </a:solidFill>
                <a:latin typeface="PMingLiU"/>
                <a:cs typeface="PMingLiU"/>
              </a:rPr>
              <a:t>デジタル</a:t>
            </a:r>
            <a:r>
              <a:rPr sz="1000" spc="-100" dirty="0">
                <a:solidFill>
                  <a:srgbClr val="545454"/>
                </a:solidFill>
                <a:latin typeface="SimSun"/>
                <a:cs typeface="SimSun"/>
              </a:rPr>
              <a:t>型研修</a:t>
            </a:r>
            <a:r>
              <a:rPr sz="1000" spc="-100" dirty="0">
                <a:solidFill>
                  <a:srgbClr val="545454"/>
                </a:solidFill>
                <a:latin typeface="PMingLiU"/>
                <a:cs typeface="PMingLiU"/>
              </a:rPr>
              <a:t>シェア</a:t>
            </a:r>
            <a:r>
              <a:rPr sz="1000" spc="-75" dirty="0">
                <a:solidFill>
                  <a:srgbClr val="545454"/>
                </a:solidFill>
                <a:latin typeface="SimSun"/>
                <a:cs typeface="SimSun"/>
              </a:rPr>
              <a:t>予測</a:t>
            </a:r>
            <a:endParaRPr sz="1000" dirty="0">
              <a:latin typeface="SimSun"/>
              <a:cs typeface="SimSu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54025" y="4762341"/>
            <a:ext cx="1734185" cy="283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b="1" spc="-135" dirty="0">
                <a:solidFill>
                  <a:srgbClr val="0E3B6D"/>
                </a:solidFill>
                <a:latin typeface="BIZ UDPGothic"/>
                <a:cs typeface="BIZ UDPGothic"/>
              </a:rPr>
              <a:t>主要プレイヤー動向</a:t>
            </a:r>
            <a:endParaRPr sz="1700">
              <a:latin typeface="BIZ UDPGothic"/>
              <a:cs typeface="BIZ UDPGothic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333374" y="5104606"/>
            <a:ext cx="2038350" cy="342900"/>
            <a:chOff x="333374" y="5724524"/>
            <a:chExt cx="2038350" cy="342900"/>
          </a:xfrm>
        </p:grpSpPr>
        <p:sp>
          <p:nvSpPr>
            <p:cNvPr id="33" name="object 33"/>
            <p:cNvSpPr/>
            <p:nvPr/>
          </p:nvSpPr>
          <p:spPr>
            <a:xfrm>
              <a:off x="347662" y="5724524"/>
              <a:ext cx="2024380" cy="342900"/>
            </a:xfrm>
            <a:custGeom>
              <a:avLst/>
              <a:gdLst/>
              <a:ahLst/>
              <a:cxnLst/>
              <a:rect l="l" t="t" r="r" b="b"/>
              <a:pathLst>
                <a:path w="2024380" h="342900">
                  <a:moveTo>
                    <a:pt x="1970664" y="342899"/>
                  </a:moveTo>
                  <a:lnTo>
                    <a:pt x="40048" y="342899"/>
                  </a:lnTo>
                  <a:lnTo>
                    <a:pt x="37260" y="342533"/>
                  </a:lnTo>
                  <a:lnTo>
                    <a:pt x="5659" y="314380"/>
                  </a:lnTo>
                  <a:lnTo>
                    <a:pt x="0" y="289502"/>
                  </a:lnTo>
                  <a:lnTo>
                    <a:pt x="0" y="285749"/>
                  </a:lnTo>
                  <a:lnTo>
                    <a:pt x="0" y="53397"/>
                  </a:lnTo>
                  <a:lnTo>
                    <a:pt x="14544" y="14085"/>
                  </a:lnTo>
                  <a:lnTo>
                    <a:pt x="40048" y="0"/>
                  </a:lnTo>
                  <a:lnTo>
                    <a:pt x="1970664" y="0"/>
                  </a:lnTo>
                  <a:lnTo>
                    <a:pt x="2009976" y="19391"/>
                  </a:lnTo>
                  <a:lnTo>
                    <a:pt x="2024062" y="53397"/>
                  </a:lnTo>
                  <a:lnTo>
                    <a:pt x="2024062" y="289502"/>
                  </a:lnTo>
                  <a:lnTo>
                    <a:pt x="2004669" y="328814"/>
                  </a:lnTo>
                  <a:lnTo>
                    <a:pt x="1974381" y="342533"/>
                  </a:lnTo>
                  <a:lnTo>
                    <a:pt x="1970664" y="342899"/>
                  </a:lnTo>
                  <a:close/>
                </a:path>
              </a:pathLst>
            </a:custGeom>
            <a:solidFill>
              <a:srgbClr val="F2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33374" y="5724524"/>
              <a:ext cx="57150" cy="342900"/>
            </a:xfrm>
            <a:custGeom>
              <a:avLst/>
              <a:gdLst/>
              <a:ahLst/>
              <a:cxnLst/>
              <a:rect l="l" t="t" r="r" b="b"/>
              <a:pathLst>
                <a:path w="57150" h="342900">
                  <a:moveTo>
                    <a:pt x="57150" y="342899"/>
                  </a:moveTo>
                  <a:lnTo>
                    <a:pt x="49571" y="342899"/>
                  </a:lnTo>
                  <a:lnTo>
                    <a:pt x="42281" y="341449"/>
                  </a:lnTo>
                  <a:lnTo>
                    <a:pt x="7250" y="314621"/>
                  </a:lnTo>
                  <a:lnTo>
                    <a:pt x="0" y="293328"/>
                  </a:lnTo>
                  <a:lnTo>
                    <a:pt x="0" y="49571"/>
                  </a:lnTo>
                  <a:lnTo>
                    <a:pt x="22097" y="11379"/>
                  </a:lnTo>
                  <a:lnTo>
                    <a:pt x="49571" y="0"/>
                  </a:lnTo>
                  <a:lnTo>
                    <a:pt x="57150" y="0"/>
                  </a:lnTo>
                  <a:lnTo>
                    <a:pt x="51448" y="1046"/>
                  </a:lnTo>
                  <a:lnTo>
                    <a:pt x="46180" y="4185"/>
                  </a:lnTo>
                  <a:lnTo>
                    <a:pt x="29098" y="45747"/>
                  </a:lnTo>
                  <a:lnTo>
                    <a:pt x="28575" y="57150"/>
                  </a:lnTo>
                  <a:lnTo>
                    <a:pt x="28575" y="285750"/>
                  </a:lnTo>
                  <a:lnTo>
                    <a:pt x="36944" y="326161"/>
                  </a:lnTo>
                  <a:lnTo>
                    <a:pt x="51448" y="341853"/>
                  </a:lnTo>
                  <a:lnTo>
                    <a:pt x="57150" y="342899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463550" y="5162041"/>
            <a:ext cx="1802130" cy="2044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spc="-140" dirty="0">
                <a:solidFill>
                  <a:srgbClr val="333333"/>
                </a:solidFill>
                <a:latin typeface="SimSun"/>
                <a:cs typeface="SimSun"/>
              </a:rPr>
              <a:t>従来型研修：</a:t>
            </a:r>
            <a:r>
              <a:rPr sz="1150" spc="-120" dirty="0">
                <a:solidFill>
                  <a:srgbClr val="333333"/>
                </a:solidFill>
                <a:latin typeface="Noto Sans JP"/>
                <a:cs typeface="Noto Sans JP"/>
              </a:rPr>
              <a:t>JMA/</a:t>
            </a:r>
            <a:r>
              <a:rPr sz="1100" spc="-125" dirty="0">
                <a:solidFill>
                  <a:srgbClr val="333333"/>
                </a:solidFill>
                <a:latin typeface="SimSun"/>
                <a:cs typeface="SimSun"/>
              </a:rPr>
              <a:t>日本能率協会</a:t>
            </a:r>
            <a:endParaRPr sz="1100">
              <a:latin typeface="SimSun"/>
              <a:cs typeface="SimSun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2466974" y="5104606"/>
            <a:ext cx="1609725" cy="342900"/>
            <a:chOff x="2466974" y="5724524"/>
            <a:chExt cx="1609725" cy="342900"/>
          </a:xfrm>
        </p:grpSpPr>
        <p:sp>
          <p:nvSpPr>
            <p:cNvPr id="37" name="object 37"/>
            <p:cNvSpPr/>
            <p:nvPr/>
          </p:nvSpPr>
          <p:spPr>
            <a:xfrm>
              <a:off x="2481261" y="5724524"/>
              <a:ext cx="1595755" cy="342900"/>
            </a:xfrm>
            <a:custGeom>
              <a:avLst/>
              <a:gdLst/>
              <a:ahLst/>
              <a:cxnLst/>
              <a:rect l="l" t="t" r="r" b="b"/>
              <a:pathLst>
                <a:path w="1595754" h="342900">
                  <a:moveTo>
                    <a:pt x="1542040" y="342899"/>
                  </a:moveTo>
                  <a:lnTo>
                    <a:pt x="40048" y="342899"/>
                  </a:lnTo>
                  <a:lnTo>
                    <a:pt x="37260" y="342533"/>
                  </a:lnTo>
                  <a:lnTo>
                    <a:pt x="5659" y="314380"/>
                  </a:lnTo>
                  <a:lnTo>
                    <a:pt x="0" y="289502"/>
                  </a:lnTo>
                  <a:lnTo>
                    <a:pt x="0" y="285749"/>
                  </a:lnTo>
                  <a:lnTo>
                    <a:pt x="0" y="53397"/>
                  </a:lnTo>
                  <a:lnTo>
                    <a:pt x="14543" y="14085"/>
                  </a:lnTo>
                  <a:lnTo>
                    <a:pt x="40048" y="0"/>
                  </a:lnTo>
                  <a:lnTo>
                    <a:pt x="1542040" y="0"/>
                  </a:lnTo>
                  <a:lnTo>
                    <a:pt x="1581351" y="19391"/>
                  </a:lnTo>
                  <a:lnTo>
                    <a:pt x="1595437" y="53397"/>
                  </a:lnTo>
                  <a:lnTo>
                    <a:pt x="1595437" y="289502"/>
                  </a:lnTo>
                  <a:lnTo>
                    <a:pt x="1576044" y="328814"/>
                  </a:lnTo>
                  <a:lnTo>
                    <a:pt x="1545756" y="342533"/>
                  </a:lnTo>
                  <a:lnTo>
                    <a:pt x="1542040" y="342899"/>
                  </a:lnTo>
                  <a:close/>
                </a:path>
              </a:pathLst>
            </a:custGeom>
            <a:solidFill>
              <a:srgbClr val="F2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466974" y="5724524"/>
              <a:ext cx="57150" cy="342900"/>
            </a:xfrm>
            <a:custGeom>
              <a:avLst/>
              <a:gdLst/>
              <a:ahLst/>
              <a:cxnLst/>
              <a:rect l="l" t="t" r="r" b="b"/>
              <a:pathLst>
                <a:path w="57150" h="342900">
                  <a:moveTo>
                    <a:pt x="57150" y="342899"/>
                  </a:moveTo>
                  <a:lnTo>
                    <a:pt x="49571" y="342899"/>
                  </a:lnTo>
                  <a:lnTo>
                    <a:pt x="42281" y="341449"/>
                  </a:lnTo>
                  <a:lnTo>
                    <a:pt x="7250" y="314621"/>
                  </a:lnTo>
                  <a:lnTo>
                    <a:pt x="0" y="293328"/>
                  </a:lnTo>
                  <a:lnTo>
                    <a:pt x="0" y="49571"/>
                  </a:lnTo>
                  <a:lnTo>
                    <a:pt x="22097" y="11379"/>
                  </a:lnTo>
                  <a:lnTo>
                    <a:pt x="49571" y="0"/>
                  </a:lnTo>
                  <a:lnTo>
                    <a:pt x="57150" y="0"/>
                  </a:lnTo>
                  <a:lnTo>
                    <a:pt x="51448" y="1046"/>
                  </a:lnTo>
                  <a:lnTo>
                    <a:pt x="46180" y="4185"/>
                  </a:lnTo>
                  <a:lnTo>
                    <a:pt x="29098" y="45747"/>
                  </a:lnTo>
                  <a:lnTo>
                    <a:pt x="28575" y="57150"/>
                  </a:lnTo>
                  <a:lnTo>
                    <a:pt x="28575" y="285750"/>
                  </a:lnTo>
                  <a:lnTo>
                    <a:pt x="36944" y="326161"/>
                  </a:lnTo>
                  <a:lnTo>
                    <a:pt x="51448" y="341853"/>
                  </a:lnTo>
                  <a:lnTo>
                    <a:pt x="57150" y="342899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2592536" y="5162041"/>
            <a:ext cx="1386840" cy="2044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spc="-140" dirty="0">
                <a:solidFill>
                  <a:srgbClr val="333333"/>
                </a:solidFill>
                <a:latin typeface="SimSun"/>
                <a:cs typeface="SimSun"/>
              </a:rPr>
              <a:t>従来型研修：</a:t>
            </a:r>
            <a:r>
              <a:rPr sz="1150" spc="-130" dirty="0">
                <a:solidFill>
                  <a:srgbClr val="333333"/>
                </a:solidFill>
                <a:latin typeface="Noto Sans JP"/>
                <a:cs typeface="Noto Sans JP"/>
              </a:rPr>
              <a:t>PHP</a:t>
            </a:r>
            <a:r>
              <a:rPr sz="1100" spc="-110" dirty="0">
                <a:solidFill>
                  <a:srgbClr val="333333"/>
                </a:solidFill>
                <a:latin typeface="SimSun"/>
                <a:cs typeface="SimSun"/>
              </a:rPr>
              <a:t>研究所</a:t>
            </a:r>
            <a:endParaRPr sz="1100">
              <a:latin typeface="SimSun"/>
              <a:cs typeface="SimSun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333374" y="5542756"/>
            <a:ext cx="2362200" cy="333375"/>
            <a:chOff x="333374" y="6162674"/>
            <a:chExt cx="2362200" cy="333375"/>
          </a:xfrm>
        </p:grpSpPr>
        <p:sp>
          <p:nvSpPr>
            <p:cNvPr id="41" name="object 41"/>
            <p:cNvSpPr/>
            <p:nvPr/>
          </p:nvSpPr>
          <p:spPr>
            <a:xfrm>
              <a:off x="347662" y="6162674"/>
              <a:ext cx="2348230" cy="333375"/>
            </a:xfrm>
            <a:custGeom>
              <a:avLst/>
              <a:gdLst/>
              <a:ahLst/>
              <a:cxnLst/>
              <a:rect l="l" t="t" r="r" b="b"/>
              <a:pathLst>
                <a:path w="2348230" h="333375">
                  <a:moveTo>
                    <a:pt x="2294514" y="333374"/>
                  </a:moveTo>
                  <a:lnTo>
                    <a:pt x="40048" y="333374"/>
                  </a:lnTo>
                  <a:lnTo>
                    <a:pt x="37260" y="333008"/>
                  </a:lnTo>
                  <a:lnTo>
                    <a:pt x="5659" y="304855"/>
                  </a:lnTo>
                  <a:lnTo>
                    <a:pt x="0" y="279977"/>
                  </a:lnTo>
                  <a:lnTo>
                    <a:pt x="0" y="276224"/>
                  </a:lnTo>
                  <a:lnTo>
                    <a:pt x="0" y="53397"/>
                  </a:lnTo>
                  <a:lnTo>
                    <a:pt x="14544" y="14084"/>
                  </a:lnTo>
                  <a:lnTo>
                    <a:pt x="40048" y="0"/>
                  </a:lnTo>
                  <a:lnTo>
                    <a:pt x="2294514" y="0"/>
                  </a:lnTo>
                  <a:lnTo>
                    <a:pt x="2333826" y="19392"/>
                  </a:lnTo>
                  <a:lnTo>
                    <a:pt x="2347912" y="53397"/>
                  </a:lnTo>
                  <a:lnTo>
                    <a:pt x="2347912" y="279977"/>
                  </a:lnTo>
                  <a:lnTo>
                    <a:pt x="2328519" y="319288"/>
                  </a:lnTo>
                  <a:lnTo>
                    <a:pt x="2298231" y="333008"/>
                  </a:lnTo>
                  <a:lnTo>
                    <a:pt x="2294514" y="333374"/>
                  </a:lnTo>
                  <a:close/>
                </a:path>
              </a:pathLst>
            </a:custGeom>
            <a:solidFill>
              <a:srgbClr val="F2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33374" y="6162674"/>
              <a:ext cx="57150" cy="333375"/>
            </a:xfrm>
            <a:custGeom>
              <a:avLst/>
              <a:gdLst/>
              <a:ahLst/>
              <a:cxnLst/>
              <a:rect l="l" t="t" r="r" b="b"/>
              <a:pathLst>
                <a:path w="57150" h="333375">
                  <a:moveTo>
                    <a:pt x="57150" y="333374"/>
                  </a:moveTo>
                  <a:lnTo>
                    <a:pt x="49571" y="333374"/>
                  </a:lnTo>
                  <a:lnTo>
                    <a:pt x="42281" y="331925"/>
                  </a:lnTo>
                  <a:lnTo>
                    <a:pt x="7250" y="305096"/>
                  </a:lnTo>
                  <a:lnTo>
                    <a:pt x="0" y="283802"/>
                  </a:lnTo>
                  <a:lnTo>
                    <a:pt x="0" y="49571"/>
                  </a:lnTo>
                  <a:lnTo>
                    <a:pt x="22097" y="11380"/>
                  </a:lnTo>
                  <a:lnTo>
                    <a:pt x="49571" y="0"/>
                  </a:lnTo>
                  <a:lnTo>
                    <a:pt x="57150" y="0"/>
                  </a:lnTo>
                  <a:lnTo>
                    <a:pt x="51448" y="1046"/>
                  </a:lnTo>
                  <a:lnTo>
                    <a:pt x="46180" y="4185"/>
                  </a:lnTo>
                  <a:lnTo>
                    <a:pt x="29098" y="45747"/>
                  </a:lnTo>
                  <a:lnTo>
                    <a:pt x="28575" y="57150"/>
                  </a:lnTo>
                  <a:lnTo>
                    <a:pt x="28575" y="276225"/>
                  </a:lnTo>
                  <a:lnTo>
                    <a:pt x="36944" y="316636"/>
                  </a:lnTo>
                  <a:lnTo>
                    <a:pt x="51448" y="332329"/>
                  </a:lnTo>
                  <a:lnTo>
                    <a:pt x="57150" y="333374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463550" y="5609209"/>
            <a:ext cx="212725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40" dirty="0">
                <a:solidFill>
                  <a:srgbClr val="333333"/>
                </a:solidFill>
                <a:latin typeface="SimSun"/>
                <a:cs typeface="SimSun"/>
              </a:rPr>
              <a:t>従来型研修：リクルートマネジメント</a:t>
            </a:r>
            <a:endParaRPr sz="1100">
              <a:latin typeface="SimSun"/>
              <a:cs typeface="SimSun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2790824" y="5542756"/>
            <a:ext cx="2276475" cy="333375"/>
            <a:chOff x="2790824" y="6162674"/>
            <a:chExt cx="2276475" cy="333375"/>
          </a:xfrm>
        </p:grpSpPr>
        <p:sp>
          <p:nvSpPr>
            <p:cNvPr id="45" name="object 45"/>
            <p:cNvSpPr/>
            <p:nvPr/>
          </p:nvSpPr>
          <p:spPr>
            <a:xfrm>
              <a:off x="2805112" y="6162674"/>
              <a:ext cx="2262505" cy="333375"/>
            </a:xfrm>
            <a:custGeom>
              <a:avLst/>
              <a:gdLst/>
              <a:ahLst/>
              <a:cxnLst/>
              <a:rect l="l" t="t" r="r" b="b"/>
              <a:pathLst>
                <a:path w="2262504" h="333375">
                  <a:moveTo>
                    <a:pt x="2208789" y="333374"/>
                  </a:moveTo>
                  <a:lnTo>
                    <a:pt x="40047" y="333374"/>
                  </a:lnTo>
                  <a:lnTo>
                    <a:pt x="37260" y="333008"/>
                  </a:lnTo>
                  <a:lnTo>
                    <a:pt x="5659" y="304855"/>
                  </a:lnTo>
                  <a:lnTo>
                    <a:pt x="0" y="279977"/>
                  </a:lnTo>
                  <a:lnTo>
                    <a:pt x="0" y="276224"/>
                  </a:lnTo>
                  <a:lnTo>
                    <a:pt x="0" y="53397"/>
                  </a:lnTo>
                  <a:lnTo>
                    <a:pt x="14543" y="14084"/>
                  </a:lnTo>
                  <a:lnTo>
                    <a:pt x="40047" y="0"/>
                  </a:lnTo>
                  <a:lnTo>
                    <a:pt x="2208789" y="0"/>
                  </a:lnTo>
                  <a:lnTo>
                    <a:pt x="2248101" y="19392"/>
                  </a:lnTo>
                  <a:lnTo>
                    <a:pt x="2262186" y="53397"/>
                  </a:lnTo>
                  <a:lnTo>
                    <a:pt x="2262186" y="279977"/>
                  </a:lnTo>
                  <a:lnTo>
                    <a:pt x="2242794" y="319288"/>
                  </a:lnTo>
                  <a:lnTo>
                    <a:pt x="2212505" y="333008"/>
                  </a:lnTo>
                  <a:lnTo>
                    <a:pt x="2208789" y="333374"/>
                  </a:lnTo>
                  <a:close/>
                </a:path>
              </a:pathLst>
            </a:custGeom>
            <a:solidFill>
              <a:srgbClr val="F2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790824" y="6162674"/>
              <a:ext cx="57150" cy="333375"/>
            </a:xfrm>
            <a:custGeom>
              <a:avLst/>
              <a:gdLst/>
              <a:ahLst/>
              <a:cxnLst/>
              <a:rect l="l" t="t" r="r" b="b"/>
              <a:pathLst>
                <a:path w="57150" h="333375">
                  <a:moveTo>
                    <a:pt x="57150" y="333374"/>
                  </a:moveTo>
                  <a:lnTo>
                    <a:pt x="49571" y="333374"/>
                  </a:lnTo>
                  <a:lnTo>
                    <a:pt x="42281" y="331925"/>
                  </a:lnTo>
                  <a:lnTo>
                    <a:pt x="7250" y="305096"/>
                  </a:lnTo>
                  <a:lnTo>
                    <a:pt x="0" y="283802"/>
                  </a:lnTo>
                  <a:lnTo>
                    <a:pt x="0" y="49571"/>
                  </a:lnTo>
                  <a:lnTo>
                    <a:pt x="22097" y="11380"/>
                  </a:lnTo>
                  <a:lnTo>
                    <a:pt x="49571" y="0"/>
                  </a:lnTo>
                  <a:lnTo>
                    <a:pt x="57150" y="0"/>
                  </a:lnTo>
                  <a:lnTo>
                    <a:pt x="51448" y="1046"/>
                  </a:lnTo>
                  <a:lnTo>
                    <a:pt x="46180" y="4185"/>
                  </a:lnTo>
                  <a:lnTo>
                    <a:pt x="29098" y="45747"/>
                  </a:lnTo>
                  <a:lnTo>
                    <a:pt x="28575" y="57150"/>
                  </a:lnTo>
                  <a:lnTo>
                    <a:pt x="28575" y="276225"/>
                  </a:lnTo>
                  <a:lnTo>
                    <a:pt x="36944" y="316636"/>
                  </a:lnTo>
                  <a:lnTo>
                    <a:pt x="51448" y="332329"/>
                  </a:lnTo>
                  <a:lnTo>
                    <a:pt x="57150" y="333374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333374" y="5971381"/>
            <a:ext cx="2152650" cy="342900"/>
            <a:chOff x="333374" y="6591299"/>
            <a:chExt cx="2152650" cy="342900"/>
          </a:xfrm>
        </p:grpSpPr>
        <p:sp>
          <p:nvSpPr>
            <p:cNvPr id="48" name="object 48"/>
            <p:cNvSpPr/>
            <p:nvPr/>
          </p:nvSpPr>
          <p:spPr>
            <a:xfrm>
              <a:off x="347662" y="6591299"/>
              <a:ext cx="2138680" cy="342900"/>
            </a:xfrm>
            <a:custGeom>
              <a:avLst/>
              <a:gdLst/>
              <a:ahLst/>
              <a:cxnLst/>
              <a:rect l="l" t="t" r="r" b="b"/>
              <a:pathLst>
                <a:path w="2138680" h="342900">
                  <a:moveTo>
                    <a:pt x="2084964" y="342899"/>
                  </a:moveTo>
                  <a:lnTo>
                    <a:pt x="40048" y="342899"/>
                  </a:lnTo>
                  <a:lnTo>
                    <a:pt x="37260" y="342533"/>
                  </a:lnTo>
                  <a:lnTo>
                    <a:pt x="5659" y="314379"/>
                  </a:lnTo>
                  <a:lnTo>
                    <a:pt x="0" y="289502"/>
                  </a:lnTo>
                  <a:lnTo>
                    <a:pt x="0" y="285749"/>
                  </a:lnTo>
                  <a:lnTo>
                    <a:pt x="0" y="53397"/>
                  </a:lnTo>
                  <a:lnTo>
                    <a:pt x="14544" y="14085"/>
                  </a:lnTo>
                  <a:lnTo>
                    <a:pt x="40048" y="0"/>
                  </a:lnTo>
                  <a:lnTo>
                    <a:pt x="2084964" y="0"/>
                  </a:lnTo>
                  <a:lnTo>
                    <a:pt x="2124276" y="19391"/>
                  </a:lnTo>
                  <a:lnTo>
                    <a:pt x="2138362" y="53397"/>
                  </a:lnTo>
                  <a:lnTo>
                    <a:pt x="2138362" y="289502"/>
                  </a:lnTo>
                  <a:lnTo>
                    <a:pt x="2118969" y="328813"/>
                  </a:lnTo>
                  <a:lnTo>
                    <a:pt x="2088681" y="342533"/>
                  </a:lnTo>
                  <a:lnTo>
                    <a:pt x="2084964" y="342899"/>
                  </a:lnTo>
                  <a:close/>
                </a:path>
              </a:pathLst>
            </a:custGeom>
            <a:solidFill>
              <a:srgbClr val="F2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33374" y="6591299"/>
              <a:ext cx="57150" cy="342900"/>
            </a:xfrm>
            <a:custGeom>
              <a:avLst/>
              <a:gdLst/>
              <a:ahLst/>
              <a:cxnLst/>
              <a:rect l="l" t="t" r="r" b="b"/>
              <a:pathLst>
                <a:path w="57150" h="342900">
                  <a:moveTo>
                    <a:pt x="57150" y="342899"/>
                  </a:moveTo>
                  <a:lnTo>
                    <a:pt x="49571" y="342899"/>
                  </a:lnTo>
                  <a:lnTo>
                    <a:pt x="42281" y="341450"/>
                  </a:lnTo>
                  <a:lnTo>
                    <a:pt x="7250" y="314621"/>
                  </a:lnTo>
                  <a:lnTo>
                    <a:pt x="0" y="293328"/>
                  </a:lnTo>
                  <a:lnTo>
                    <a:pt x="0" y="49571"/>
                  </a:lnTo>
                  <a:lnTo>
                    <a:pt x="22097" y="11380"/>
                  </a:lnTo>
                  <a:lnTo>
                    <a:pt x="49571" y="0"/>
                  </a:lnTo>
                  <a:lnTo>
                    <a:pt x="57150" y="0"/>
                  </a:lnTo>
                  <a:lnTo>
                    <a:pt x="51448" y="1046"/>
                  </a:lnTo>
                  <a:lnTo>
                    <a:pt x="46180" y="4185"/>
                  </a:lnTo>
                  <a:lnTo>
                    <a:pt x="29098" y="45747"/>
                  </a:lnTo>
                  <a:lnTo>
                    <a:pt x="28575" y="57150"/>
                  </a:lnTo>
                  <a:lnTo>
                    <a:pt x="28575" y="285750"/>
                  </a:lnTo>
                  <a:lnTo>
                    <a:pt x="36944" y="326161"/>
                  </a:lnTo>
                  <a:lnTo>
                    <a:pt x="51448" y="341854"/>
                  </a:lnTo>
                  <a:lnTo>
                    <a:pt x="57150" y="342899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463550" y="6028816"/>
            <a:ext cx="1924050" cy="2044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spc="-135" dirty="0">
                <a:solidFill>
                  <a:srgbClr val="333333"/>
                </a:solidFill>
                <a:latin typeface="SimSun"/>
                <a:cs typeface="SimSun"/>
              </a:rPr>
              <a:t>オンライン型：</a:t>
            </a:r>
            <a:r>
              <a:rPr sz="1150" spc="-100" dirty="0">
                <a:solidFill>
                  <a:srgbClr val="333333"/>
                </a:solidFill>
                <a:latin typeface="Noto Sans JP"/>
                <a:cs typeface="Noto Sans JP"/>
              </a:rPr>
              <a:t>LinkedIn</a:t>
            </a:r>
            <a:r>
              <a:rPr sz="1150" spc="25" dirty="0">
                <a:solidFill>
                  <a:srgbClr val="333333"/>
                </a:solidFill>
                <a:latin typeface="Noto Sans JP"/>
                <a:cs typeface="Noto Sans JP"/>
              </a:rPr>
              <a:t> </a:t>
            </a:r>
            <a:r>
              <a:rPr sz="1150" spc="-85" dirty="0">
                <a:solidFill>
                  <a:srgbClr val="333333"/>
                </a:solidFill>
                <a:latin typeface="Noto Sans JP"/>
                <a:cs typeface="Noto Sans JP"/>
              </a:rPr>
              <a:t>Learning</a:t>
            </a:r>
            <a:endParaRPr sz="1150">
              <a:latin typeface="Noto Sans JP"/>
              <a:cs typeface="Noto Sans JP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2581274" y="5971381"/>
            <a:ext cx="1495425" cy="342900"/>
            <a:chOff x="2581274" y="6591299"/>
            <a:chExt cx="1495425" cy="342900"/>
          </a:xfrm>
        </p:grpSpPr>
        <p:sp>
          <p:nvSpPr>
            <p:cNvPr id="52" name="object 52"/>
            <p:cNvSpPr/>
            <p:nvPr/>
          </p:nvSpPr>
          <p:spPr>
            <a:xfrm>
              <a:off x="2595562" y="6591299"/>
              <a:ext cx="1481455" cy="342900"/>
            </a:xfrm>
            <a:custGeom>
              <a:avLst/>
              <a:gdLst/>
              <a:ahLst/>
              <a:cxnLst/>
              <a:rect l="l" t="t" r="r" b="b"/>
              <a:pathLst>
                <a:path w="1481454" h="342900">
                  <a:moveTo>
                    <a:pt x="1427739" y="342899"/>
                  </a:moveTo>
                  <a:lnTo>
                    <a:pt x="40048" y="342899"/>
                  </a:lnTo>
                  <a:lnTo>
                    <a:pt x="37260" y="342533"/>
                  </a:lnTo>
                  <a:lnTo>
                    <a:pt x="5659" y="314379"/>
                  </a:lnTo>
                  <a:lnTo>
                    <a:pt x="0" y="289502"/>
                  </a:lnTo>
                  <a:lnTo>
                    <a:pt x="0" y="285749"/>
                  </a:lnTo>
                  <a:lnTo>
                    <a:pt x="0" y="53397"/>
                  </a:lnTo>
                  <a:lnTo>
                    <a:pt x="14543" y="14085"/>
                  </a:lnTo>
                  <a:lnTo>
                    <a:pt x="40048" y="0"/>
                  </a:lnTo>
                  <a:lnTo>
                    <a:pt x="1427739" y="0"/>
                  </a:lnTo>
                  <a:lnTo>
                    <a:pt x="1467051" y="19391"/>
                  </a:lnTo>
                  <a:lnTo>
                    <a:pt x="1481137" y="53397"/>
                  </a:lnTo>
                  <a:lnTo>
                    <a:pt x="1481137" y="289502"/>
                  </a:lnTo>
                  <a:lnTo>
                    <a:pt x="1461744" y="328813"/>
                  </a:lnTo>
                  <a:lnTo>
                    <a:pt x="1431456" y="342533"/>
                  </a:lnTo>
                  <a:lnTo>
                    <a:pt x="1427739" y="342899"/>
                  </a:lnTo>
                  <a:close/>
                </a:path>
              </a:pathLst>
            </a:custGeom>
            <a:solidFill>
              <a:srgbClr val="F2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581274" y="6591299"/>
              <a:ext cx="57150" cy="342900"/>
            </a:xfrm>
            <a:custGeom>
              <a:avLst/>
              <a:gdLst/>
              <a:ahLst/>
              <a:cxnLst/>
              <a:rect l="l" t="t" r="r" b="b"/>
              <a:pathLst>
                <a:path w="57150" h="342900">
                  <a:moveTo>
                    <a:pt x="57150" y="342899"/>
                  </a:moveTo>
                  <a:lnTo>
                    <a:pt x="49571" y="342899"/>
                  </a:lnTo>
                  <a:lnTo>
                    <a:pt x="42281" y="341450"/>
                  </a:lnTo>
                  <a:lnTo>
                    <a:pt x="7250" y="314621"/>
                  </a:lnTo>
                  <a:lnTo>
                    <a:pt x="0" y="293328"/>
                  </a:lnTo>
                  <a:lnTo>
                    <a:pt x="0" y="49571"/>
                  </a:lnTo>
                  <a:lnTo>
                    <a:pt x="22097" y="11380"/>
                  </a:lnTo>
                  <a:lnTo>
                    <a:pt x="49571" y="0"/>
                  </a:lnTo>
                  <a:lnTo>
                    <a:pt x="57150" y="0"/>
                  </a:lnTo>
                  <a:lnTo>
                    <a:pt x="51448" y="1046"/>
                  </a:lnTo>
                  <a:lnTo>
                    <a:pt x="46180" y="4185"/>
                  </a:lnTo>
                  <a:lnTo>
                    <a:pt x="29098" y="45747"/>
                  </a:lnTo>
                  <a:lnTo>
                    <a:pt x="28575" y="57150"/>
                  </a:lnTo>
                  <a:lnTo>
                    <a:pt x="28575" y="285750"/>
                  </a:lnTo>
                  <a:lnTo>
                    <a:pt x="36944" y="326161"/>
                  </a:lnTo>
                  <a:lnTo>
                    <a:pt x="51448" y="341854"/>
                  </a:lnTo>
                  <a:lnTo>
                    <a:pt x="57150" y="342899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4171949" y="5971381"/>
            <a:ext cx="1314450" cy="342900"/>
            <a:chOff x="4171949" y="6591299"/>
            <a:chExt cx="1314450" cy="342900"/>
          </a:xfrm>
        </p:grpSpPr>
        <p:sp>
          <p:nvSpPr>
            <p:cNvPr id="55" name="object 55"/>
            <p:cNvSpPr/>
            <p:nvPr/>
          </p:nvSpPr>
          <p:spPr>
            <a:xfrm>
              <a:off x="4186237" y="6591299"/>
              <a:ext cx="1300480" cy="342900"/>
            </a:xfrm>
            <a:custGeom>
              <a:avLst/>
              <a:gdLst/>
              <a:ahLst/>
              <a:cxnLst/>
              <a:rect l="l" t="t" r="r" b="b"/>
              <a:pathLst>
                <a:path w="1300479" h="342900">
                  <a:moveTo>
                    <a:pt x="1246765" y="342899"/>
                  </a:moveTo>
                  <a:lnTo>
                    <a:pt x="40048" y="342899"/>
                  </a:lnTo>
                  <a:lnTo>
                    <a:pt x="37260" y="342533"/>
                  </a:lnTo>
                  <a:lnTo>
                    <a:pt x="5659" y="314379"/>
                  </a:lnTo>
                  <a:lnTo>
                    <a:pt x="0" y="289502"/>
                  </a:lnTo>
                  <a:lnTo>
                    <a:pt x="0" y="285749"/>
                  </a:lnTo>
                  <a:lnTo>
                    <a:pt x="0" y="53397"/>
                  </a:lnTo>
                  <a:lnTo>
                    <a:pt x="14544" y="14085"/>
                  </a:lnTo>
                  <a:lnTo>
                    <a:pt x="40048" y="0"/>
                  </a:lnTo>
                  <a:lnTo>
                    <a:pt x="1246765" y="0"/>
                  </a:lnTo>
                  <a:lnTo>
                    <a:pt x="1286076" y="19391"/>
                  </a:lnTo>
                  <a:lnTo>
                    <a:pt x="1300162" y="53397"/>
                  </a:lnTo>
                  <a:lnTo>
                    <a:pt x="1300162" y="289502"/>
                  </a:lnTo>
                  <a:lnTo>
                    <a:pt x="1280769" y="328813"/>
                  </a:lnTo>
                  <a:lnTo>
                    <a:pt x="1250481" y="342533"/>
                  </a:lnTo>
                  <a:lnTo>
                    <a:pt x="1246765" y="342899"/>
                  </a:lnTo>
                  <a:close/>
                </a:path>
              </a:pathLst>
            </a:custGeom>
            <a:solidFill>
              <a:srgbClr val="F2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171949" y="6591299"/>
              <a:ext cx="57150" cy="342900"/>
            </a:xfrm>
            <a:custGeom>
              <a:avLst/>
              <a:gdLst/>
              <a:ahLst/>
              <a:cxnLst/>
              <a:rect l="l" t="t" r="r" b="b"/>
              <a:pathLst>
                <a:path w="57150" h="342900">
                  <a:moveTo>
                    <a:pt x="57150" y="342899"/>
                  </a:moveTo>
                  <a:lnTo>
                    <a:pt x="49571" y="342899"/>
                  </a:lnTo>
                  <a:lnTo>
                    <a:pt x="42281" y="341450"/>
                  </a:lnTo>
                  <a:lnTo>
                    <a:pt x="7250" y="314621"/>
                  </a:lnTo>
                  <a:lnTo>
                    <a:pt x="0" y="293328"/>
                  </a:lnTo>
                  <a:lnTo>
                    <a:pt x="0" y="49571"/>
                  </a:lnTo>
                  <a:lnTo>
                    <a:pt x="22097" y="11380"/>
                  </a:lnTo>
                  <a:lnTo>
                    <a:pt x="49571" y="0"/>
                  </a:lnTo>
                  <a:lnTo>
                    <a:pt x="57150" y="0"/>
                  </a:lnTo>
                  <a:lnTo>
                    <a:pt x="51448" y="1046"/>
                  </a:lnTo>
                  <a:lnTo>
                    <a:pt x="46180" y="4185"/>
                  </a:lnTo>
                  <a:lnTo>
                    <a:pt x="29098" y="45747"/>
                  </a:lnTo>
                  <a:lnTo>
                    <a:pt x="28575" y="57150"/>
                  </a:lnTo>
                  <a:lnTo>
                    <a:pt x="28575" y="285750"/>
                  </a:lnTo>
                  <a:lnTo>
                    <a:pt x="36944" y="326161"/>
                  </a:lnTo>
                  <a:lnTo>
                    <a:pt x="51448" y="341854"/>
                  </a:lnTo>
                  <a:lnTo>
                    <a:pt x="57150" y="342899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2714277" y="5600191"/>
            <a:ext cx="2671445" cy="6330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15265">
              <a:lnSpc>
                <a:spcPct val="100000"/>
              </a:lnSpc>
              <a:spcBef>
                <a:spcPts val="120"/>
              </a:spcBef>
            </a:pPr>
            <a:r>
              <a:rPr sz="1100" spc="-135" dirty="0">
                <a:solidFill>
                  <a:srgbClr val="333333"/>
                </a:solidFill>
                <a:latin typeface="SimSun"/>
                <a:cs typeface="SimSun"/>
              </a:rPr>
              <a:t>オンライン型：</a:t>
            </a:r>
            <a:r>
              <a:rPr sz="1150" spc="-105" dirty="0">
                <a:solidFill>
                  <a:srgbClr val="333333"/>
                </a:solidFill>
                <a:latin typeface="Noto Sans JP"/>
                <a:cs typeface="Noto Sans JP"/>
              </a:rPr>
              <a:t>Salesforce</a:t>
            </a:r>
            <a:r>
              <a:rPr sz="1150" spc="70" dirty="0">
                <a:solidFill>
                  <a:srgbClr val="333333"/>
                </a:solidFill>
                <a:latin typeface="Noto Sans JP"/>
                <a:cs typeface="Noto Sans JP"/>
              </a:rPr>
              <a:t> </a:t>
            </a:r>
            <a:r>
              <a:rPr sz="1150" spc="-10" dirty="0">
                <a:solidFill>
                  <a:srgbClr val="333333"/>
                </a:solidFill>
                <a:latin typeface="Noto Sans JP"/>
                <a:cs typeface="Noto Sans JP"/>
              </a:rPr>
              <a:t>Trailhead</a:t>
            </a:r>
            <a:endParaRPr sz="1150">
              <a:latin typeface="Noto Sans JP"/>
              <a:cs typeface="Noto Sans JP"/>
            </a:endParaRPr>
          </a:p>
          <a:p>
            <a:pPr>
              <a:lnSpc>
                <a:spcPct val="100000"/>
              </a:lnSpc>
              <a:spcBef>
                <a:spcPts val="204"/>
              </a:spcBef>
            </a:pPr>
            <a:endParaRPr sz="950">
              <a:latin typeface="Noto Sans JP"/>
              <a:cs typeface="Noto Sans JP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602105" algn="l"/>
              </a:tabLst>
            </a:pPr>
            <a:r>
              <a:rPr sz="1150" spc="-85" dirty="0">
                <a:solidFill>
                  <a:srgbClr val="333333"/>
                </a:solidFill>
                <a:latin typeface="Noto Sans JP"/>
                <a:cs typeface="Noto Sans JP"/>
              </a:rPr>
              <a:t>AI</a:t>
            </a:r>
            <a:r>
              <a:rPr sz="1100" spc="-140" dirty="0">
                <a:solidFill>
                  <a:srgbClr val="333333"/>
                </a:solidFill>
                <a:latin typeface="SimSun"/>
                <a:cs typeface="SimSun"/>
              </a:rPr>
              <a:t>活用型</a:t>
            </a:r>
            <a:r>
              <a:rPr sz="1100" spc="-10" dirty="0">
                <a:solidFill>
                  <a:srgbClr val="333333"/>
                </a:solidFill>
                <a:latin typeface="SimSun"/>
                <a:cs typeface="SimSun"/>
              </a:rPr>
              <a:t>：</a:t>
            </a:r>
            <a:r>
              <a:rPr sz="1150" spc="-10" dirty="0">
                <a:solidFill>
                  <a:srgbClr val="333333"/>
                </a:solidFill>
                <a:latin typeface="Noto Sans JP"/>
                <a:cs typeface="Noto Sans JP"/>
              </a:rPr>
              <a:t>MindTickle</a:t>
            </a:r>
            <a:r>
              <a:rPr sz="1150" dirty="0">
                <a:solidFill>
                  <a:srgbClr val="333333"/>
                </a:solidFill>
                <a:latin typeface="Noto Sans JP"/>
                <a:cs typeface="Noto Sans JP"/>
              </a:rPr>
              <a:t>	</a:t>
            </a:r>
            <a:r>
              <a:rPr sz="1150" spc="-85" dirty="0">
                <a:solidFill>
                  <a:srgbClr val="333333"/>
                </a:solidFill>
                <a:latin typeface="Noto Sans JP"/>
                <a:cs typeface="Noto Sans JP"/>
              </a:rPr>
              <a:t>AI</a:t>
            </a:r>
            <a:r>
              <a:rPr sz="1100" spc="-140" dirty="0">
                <a:solidFill>
                  <a:srgbClr val="333333"/>
                </a:solidFill>
                <a:latin typeface="SimSun"/>
                <a:cs typeface="SimSun"/>
              </a:rPr>
              <a:t>活用型</a:t>
            </a:r>
            <a:r>
              <a:rPr sz="1100" spc="-95" dirty="0">
                <a:solidFill>
                  <a:srgbClr val="333333"/>
                </a:solidFill>
                <a:latin typeface="SimSun"/>
                <a:cs typeface="SimSun"/>
              </a:rPr>
              <a:t>：</a:t>
            </a:r>
            <a:r>
              <a:rPr sz="1150" spc="-95" dirty="0">
                <a:solidFill>
                  <a:srgbClr val="333333"/>
                </a:solidFill>
                <a:latin typeface="Noto Sans JP"/>
                <a:cs typeface="Noto Sans JP"/>
              </a:rPr>
              <a:t>Gong.io</a:t>
            </a:r>
            <a:endParaRPr sz="1150">
              <a:latin typeface="Noto Sans JP"/>
              <a:cs typeface="Noto Sans JP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333374" y="6409531"/>
            <a:ext cx="1257300" cy="333375"/>
            <a:chOff x="333374" y="7029449"/>
            <a:chExt cx="1257300" cy="333375"/>
          </a:xfrm>
        </p:grpSpPr>
        <p:sp>
          <p:nvSpPr>
            <p:cNvPr id="59" name="object 59"/>
            <p:cNvSpPr/>
            <p:nvPr/>
          </p:nvSpPr>
          <p:spPr>
            <a:xfrm>
              <a:off x="347662" y="7029449"/>
              <a:ext cx="1243330" cy="333375"/>
            </a:xfrm>
            <a:custGeom>
              <a:avLst/>
              <a:gdLst/>
              <a:ahLst/>
              <a:cxnLst/>
              <a:rect l="l" t="t" r="r" b="b"/>
              <a:pathLst>
                <a:path w="1243330" h="333375">
                  <a:moveTo>
                    <a:pt x="1189614" y="333374"/>
                  </a:moveTo>
                  <a:lnTo>
                    <a:pt x="40048" y="333374"/>
                  </a:lnTo>
                  <a:lnTo>
                    <a:pt x="37260" y="333008"/>
                  </a:lnTo>
                  <a:lnTo>
                    <a:pt x="5659" y="304854"/>
                  </a:lnTo>
                  <a:lnTo>
                    <a:pt x="0" y="279977"/>
                  </a:lnTo>
                  <a:lnTo>
                    <a:pt x="0" y="276224"/>
                  </a:lnTo>
                  <a:lnTo>
                    <a:pt x="0" y="53397"/>
                  </a:lnTo>
                  <a:lnTo>
                    <a:pt x="14544" y="14084"/>
                  </a:lnTo>
                  <a:lnTo>
                    <a:pt x="40048" y="0"/>
                  </a:lnTo>
                  <a:lnTo>
                    <a:pt x="1189614" y="0"/>
                  </a:lnTo>
                  <a:lnTo>
                    <a:pt x="1228926" y="19390"/>
                  </a:lnTo>
                  <a:lnTo>
                    <a:pt x="1243012" y="53397"/>
                  </a:lnTo>
                  <a:lnTo>
                    <a:pt x="1243012" y="279977"/>
                  </a:lnTo>
                  <a:lnTo>
                    <a:pt x="1223620" y="319288"/>
                  </a:lnTo>
                  <a:lnTo>
                    <a:pt x="1193331" y="333008"/>
                  </a:lnTo>
                  <a:lnTo>
                    <a:pt x="1189614" y="333374"/>
                  </a:lnTo>
                  <a:close/>
                </a:path>
              </a:pathLst>
            </a:custGeom>
            <a:solidFill>
              <a:srgbClr val="F2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33374" y="7029449"/>
              <a:ext cx="57150" cy="333375"/>
            </a:xfrm>
            <a:custGeom>
              <a:avLst/>
              <a:gdLst/>
              <a:ahLst/>
              <a:cxnLst/>
              <a:rect l="l" t="t" r="r" b="b"/>
              <a:pathLst>
                <a:path w="57150" h="333375">
                  <a:moveTo>
                    <a:pt x="57150" y="333374"/>
                  </a:moveTo>
                  <a:lnTo>
                    <a:pt x="49571" y="333374"/>
                  </a:lnTo>
                  <a:lnTo>
                    <a:pt x="42281" y="331923"/>
                  </a:lnTo>
                  <a:lnTo>
                    <a:pt x="7250" y="305095"/>
                  </a:lnTo>
                  <a:lnTo>
                    <a:pt x="0" y="283803"/>
                  </a:lnTo>
                  <a:lnTo>
                    <a:pt x="0" y="49571"/>
                  </a:lnTo>
                  <a:lnTo>
                    <a:pt x="22097" y="11379"/>
                  </a:lnTo>
                  <a:lnTo>
                    <a:pt x="49571" y="0"/>
                  </a:lnTo>
                  <a:lnTo>
                    <a:pt x="57150" y="0"/>
                  </a:lnTo>
                  <a:lnTo>
                    <a:pt x="51448" y="1046"/>
                  </a:lnTo>
                  <a:lnTo>
                    <a:pt x="46180" y="4185"/>
                  </a:lnTo>
                  <a:lnTo>
                    <a:pt x="29098" y="45747"/>
                  </a:lnTo>
                  <a:lnTo>
                    <a:pt x="28575" y="57150"/>
                  </a:lnTo>
                  <a:lnTo>
                    <a:pt x="28575" y="276225"/>
                  </a:lnTo>
                  <a:lnTo>
                    <a:pt x="36944" y="316635"/>
                  </a:lnTo>
                  <a:lnTo>
                    <a:pt x="51448" y="332328"/>
                  </a:lnTo>
                  <a:lnTo>
                    <a:pt x="57150" y="333374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463550" y="6466966"/>
            <a:ext cx="1024890" cy="2044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-85" dirty="0">
                <a:solidFill>
                  <a:srgbClr val="333333"/>
                </a:solidFill>
                <a:latin typeface="Noto Sans JP"/>
                <a:cs typeface="Noto Sans JP"/>
              </a:rPr>
              <a:t>AI</a:t>
            </a:r>
            <a:r>
              <a:rPr sz="1100" spc="-140" dirty="0">
                <a:solidFill>
                  <a:srgbClr val="333333"/>
                </a:solidFill>
                <a:latin typeface="SimSun"/>
                <a:cs typeface="SimSun"/>
              </a:rPr>
              <a:t>活用型：エン</a:t>
            </a:r>
            <a:r>
              <a:rPr sz="1150" spc="-65" dirty="0">
                <a:solidFill>
                  <a:srgbClr val="333333"/>
                </a:solidFill>
                <a:latin typeface="Noto Sans JP"/>
                <a:cs typeface="Noto Sans JP"/>
              </a:rPr>
              <a:t>SX</a:t>
            </a:r>
            <a:endParaRPr sz="1150">
              <a:latin typeface="Noto Sans JP"/>
              <a:cs typeface="Noto Sans JP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6238874" y="827881"/>
            <a:ext cx="38100" cy="285750"/>
          </a:xfrm>
          <a:custGeom>
            <a:avLst/>
            <a:gdLst/>
            <a:ahLst/>
            <a:cxnLst/>
            <a:rect l="l" t="t" r="r" b="b"/>
            <a:pathLst>
              <a:path w="38100" h="285750">
                <a:moveTo>
                  <a:pt x="38099" y="285749"/>
                </a:moveTo>
                <a:lnTo>
                  <a:pt x="0" y="285749"/>
                </a:lnTo>
                <a:lnTo>
                  <a:pt x="0" y="0"/>
                </a:lnTo>
                <a:lnTo>
                  <a:pt x="38099" y="0"/>
                </a:lnTo>
                <a:lnTo>
                  <a:pt x="38099" y="285749"/>
                </a:lnTo>
                <a:close/>
              </a:path>
            </a:pathLst>
          </a:custGeom>
          <a:solidFill>
            <a:srgbClr val="0E3B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238874" y="4656296"/>
            <a:ext cx="38100" cy="285750"/>
          </a:xfrm>
          <a:custGeom>
            <a:avLst/>
            <a:gdLst/>
            <a:ahLst/>
            <a:cxnLst/>
            <a:rect l="l" t="t" r="r" b="b"/>
            <a:pathLst>
              <a:path w="38100" h="285750">
                <a:moveTo>
                  <a:pt x="38099" y="285749"/>
                </a:moveTo>
                <a:lnTo>
                  <a:pt x="0" y="285749"/>
                </a:lnTo>
                <a:lnTo>
                  <a:pt x="0" y="0"/>
                </a:lnTo>
                <a:lnTo>
                  <a:pt x="38099" y="0"/>
                </a:lnTo>
                <a:lnTo>
                  <a:pt x="38099" y="285749"/>
                </a:lnTo>
                <a:close/>
              </a:path>
            </a:pathLst>
          </a:custGeom>
          <a:solidFill>
            <a:srgbClr val="0E3B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6359524" y="818992"/>
            <a:ext cx="1549400" cy="283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b="1" spc="-110" dirty="0">
                <a:solidFill>
                  <a:srgbClr val="0E3B6D"/>
                </a:solidFill>
                <a:latin typeface="BIZ UDPGothic"/>
                <a:cs typeface="BIZ UDPGothic"/>
              </a:rPr>
              <a:t>営業教育トレンド</a:t>
            </a:r>
            <a:endParaRPr sz="1700">
              <a:latin typeface="BIZ UDPGothic"/>
              <a:cs typeface="BIZ UDPGothic"/>
            </a:endParaRPr>
          </a:p>
        </p:txBody>
      </p:sp>
      <p:pic>
        <p:nvPicPr>
          <p:cNvPr id="65" name="object 6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238875" y="1104107"/>
            <a:ext cx="5619749" cy="2095499"/>
          </a:xfrm>
          <a:prstGeom prst="rect">
            <a:avLst/>
          </a:prstGeom>
        </p:spPr>
      </p:pic>
      <p:grpSp>
        <p:nvGrpSpPr>
          <p:cNvPr id="66" name="object 66"/>
          <p:cNvGrpSpPr/>
          <p:nvPr/>
        </p:nvGrpSpPr>
        <p:grpSpPr>
          <a:xfrm>
            <a:off x="6238873" y="3352006"/>
            <a:ext cx="2762250" cy="601749"/>
            <a:chOff x="6238873" y="3638550"/>
            <a:chExt cx="2762250" cy="819150"/>
          </a:xfrm>
        </p:grpSpPr>
        <p:sp>
          <p:nvSpPr>
            <p:cNvPr id="67" name="object 67"/>
            <p:cNvSpPr/>
            <p:nvPr/>
          </p:nvSpPr>
          <p:spPr>
            <a:xfrm>
              <a:off x="6238873" y="3638550"/>
              <a:ext cx="2762250" cy="819150"/>
            </a:xfrm>
            <a:custGeom>
              <a:avLst/>
              <a:gdLst/>
              <a:ahLst/>
              <a:cxnLst/>
              <a:rect l="l" t="t" r="r" b="b"/>
              <a:pathLst>
                <a:path w="2762250" h="819150">
                  <a:moveTo>
                    <a:pt x="2708851" y="819149"/>
                  </a:moveTo>
                  <a:lnTo>
                    <a:pt x="53397" y="819149"/>
                  </a:lnTo>
                  <a:lnTo>
                    <a:pt x="49681" y="818783"/>
                  </a:lnTo>
                  <a:lnTo>
                    <a:pt x="14085" y="799756"/>
                  </a:lnTo>
                  <a:lnTo>
                    <a:pt x="0" y="765752"/>
                  </a:lnTo>
                  <a:lnTo>
                    <a:pt x="0" y="761999"/>
                  </a:lnTo>
                  <a:lnTo>
                    <a:pt x="0" y="53397"/>
                  </a:lnTo>
                  <a:lnTo>
                    <a:pt x="19392" y="14084"/>
                  </a:lnTo>
                  <a:lnTo>
                    <a:pt x="53397" y="0"/>
                  </a:lnTo>
                  <a:lnTo>
                    <a:pt x="2708851" y="0"/>
                  </a:lnTo>
                  <a:lnTo>
                    <a:pt x="2748163" y="19391"/>
                  </a:lnTo>
                  <a:lnTo>
                    <a:pt x="2762249" y="53397"/>
                  </a:lnTo>
                  <a:lnTo>
                    <a:pt x="2762249" y="765752"/>
                  </a:lnTo>
                  <a:lnTo>
                    <a:pt x="2742856" y="805063"/>
                  </a:lnTo>
                  <a:lnTo>
                    <a:pt x="2712567" y="818783"/>
                  </a:lnTo>
                  <a:lnTo>
                    <a:pt x="2708851" y="819149"/>
                  </a:lnTo>
                  <a:close/>
                </a:path>
              </a:pathLst>
            </a:custGeom>
            <a:solidFill>
              <a:srgbClr val="F2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334124" y="3905249"/>
              <a:ext cx="285750" cy="285750"/>
            </a:xfrm>
            <a:custGeom>
              <a:avLst/>
              <a:gdLst/>
              <a:ahLst/>
              <a:cxnLst/>
              <a:rect l="l" t="t" r="r" b="b"/>
              <a:pathLst>
                <a:path w="285750" h="285750">
                  <a:moveTo>
                    <a:pt x="142874" y="285749"/>
                  </a:moveTo>
                  <a:lnTo>
                    <a:pt x="101399" y="279598"/>
                  </a:lnTo>
                  <a:lnTo>
                    <a:pt x="63497" y="261670"/>
                  </a:lnTo>
                  <a:lnTo>
                    <a:pt x="32429" y="233514"/>
                  </a:lnTo>
                  <a:lnTo>
                    <a:pt x="10874" y="197550"/>
                  </a:lnTo>
                  <a:lnTo>
                    <a:pt x="685" y="156879"/>
                  </a:lnTo>
                  <a:lnTo>
                    <a:pt x="0" y="142874"/>
                  </a:lnTo>
                  <a:lnTo>
                    <a:pt x="171" y="135855"/>
                  </a:lnTo>
                  <a:lnTo>
                    <a:pt x="8347" y="94749"/>
                  </a:lnTo>
                  <a:lnTo>
                    <a:pt x="28120" y="57756"/>
                  </a:lnTo>
                  <a:lnTo>
                    <a:pt x="57756" y="28120"/>
                  </a:lnTo>
                  <a:lnTo>
                    <a:pt x="94749" y="8348"/>
                  </a:lnTo>
                  <a:lnTo>
                    <a:pt x="135855" y="171"/>
                  </a:lnTo>
                  <a:lnTo>
                    <a:pt x="142874" y="0"/>
                  </a:lnTo>
                  <a:lnTo>
                    <a:pt x="149894" y="171"/>
                  </a:lnTo>
                  <a:lnTo>
                    <a:pt x="190998" y="8348"/>
                  </a:lnTo>
                  <a:lnTo>
                    <a:pt x="227992" y="28121"/>
                  </a:lnTo>
                  <a:lnTo>
                    <a:pt x="257628" y="57756"/>
                  </a:lnTo>
                  <a:lnTo>
                    <a:pt x="277400" y="94749"/>
                  </a:lnTo>
                  <a:lnTo>
                    <a:pt x="285578" y="135855"/>
                  </a:lnTo>
                  <a:lnTo>
                    <a:pt x="285749" y="142874"/>
                  </a:lnTo>
                  <a:lnTo>
                    <a:pt x="285578" y="149893"/>
                  </a:lnTo>
                  <a:lnTo>
                    <a:pt x="277400" y="190999"/>
                  </a:lnTo>
                  <a:lnTo>
                    <a:pt x="257629" y="227992"/>
                  </a:lnTo>
                  <a:lnTo>
                    <a:pt x="227992" y="257628"/>
                  </a:lnTo>
                  <a:lnTo>
                    <a:pt x="190998" y="277401"/>
                  </a:lnTo>
                  <a:lnTo>
                    <a:pt x="149894" y="285578"/>
                  </a:lnTo>
                  <a:lnTo>
                    <a:pt x="142874" y="285749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81749" y="3971924"/>
              <a:ext cx="190499" cy="152399"/>
            </a:xfrm>
            <a:prstGeom prst="rect">
              <a:avLst/>
            </a:prstGeom>
          </p:spPr>
        </p:pic>
      </p:grpSp>
      <p:sp>
        <p:nvSpPr>
          <p:cNvPr id="70" name="object 70"/>
          <p:cNvSpPr txBox="1"/>
          <p:nvPr/>
        </p:nvSpPr>
        <p:spPr>
          <a:xfrm>
            <a:off x="6702425" y="3421373"/>
            <a:ext cx="2176780" cy="39671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95"/>
              </a:spcBef>
            </a:pPr>
            <a:r>
              <a:rPr sz="1200" b="1" spc="-85" dirty="0">
                <a:solidFill>
                  <a:srgbClr val="0E3B6D"/>
                </a:solidFill>
                <a:latin typeface="Noto Sans JP"/>
                <a:cs typeface="Noto Sans JP"/>
              </a:rPr>
              <a:t>AI</a:t>
            </a:r>
            <a:r>
              <a:rPr sz="1200" b="1" spc="-170" dirty="0">
                <a:solidFill>
                  <a:srgbClr val="0E3B6D"/>
                </a:solidFill>
                <a:latin typeface="BIZ UDPGothic"/>
                <a:cs typeface="BIZ UDPGothic"/>
              </a:rPr>
              <a:t>活用型営業支援が年率</a:t>
            </a:r>
            <a:r>
              <a:rPr sz="1200" b="1" spc="-120" dirty="0">
                <a:solidFill>
                  <a:srgbClr val="0E3B6D"/>
                </a:solidFill>
                <a:latin typeface="Noto Sans JP"/>
                <a:cs typeface="Noto Sans JP"/>
              </a:rPr>
              <a:t>28%</a:t>
            </a:r>
            <a:r>
              <a:rPr sz="1200" b="1" spc="-50" dirty="0">
                <a:solidFill>
                  <a:srgbClr val="0E3B6D"/>
                </a:solidFill>
                <a:latin typeface="BIZ UDPGothic"/>
                <a:cs typeface="BIZ UDPGothic"/>
              </a:rPr>
              <a:t>成長</a:t>
            </a:r>
            <a:endParaRPr sz="1200" dirty="0">
              <a:latin typeface="BIZ UDPGothic"/>
              <a:cs typeface="BIZ UDPGothic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000" spc="-100" dirty="0">
                <a:solidFill>
                  <a:srgbClr val="545454"/>
                </a:solidFill>
                <a:latin typeface="SimSun"/>
                <a:cs typeface="SimSun"/>
              </a:rPr>
              <a:t>最</a:t>
            </a:r>
            <a:r>
              <a:rPr sz="1000" spc="-100" dirty="0">
                <a:solidFill>
                  <a:srgbClr val="545454"/>
                </a:solidFill>
                <a:latin typeface="PMingLiU"/>
                <a:cs typeface="PMingLiU"/>
              </a:rPr>
              <a:t>も</a:t>
            </a:r>
            <a:r>
              <a:rPr sz="1000" spc="-100" dirty="0">
                <a:solidFill>
                  <a:srgbClr val="545454"/>
                </a:solidFill>
                <a:latin typeface="SimSun"/>
                <a:cs typeface="SimSun"/>
              </a:rPr>
              <a:t>急成長</a:t>
            </a:r>
            <a:r>
              <a:rPr sz="1000" spc="-105" dirty="0">
                <a:solidFill>
                  <a:srgbClr val="545454"/>
                </a:solidFill>
                <a:latin typeface="PMingLiU"/>
                <a:cs typeface="PMingLiU"/>
              </a:rPr>
              <a:t>しているセグメント</a:t>
            </a:r>
            <a:endParaRPr sz="1000" dirty="0">
              <a:latin typeface="PMingLiU"/>
              <a:cs typeface="PMingLiU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9096373" y="3371056"/>
            <a:ext cx="2762250" cy="593993"/>
            <a:chOff x="9096373" y="3638550"/>
            <a:chExt cx="2762250" cy="593993"/>
          </a:xfrm>
        </p:grpSpPr>
        <p:sp>
          <p:nvSpPr>
            <p:cNvPr id="72" name="object 72"/>
            <p:cNvSpPr/>
            <p:nvPr/>
          </p:nvSpPr>
          <p:spPr>
            <a:xfrm>
              <a:off x="9096373" y="3638550"/>
              <a:ext cx="2762250" cy="593993"/>
            </a:xfrm>
            <a:custGeom>
              <a:avLst/>
              <a:gdLst/>
              <a:ahLst/>
              <a:cxnLst/>
              <a:rect l="l" t="t" r="r" b="b"/>
              <a:pathLst>
                <a:path w="2762250" h="819150">
                  <a:moveTo>
                    <a:pt x="2708852" y="819149"/>
                  </a:moveTo>
                  <a:lnTo>
                    <a:pt x="53397" y="819149"/>
                  </a:lnTo>
                  <a:lnTo>
                    <a:pt x="49681" y="818783"/>
                  </a:lnTo>
                  <a:lnTo>
                    <a:pt x="14085" y="799756"/>
                  </a:lnTo>
                  <a:lnTo>
                    <a:pt x="0" y="765752"/>
                  </a:lnTo>
                  <a:lnTo>
                    <a:pt x="0" y="761999"/>
                  </a:lnTo>
                  <a:lnTo>
                    <a:pt x="0" y="53397"/>
                  </a:lnTo>
                  <a:lnTo>
                    <a:pt x="19392" y="14084"/>
                  </a:lnTo>
                  <a:lnTo>
                    <a:pt x="53397" y="0"/>
                  </a:lnTo>
                  <a:lnTo>
                    <a:pt x="2708852" y="0"/>
                  </a:lnTo>
                  <a:lnTo>
                    <a:pt x="2748164" y="19391"/>
                  </a:lnTo>
                  <a:lnTo>
                    <a:pt x="2762250" y="53397"/>
                  </a:lnTo>
                  <a:lnTo>
                    <a:pt x="2762250" y="765752"/>
                  </a:lnTo>
                  <a:lnTo>
                    <a:pt x="2742856" y="805063"/>
                  </a:lnTo>
                  <a:lnTo>
                    <a:pt x="2712568" y="818783"/>
                  </a:lnTo>
                  <a:lnTo>
                    <a:pt x="2708852" y="819149"/>
                  </a:lnTo>
                  <a:close/>
                </a:path>
              </a:pathLst>
            </a:custGeom>
            <a:solidFill>
              <a:srgbClr val="F2F5F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3" name="object 73"/>
            <p:cNvSpPr/>
            <p:nvPr/>
          </p:nvSpPr>
          <p:spPr>
            <a:xfrm>
              <a:off x="9191624" y="3790950"/>
              <a:ext cx="285750" cy="285750"/>
            </a:xfrm>
            <a:custGeom>
              <a:avLst/>
              <a:gdLst/>
              <a:ahLst/>
              <a:cxnLst/>
              <a:rect l="l" t="t" r="r" b="b"/>
              <a:pathLst>
                <a:path w="285750" h="285750">
                  <a:moveTo>
                    <a:pt x="142874" y="285749"/>
                  </a:moveTo>
                  <a:lnTo>
                    <a:pt x="101398" y="279598"/>
                  </a:lnTo>
                  <a:lnTo>
                    <a:pt x="63496" y="261670"/>
                  </a:lnTo>
                  <a:lnTo>
                    <a:pt x="32428" y="233514"/>
                  </a:lnTo>
                  <a:lnTo>
                    <a:pt x="10874" y="197550"/>
                  </a:lnTo>
                  <a:lnTo>
                    <a:pt x="685" y="156879"/>
                  </a:lnTo>
                  <a:lnTo>
                    <a:pt x="0" y="142874"/>
                  </a:lnTo>
                  <a:lnTo>
                    <a:pt x="171" y="135855"/>
                  </a:lnTo>
                  <a:lnTo>
                    <a:pt x="8346" y="94749"/>
                  </a:lnTo>
                  <a:lnTo>
                    <a:pt x="28119" y="57756"/>
                  </a:lnTo>
                  <a:lnTo>
                    <a:pt x="57755" y="28120"/>
                  </a:lnTo>
                  <a:lnTo>
                    <a:pt x="94748" y="8348"/>
                  </a:lnTo>
                  <a:lnTo>
                    <a:pt x="135855" y="171"/>
                  </a:lnTo>
                  <a:lnTo>
                    <a:pt x="142874" y="0"/>
                  </a:lnTo>
                  <a:lnTo>
                    <a:pt x="149894" y="171"/>
                  </a:lnTo>
                  <a:lnTo>
                    <a:pt x="190999" y="8348"/>
                  </a:lnTo>
                  <a:lnTo>
                    <a:pt x="227992" y="28121"/>
                  </a:lnTo>
                  <a:lnTo>
                    <a:pt x="257628" y="57756"/>
                  </a:lnTo>
                  <a:lnTo>
                    <a:pt x="277401" y="94749"/>
                  </a:lnTo>
                  <a:lnTo>
                    <a:pt x="285578" y="135855"/>
                  </a:lnTo>
                  <a:lnTo>
                    <a:pt x="285749" y="142874"/>
                  </a:lnTo>
                  <a:lnTo>
                    <a:pt x="285578" y="149893"/>
                  </a:lnTo>
                  <a:lnTo>
                    <a:pt x="277401" y="190999"/>
                  </a:lnTo>
                  <a:lnTo>
                    <a:pt x="257629" y="227992"/>
                  </a:lnTo>
                  <a:lnTo>
                    <a:pt x="227992" y="257628"/>
                  </a:lnTo>
                  <a:lnTo>
                    <a:pt x="190999" y="277401"/>
                  </a:lnTo>
                  <a:lnTo>
                    <a:pt x="149894" y="285578"/>
                  </a:lnTo>
                  <a:lnTo>
                    <a:pt x="142874" y="285749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258299" y="3857625"/>
              <a:ext cx="152399" cy="152399"/>
            </a:xfrm>
            <a:prstGeom prst="rect">
              <a:avLst/>
            </a:prstGeom>
          </p:spPr>
        </p:pic>
      </p:grpSp>
      <p:sp>
        <p:nvSpPr>
          <p:cNvPr id="75" name="object 75"/>
          <p:cNvSpPr txBox="1"/>
          <p:nvPr/>
        </p:nvSpPr>
        <p:spPr>
          <a:xfrm>
            <a:off x="9559924" y="3428206"/>
            <a:ext cx="1571625" cy="42799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350" b="1" spc="-140" dirty="0">
                <a:solidFill>
                  <a:srgbClr val="0E3B6D"/>
                </a:solidFill>
                <a:latin typeface="BIZ UDPGothic"/>
                <a:cs typeface="BIZ UDPGothic"/>
              </a:rPr>
              <a:t>データ分析力</a:t>
            </a:r>
            <a:r>
              <a:rPr sz="1350" b="1" spc="130" dirty="0">
                <a:solidFill>
                  <a:srgbClr val="0E3B6D"/>
                </a:solidFill>
                <a:latin typeface="BIZ UDPGothic"/>
                <a:cs typeface="BIZ UDPGothic"/>
              </a:rPr>
              <a:t>（</a:t>
            </a:r>
            <a:r>
              <a:rPr sz="1350" b="1" spc="130" dirty="0">
                <a:solidFill>
                  <a:srgbClr val="0E3B6D"/>
                </a:solidFill>
                <a:latin typeface="Noto Sans JP"/>
                <a:cs typeface="Noto Sans JP"/>
              </a:rPr>
              <a:t>72%</a:t>
            </a:r>
            <a:r>
              <a:rPr sz="1350" b="1" spc="130" dirty="0">
                <a:solidFill>
                  <a:srgbClr val="0E3B6D"/>
                </a:solidFill>
                <a:latin typeface="BIZ UDPGothic"/>
                <a:cs typeface="BIZ UDPGothic"/>
              </a:rPr>
              <a:t>）</a:t>
            </a:r>
            <a:endParaRPr sz="1350" dirty="0">
              <a:latin typeface="BIZ UDPGothic"/>
              <a:cs typeface="BIZ UDPGothic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000" spc="-100" dirty="0">
                <a:solidFill>
                  <a:srgbClr val="545454"/>
                </a:solidFill>
                <a:latin typeface="SimSun"/>
                <a:cs typeface="SimSun"/>
              </a:rPr>
              <a:t>最</a:t>
            </a:r>
            <a:r>
              <a:rPr sz="1000" spc="-100" dirty="0">
                <a:solidFill>
                  <a:srgbClr val="545454"/>
                </a:solidFill>
                <a:latin typeface="PMingLiU"/>
                <a:cs typeface="PMingLiU"/>
              </a:rPr>
              <a:t>も</a:t>
            </a:r>
            <a:r>
              <a:rPr sz="1000" spc="-100" dirty="0">
                <a:solidFill>
                  <a:srgbClr val="545454"/>
                </a:solidFill>
                <a:latin typeface="SimSun"/>
                <a:cs typeface="SimSun"/>
              </a:rPr>
              <a:t>求</a:t>
            </a:r>
            <a:r>
              <a:rPr sz="1000" spc="-140" dirty="0">
                <a:solidFill>
                  <a:srgbClr val="545454"/>
                </a:solidFill>
                <a:latin typeface="PMingLiU"/>
                <a:cs typeface="PMingLiU"/>
              </a:rPr>
              <a:t>めら れる</a:t>
            </a:r>
            <a:r>
              <a:rPr sz="1000" spc="-100" dirty="0">
                <a:solidFill>
                  <a:srgbClr val="545454"/>
                </a:solidFill>
                <a:latin typeface="SimSun"/>
                <a:cs typeface="SimSun"/>
              </a:rPr>
              <a:t>営業</a:t>
            </a:r>
            <a:r>
              <a:rPr sz="1000" spc="-85" dirty="0">
                <a:solidFill>
                  <a:srgbClr val="545454"/>
                </a:solidFill>
                <a:latin typeface="PMingLiU"/>
                <a:cs typeface="PMingLiU"/>
              </a:rPr>
              <a:t>スキル</a:t>
            </a:r>
            <a:endParaRPr sz="1000" dirty="0">
              <a:latin typeface="PMingLiU"/>
              <a:cs typeface="PMingLiU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6238873" y="4037806"/>
            <a:ext cx="2762250" cy="590550"/>
            <a:chOff x="6238873" y="4552949"/>
            <a:chExt cx="2762250" cy="590550"/>
          </a:xfrm>
        </p:grpSpPr>
        <p:sp>
          <p:nvSpPr>
            <p:cNvPr id="77" name="object 77"/>
            <p:cNvSpPr/>
            <p:nvPr/>
          </p:nvSpPr>
          <p:spPr>
            <a:xfrm>
              <a:off x="6238873" y="4552949"/>
              <a:ext cx="2762250" cy="590550"/>
            </a:xfrm>
            <a:custGeom>
              <a:avLst/>
              <a:gdLst/>
              <a:ahLst/>
              <a:cxnLst/>
              <a:rect l="l" t="t" r="r" b="b"/>
              <a:pathLst>
                <a:path w="2762250" h="590550">
                  <a:moveTo>
                    <a:pt x="2708851" y="590549"/>
                  </a:moveTo>
                  <a:lnTo>
                    <a:pt x="53397" y="590549"/>
                  </a:lnTo>
                  <a:lnTo>
                    <a:pt x="49681" y="590183"/>
                  </a:lnTo>
                  <a:lnTo>
                    <a:pt x="14085" y="571157"/>
                  </a:lnTo>
                  <a:lnTo>
                    <a:pt x="0" y="537152"/>
                  </a:lnTo>
                  <a:lnTo>
                    <a:pt x="0" y="533399"/>
                  </a:lnTo>
                  <a:lnTo>
                    <a:pt x="0" y="53397"/>
                  </a:lnTo>
                  <a:lnTo>
                    <a:pt x="19392" y="14085"/>
                  </a:lnTo>
                  <a:lnTo>
                    <a:pt x="53397" y="0"/>
                  </a:lnTo>
                  <a:lnTo>
                    <a:pt x="2708851" y="0"/>
                  </a:lnTo>
                  <a:lnTo>
                    <a:pt x="2748163" y="19392"/>
                  </a:lnTo>
                  <a:lnTo>
                    <a:pt x="2762249" y="53397"/>
                  </a:lnTo>
                  <a:lnTo>
                    <a:pt x="2762249" y="537152"/>
                  </a:lnTo>
                  <a:lnTo>
                    <a:pt x="2742856" y="576464"/>
                  </a:lnTo>
                  <a:lnTo>
                    <a:pt x="2712567" y="590183"/>
                  </a:lnTo>
                  <a:lnTo>
                    <a:pt x="2708851" y="590549"/>
                  </a:lnTo>
                  <a:close/>
                </a:path>
              </a:pathLst>
            </a:custGeom>
            <a:solidFill>
              <a:srgbClr val="F2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334124" y="4705349"/>
              <a:ext cx="285750" cy="285750"/>
            </a:xfrm>
            <a:custGeom>
              <a:avLst/>
              <a:gdLst/>
              <a:ahLst/>
              <a:cxnLst/>
              <a:rect l="l" t="t" r="r" b="b"/>
              <a:pathLst>
                <a:path w="285750" h="285750">
                  <a:moveTo>
                    <a:pt x="142874" y="285749"/>
                  </a:moveTo>
                  <a:lnTo>
                    <a:pt x="101399" y="279598"/>
                  </a:lnTo>
                  <a:lnTo>
                    <a:pt x="63497" y="261670"/>
                  </a:lnTo>
                  <a:lnTo>
                    <a:pt x="32429" y="233514"/>
                  </a:lnTo>
                  <a:lnTo>
                    <a:pt x="10874" y="197550"/>
                  </a:lnTo>
                  <a:lnTo>
                    <a:pt x="685" y="156879"/>
                  </a:lnTo>
                  <a:lnTo>
                    <a:pt x="0" y="142874"/>
                  </a:lnTo>
                  <a:lnTo>
                    <a:pt x="171" y="135855"/>
                  </a:lnTo>
                  <a:lnTo>
                    <a:pt x="8347" y="94748"/>
                  </a:lnTo>
                  <a:lnTo>
                    <a:pt x="28120" y="57756"/>
                  </a:lnTo>
                  <a:lnTo>
                    <a:pt x="57756" y="28120"/>
                  </a:lnTo>
                  <a:lnTo>
                    <a:pt x="94749" y="8347"/>
                  </a:lnTo>
                  <a:lnTo>
                    <a:pt x="135855" y="171"/>
                  </a:lnTo>
                  <a:lnTo>
                    <a:pt x="142874" y="0"/>
                  </a:lnTo>
                  <a:lnTo>
                    <a:pt x="149894" y="171"/>
                  </a:lnTo>
                  <a:lnTo>
                    <a:pt x="190998" y="8347"/>
                  </a:lnTo>
                  <a:lnTo>
                    <a:pt x="227992" y="28120"/>
                  </a:lnTo>
                  <a:lnTo>
                    <a:pt x="257628" y="57756"/>
                  </a:lnTo>
                  <a:lnTo>
                    <a:pt x="277400" y="94748"/>
                  </a:lnTo>
                  <a:lnTo>
                    <a:pt x="285578" y="135855"/>
                  </a:lnTo>
                  <a:lnTo>
                    <a:pt x="285749" y="142874"/>
                  </a:lnTo>
                  <a:lnTo>
                    <a:pt x="285578" y="149893"/>
                  </a:lnTo>
                  <a:lnTo>
                    <a:pt x="277400" y="190999"/>
                  </a:lnTo>
                  <a:lnTo>
                    <a:pt x="257629" y="227992"/>
                  </a:lnTo>
                  <a:lnTo>
                    <a:pt x="227992" y="257628"/>
                  </a:lnTo>
                  <a:lnTo>
                    <a:pt x="190998" y="277401"/>
                  </a:lnTo>
                  <a:lnTo>
                    <a:pt x="149894" y="285578"/>
                  </a:lnTo>
                  <a:lnTo>
                    <a:pt x="142874" y="285749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00799" y="4772024"/>
              <a:ext cx="152399" cy="152399"/>
            </a:xfrm>
            <a:prstGeom prst="rect">
              <a:avLst/>
            </a:prstGeom>
          </p:spPr>
        </p:pic>
      </p:grpSp>
      <p:sp>
        <p:nvSpPr>
          <p:cNvPr id="80" name="object 80"/>
          <p:cNvSpPr txBox="1"/>
          <p:nvPr/>
        </p:nvSpPr>
        <p:spPr>
          <a:xfrm>
            <a:off x="6702425" y="4105954"/>
            <a:ext cx="1169670" cy="42799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350" b="1" spc="-170" dirty="0">
                <a:solidFill>
                  <a:srgbClr val="0E3B6D"/>
                </a:solidFill>
                <a:latin typeface="BIZ UDPGothic"/>
                <a:cs typeface="BIZ UDPGothic"/>
              </a:rPr>
              <a:t>投資対効果</a:t>
            </a:r>
            <a:r>
              <a:rPr sz="1350" b="1" spc="-90" dirty="0">
                <a:solidFill>
                  <a:srgbClr val="0E3B6D"/>
                </a:solidFill>
                <a:latin typeface="Noto Sans JP"/>
                <a:cs typeface="Noto Sans JP"/>
              </a:rPr>
              <a:t>5.7</a:t>
            </a:r>
            <a:r>
              <a:rPr sz="1350" b="1" spc="-50" dirty="0">
                <a:solidFill>
                  <a:srgbClr val="0E3B6D"/>
                </a:solidFill>
                <a:latin typeface="BIZ UDPGothic"/>
                <a:cs typeface="BIZ UDPGothic"/>
              </a:rPr>
              <a:t>倍</a:t>
            </a:r>
            <a:endParaRPr sz="1350">
              <a:latin typeface="BIZ UDPGothic"/>
              <a:cs typeface="BIZ UDPGothic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000" spc="-100" dirty="0">
                <a:solidFill>
                  <a:srgbClr val="545454"/>
                </a:solidFill>
                <a:latin typeface="SimSun"/>
                <a:cs typeface="SimSun"/>
              </a:rPr>
              <a:t>適切</a:t>
            </a:r>
            <a:r>
              <a:rPr sz="1000" spc="-100" dirty="0">
                <a:solidFill>
                  <a:srgbClr val="545454"/>
                </a:solidFill>
                <a:latin typeface="PMingLiU"/>
                <a:cs typeface="PMingLiU"/>
              </a:rPr>
              <a:t>な</a:t>
            </a:r>
            <a:r>
              <a:rPr sz="1000" spc="-100" dirty="0">
                <a:solidFill>
                  <a:srgbClr val="545454"/>
                </a:solidFill>
                <a:latin typeface="SimSun"/>
                <a:cs typeface="SimSun"/>
              </a:rPr>
              <a:t>営業教育</a:t>
            </a:r>
            <a:r>
              <a:rPr sz="1000" spc="-100" dirty="0">
                <a:solidFill>
                  <a:srgbClr val="545454"/>
                </a:solidFill>
                <a:latin typeface="PMingLiU"/>
                <a:cs typeface="PMingLiU"/>
              </a:rPr>
              <a:t>の</a:t>
            </a:r>
            <a:r>
              <a:rPr sz="1000" spc="-25" dirty="0">
                <a:solidFill>
                  <a:srgbClr val="545454"/>
                </a:solidFill>
                <a:latin typeface="Noto Sans JP"/>
                <a:cs typeface="Noto Sans JP"/>
              </a:rPr>
              <a:t>ROI</a:t>
            </a:r>
            <a:endParaRPr sz="1000">
              <a:latin typeface="Noto Sans JP"/>
              <a:cs typeface="Noto Sans JP"/>
            </a:endParaRPr>
          </a:p>
        </p:txBody>
      </p:sp>
      <p:grpSp>
        <p:nvGrpSpPr>
          <p:cNvPr id="81" name="object 81"/>
          <p:cNvGrpSpPr/>
          <p:nvPr/>
        </p:nvGrpSpPr>
        <p:grpSpPr>
          <a:xfrm>
            <a:off x="9096373" y="4037806"/>
            <a:ext cx="2762250" cy="590550"/>
            <a:chOff x="9096373" y="4552949"/>
            <a:chExt cx="2762250" cy="590550"/>
          </a:xfrm>
        </p:grpSpPr>
        <p:sp>
          <p:nvSpPr>
            <p:cNvPr id="82" name="object 82"/>
            <p:cNvSpPr/>
            <p:nvPr/>
          </p:nvSpPr>
          <p:spPr>
            <a:xfrm>
              <a:off x="9096373" y="4552949"/>
              <a:ext cx="2762250" cy="590550"/>
            </a:xfrm>
            <a:custGeom>
              <a:avLst/>
              <a:gdLst/>
              <a:ahLst/>
              <a:cxnLst/>
              <a:rect l="l" t="t" r="r" b="b"/>
              <a:pathLst>
                <a:path w="2762250" h="590550">
                  <a:moveTo>
                    <a:pt x="2708852" y="590549"/>
                  </a:moveTo>
                  <a:lnTo>
                    <a:pt x="53397" y="590549"/>
                  </a:lnTo>
                  <a:lnTo>
                    <a:pt x="49681" y="590183"/>
                  </a:lnTo>
                  <a:lnTo>
                    <a:pt x="14085" y="571157"/>
                  </a:lnTo>
                  <a:lnTo>
                    <a:pt x="0" y="537152"/>
                  </a:lnTo>
                  <a:lnTo>
                    <a:pt x="0" y="533399"/>
                  </a:lnTo>
                  <a:lnTo>
                    <a:pt x="0" y="53397"/>
                  </a:lnTo>
                  <a:lnTo>
                    <a:pt x="19392" y="14085"/>
                  </a:lnTo>
                  <a:lnTo>
                    <a:pt x="53397" y="0"/>
                  </a:lnTo>
                  <a:lnTo>
                    <a:pt x="2708852" y="0"/>
                  </a:lnTo>
                  <a:lnTo>
                    <a:pt x="2748164" y="19392"/>
                  </a:lnTo>
                  <a:lnTo>
                    <a:pt x="2762250" y="53397"/>
                  </a:lnTo>
                  <a:lnTo>
                    <a:pt x="2762250" y="537152"/>
                  </a:lnTo>
                  <a:lnTo>
                    <a:pt x="2742856" y="576464"/>
                  </a:lnTo>
                  <a:lnTo>
                    <a:pt x="2712568" y="590183"/>
                  </a:lnTo>
                  <a:lnTo>
                    <a:pt x="2708852" y="590549"/>
                  </a:lnTo>
                  <a:close/>
                </a:path>
              </a:pathLst>
            </a:custGeom>
            <a:solidFill>
              <a:srgbClr val="F2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9191624" y="4705349"/>
              <a:ext cx="285750" cy="285750"/>
            </a:xfrm>
            <a:custGeom>
              <a:avLst/>
              <a:gdLst/>
              <a:ahLst/>
              <a:cxnLst/>
              <a:rect l="l" t="t" r="r" b="b"/>
              <a:pathLst>
                <a:path w="285750" h="285750">
                  <a:moveTo>
                    <a:pt x="142874" y="285749"/>
                  </a:moveTo>
                  <a:lnTo>
                    <a:pt x="101398" y="279598"/>
                  </a:lnTo>
                  <a:lnTo>
                    <a:pt x="63496" y="261670"/>
                  </a:lnTo>
                  <a:lnTo>
                    <a:pt x="32428" y="233514"/>
                  </a:lnTo>
                  <a:lnTo>
                    <a:pt x="10874" y="197550"/>
                  </a:lnTo>
                  <a:lnTo>
                    <a:pt x="685" y="156879"/>
                  </a:lnTo>
                  <a:lnTo>
                    <a:pt x="0" y="142874"/>
                  </a:lnTo>
                  <a:lnTo>
                    <a:pt x="171" y="135855"/>
                  </a:lnTo>
                  <a:lnTo>
                    <a:pt x="8346" y="94748"/>
                  </a:lnTo>
                  <a:lnTo>
                    <a:pt x="28119" y="57756"/>
                  </a:lnTo>
                  <a:lnTo>
                    <a:pt x="57755" y="28120"/>
                  </a:lnTo>
                  <a:lnTo>
                    <a:pt x="94748" y="8347"/>
                  </a:lnTo>
                  <a:lnTo>
                    <a:pt x="135855" y="171"/>
                  </a:lnTo>
                  <a:lnTo>
                    <a:pt x="142874" y="0"/>
                  </a:lnTo>
                  <a:lnTo>
                    <a:pt x="149894" y="171"/>
                  </a:lnTo>
                  <a:lnTo>
                    <a:pt x="190999" y="8347"/>
                  </a:lnTo>
                  <a:lnTo>
                    <a:pt x="227992" y="28120"/>
                  </a:lnTo>
                  <a:lnTo>
                    <a:pt x="257628" y="57756"/>
                  </a:lnTo>
                  <a:lnTo>
                    <a:pt x="277401" y="94748"/>
                  </a:lnTo>
                  <a:lnTo>
                    <a:pt x="285578" y="135855"/>
                  </a:lnTo>
                  <a:lnTo>
                    <a:pt x="285749" y="142874"/>
                  </a:lnTo>
                  <a:lnTo>
                    <a:pt x="285578" y="149893"/>
                  </a:lnTo>
                  <a:lnTo>
                    <a:pt x="277401" y="190999"/>
                  </a:lnTo>
                  <a:lnTo>
                    <a:pt x="257629" y="227992"/>
                  </a:lnTo>
                  <a:lnTo>
                    <a:pt x="227992" y="257628"/>
                  </a:lnTo>
                  <a:lnTo>
                    <a:pt x="190999" y="277401"/>
                  </a:lnTo>
                  <a:lnTo>
                    <a:pt x="149894" y="285578"/>
                  </a:lnTo>
                  <a:lnTo>
                    <a:pt x="142874" y="285749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267616" y="4771995"/>
              <a:ext cx="133558" cy="152429"/>
            </a:xfrm>
            <a:prstGeom prst="rect">
              <a:avLst/>
            </a:prstGeom>
          </p:spPr>
        </p:pic>
      </p:grpSp>
      <p:sp>
        <p:nvSpPr>
          <p:cNvPr id="85" name="object 85"/>
          <p:cNvSpPr txBox="1"/>
          <p:nvPr/>
        </p:nvSpPr>
        <p:spPr>
          <a:xfrm>
            <a:off x="9559924" y="4105954"/>
            <a:ext cx="1736725" cy="42799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350" b="1" spc="-120" dirty="0">
                <a:solidFill>
                  <a:srgbClr val="0E3B6D"/>
                </a:solidFill>
                <a:latin typeface="Noto Sans JP"/>
                <a:cs typeface="Noto Sans JP"/>
              </a:rPr>
              <a:t>79%</a:t>
            </a:r>
            <a:r>
              <a:rPr sz="1350" b="1" spc="-130" dirty="0">
                <a:solidFill>
                  <a:srgbClr val="0E3B6D"/>
                </a:solidFill>
                <a:latin typeface="BIZ UDPGothic"/>
                <a:cs typeface="BIZ UDPGothic"/>
              </a:rPr>
              <a:t>の企業</a:t>
            </a:r>
            <a:endParaRPr sz="1350">
              <a:latin typeface="BIZ UDPGothic"/>
              <a:cs typeface="BIZ UDPGothic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000" spc="-100" dirty="0">
                <a:solidFill>
                  <a:srgbClr val="545454"/>
                </a:solidFill>
                <a:latin typeface="SimSun"/>
                <a:cs typeface="SimSun"/>
              </a:rPr>
              <a:t>営業教育</a:t>
            </a:r>
            <a:r>
              <a:rPr sz="1000" spc="-100" dirty="0">
                <a:solidFill>
                  <a:srgbClr val="545454"/>
                </a:solidFill>
                <a:latin typeface="PMingLiU"/>
                <a:cs typeface="PMingLiU"/>
              </a:rPr>
              <a:t>に</a:t>
            </a:r>
            <a:r>
              <a:rPr sz="1000" spc="-100" dirty="0">
                <a:solidFill>
                  <a:srgbClr val="545454"/>
                </a:solidFill>
                <a:latin typeface="SimSun"/>
                <a:cs typeface="SimSun"/>
              </a:rPr>
              <a:t>課題</a:t>
            </a:r>
            <a:r>
              <a:rPr sz="1000" spc="-100" dirty="0">
                <a:solidFill>
                  <a:srgbClr val="545454"/>
                </a:solidFill>
                <a:latin typeface="PMingLiU"/>
                <a:cs typeface="PMingLiU"/>
              </a:rPr>
              <a:t>を</a:t>
            </a:r>
            <a:r>
              <a:rPr sz="1000" spc="-100" dirty="0">
                <a:solidFill>
                  <a:srgbClr val="545454"/>
                </a:solidFill>
                <a:latin typeface="SimSun"/>
                <a:cs typeface="SimSun"/>
              </a:rPr>
              <a:t>抱</a:t>
            </a:r>
            <a:r>
              <a:rPr sz="1000" spc="-114" dirty="0">
                <a:solidFill>
                  <a:srgbClr val="545454"/>
                </a:solidFill>
                <a:latin typeface="PMingLiU"/>
                <a:cs typeface="PMingLiU"/>
              </a:rPr>
              <a:t>える</a:t>
            </a:r>
            <a:r>
              <a:rPr sz="1000" spc="-90" dirty="0">
                <a:solidFill>
                  <a:srgbClr val="545454"/>
                </a:solidFill>
                <a:latin typeface="SimSun"/>
                <a:cs typeface="SimSun"/>
              </a:rPr>
              <a:t>企業割合</a:t>
            </a:r>
            <a:endParaRPr sz="1000">
              <a:latin typeface="SimSun"/>
              <a:cs typeface="SimSun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6359524" y="4647406"/>
            <a:ext cx="2692400" cy="283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b="1" spc="-204" dirty="0">
                <a:solidFill>
                  <a:srgbClr val="0E3B6D"/>
                </a:solidFill>
                <a:latin typeface="BIZ UDPGothic"/>
                <a:cs typeface="BIZ UDPGothic"/>
              </a:rPr>
              <a:t>企業が直面する営業教育の課題</a:t>
            </a:r>
            <a:endParaRPr sz="1700">
              <a:latin typeface="BIZ UDPGothic"/>
              <a:cs typeface="BIZ UDPGothic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6238873" y="5047456"/>
            <a:ext cx="5619750" cy="590550"/>
            <a:chOff x="6238873" y="5724524"/>
            <a:chExt cx="5619750" cy="590550"/>
          </a:xfrm>
        </p:grpSpPr>
        <p:sp>
          <p:nvSpPr>
            <p:cNvPr id="88" name="object 88"/>
            <p:cNvSpPr/>
            <p:nvPr/>
          </p:nvSpPr>
          <p:spPr>
            <a:xfrm>
              <a:off x="6238873" y="5724524"/>
              <a:ext cx="5619750" cy="590550"/>
            </a:xfrm>
            <a:custGeom>
              <a:avLst/>
              <a:gdLst/>
              <a:ahLst/>
              <a:cxnLst/>
              <a:rect l="l" t="t" r="r" b="b"/>
              <a:pathLst>
                <a:path w="5619750" h="590550">
                  <a:moveTo>
                    <a:pt x="5566352" y="590549"/>
                  </a:moveTo>
                  <a:lnTo>
                    <a:pt x="53397" y="590549"/>
                  </a:lnTo>
                  <a:lnTo>
                    <a:pt x="49681" y="590183"/>
                  </a:lnTo>
                  <a:lnTo>
                    <a:pt x="14085" y="571156"/>
                  </a:lnTo>
                  <a:lnTo>
                    <a:pt x="0" y="537152"/>
                  </a:lnTo>
                  <a:lnTo>
                    <a:pt x="0" y="533399"/>
                  </a:lnTo>
                  <a:lnTo>
                    <a:pt x="0" y="53397"/>
                  </a:lnTo>
                  <a:lnTo>
                    <a:pt x="19392" y="14085"/>
                  </a:lnTo>
                  <a:lnTo>
                    <a:pt x="53397" y="0"/>
                  </a:lnTo>
                  <a:lnTo>
                    <a:pt x="5566352" y="0"/>
                  </a:lnTo>
                  <a:lnTo>
                    <a:pt x="5605663" y="19391"/>
                  </a:lnTo>
                  <a:lnTo>
                    <a:pt x="5619750" y="53397"/>
                  </a:lnTo>
                  <a:lnTo>
                    <a:pt x="5619750" y="537152"/>
                  </a:lnTo>
                  <a:lnTo>
                    <a:pt x="5600355" y="576463"/>
                  </a:lnTo>
                  <a:lnTo>
                    <a:pt x="5570068" y="590183"/>
                  </a:lnTo>
                  <a:lnTo>
                    <a:pt x="5566352" y="590549"/>
                  </a:lnTo>
                  <a:close/>
                </a:path>
              </a:pathLst>
            </a:custGeom>
            <a:solidFill>
              <a:srgbClr val="F2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334124" y="5876924"/>
              <a:ext cx="285750" cy="285750"/>
            </a:xfrm>
            <a:custGeom>
              <a:avLst/>
              <a:gdLst/>
              <a:ahLst/>
              <a:cxnLst/>
              <a:rect l="l" t="t" r="r" b="b"/>
              <a:pathLst>
                <a:path w="285750" h="285750">
                  <a:moveTo>
                    <a:pt x="142874" y="285749"/>
                  </a:moveTo>
                  <a:lnTo>
                    <a:pt x="101399" y="279598"/>
                  </a:lnTo>
                  <a:lnTo>
                    <a:pt x="63497" y="261670"/>
                  </a:lnTo>
                  <a:lnTo>
                    <a:pt x="32429" y="233514"/>
                  </a:lnTo>
                  <a:lnTo>
                    <a:pt x="10874" y="197549"/>
                  </a:lnTo>
                  <a:lnTo>
                    <a:pt x="685" y="156879"/>
                  </a:lnTo>
                  <a:lnTo>
                    <a:pt x="0" y="142874"/>
                  </a:lnTo>
                  <a:lnTo>
                    <a:pt x="171" y="135855"/>
                  </a:lnTo>
                  <a:lnTo>
                    <a:pt x="8347" y="94748"/>
                  </a:lnTo>
                  <a:lnTo>
                    <a:pt x="28120" y="57756"/>
                  </a:lnTo>
                  <a:lnTo>
                    <a:pt x="57756" y="28120"/>
                  </a:lnTo>
                  <a:lnTo>
                    <a:pt x="94749" y="8347"/>
                  </a:lnTo>
                  <a:lnTo>
                    <a:pt x="135855" y="171"/>
                  </a:lnTo>
                  <a:lnTo>
                    <a:pt x="142874" y="0"/>
                  </a:lnTo>
                  <a:lnTo>
                    <a:pt x="149894" y="171"/>
                  </a:lnTo>
                  <a:lnTo>
                    <a:pt x="190998" y="8347"/>
                  </a:lnTo>
                  <a:lnTo>
                    <a:pt x="227992" y="28120"/>
                  </a:lnTo>
                  <a:lnTo>
                    <a:pt x="257628" y="57756"/>
                  </a:lnTo>
                  <a:lnTo>
                    <a:pt x="277400" y="94748"/>
                  </a:lnTo>
                  <a:lnTo>
                    <a:pt x="285578" y="135855"/>
                  </a:lnTo>
                  <a:lnTo>
                    <a:pt x="285749" y="142874"/>
                  </a:lnTo>
                  <a:lnTo>
                    <a:pt x="285578" y="149894"/>
                  </a:lnTo>
                  <a:lnTo>
                    <a:pt x="277400" y="190999"/>
                  </a:lnTo>
                  <a:lnTo>
                    <a:pt x="257629" y="227992"/>
                  </a:lnTo>
                  <a:lnTo>
                    <a:pt x="227992" y="257628"/>
                  </a:lnTo>
                  <a:lnTo>
                    <a:pt x="190998" y="277400"/>
                  </a:lnTo>
                  <a:lnTo>
                    <a:pt x="149894" y="285578"/>
                  </a:lnTo>
                  <a:lnTo>
                    <a:pt x="142874" y="285749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00799" y="5943599"/>
              <a:ext cx="152399" cy="152399"/>
            </a:xfrm>
            <a:prstGeom prst="rect">
              <a:avLst/>
            </a:prstGeom>
          </p:spPr>
        </p:pic>
      </p:grpSp>
      <p:sp>
        <p:nvSpPr>
          <p:cNvPr id="91" name="object 91"/>
          <p:cNvSpPr txBox="1"/>
          <p:nvPr/>
        </p:nvSpPr>
        <p:spPr>
          <a:xfrm>
            <a:off x="6702425" y="5115604"/>
            <a:ext cx="2311400" cy="42799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350" b="1" spc="-170" dirty="0">
                <a:solidFill>
                  <a:srgbClr val="0E3B6D"/>
                </a:solidFill>
                <a:latin typeface="BIZ UDPGothic"/>
                <a:cs typeface="BIZ UDPGothic"/>
              </a:rPr>
              <a:t>時間的制約</a:t>
            </a:r>
            <a:r>
              <a:rPr sz="1350" b="1" spc="515" dirty="0">
                <a:solidFill>
                  <a:srgbClr val="0E3B6D"/>
                </a:solidFill>
                <a:latin typeface="BIZ UDPGothic"/>
                <a:cs typeface="BIZ UDPGothic"/>
              </a:rPr>
              <a:t>（</a:t>
            </a:r>
            <a:r>
              <a:rPr sz="1350" b="1" spc="-170" dirty="0">
                <a:solidFill>
                  <a:srgbClr val="0E3B6D"/>
                </a:solidFill>
                <a:latin typeface="BIZ UDPGothic"/>
                <a:cs typeface="BIZ UDPGothic"/>
              </a:rPr>
              <a:t>営業活動への影響</a:t>
            </a:r>
            <a:r>
              <a:rPr sz="1350" b="1" spc="465" dirty="0">
                <a:solidFill>
                  <a:srgbClr val="0E3B6D"/>
                </a:solidFill>
                <a:latin typeface="BIZ UDPGothic"/>
                <a:cs typeface="BIZ UDPGothic"/>
              </a:rPr>
              <a:t>）</a:t>
            </a:r>
            <a:endParaRPr sz="1350">
              <a:latin typeface="BIZ UDPGothic"/>
              <a:cs typeface="BIZ UDPGothic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000" spc="-100" dirty="0">
                <a:solidFill>
                  <a:srgbClr val="545454"/>
                </a:solidFill>
                <a:latin typeface="SimSun"/>
                <a:cs typeface="SimSun"/>
              </a:rPr>
              <a:t>最大</a:t>
            </a:r>
            <a:r>
              <a:rPr sz="1000" spc="-100" dirty="0">
                <a:solidFill>
                  <a:srgbClr val="545454"/>
                </a:solidFill>
                <a:latin typeface="PMingLiU"/>
                <a:cs typeface="PMingLiU"/>
              </a:rPr>
              <a:t>の</a:t>
            </a:r>
            <a:r>
              <a:rPr sz="1000" spc="-75" dirty="0">
                <a:solidFill>
                  <a:srgbClr val="545454"/>
                </a:solidFill>
                <a:latin typeface="SimSun"/>
                <a:cs typeface="SimSun"/>
              </a:rPr>
              <a:t>障壁</a:t>
            </a:r>
            <a:endParaRPr sz="1000">
              <a:latin typeface="SimSun"/>
              <a:cs typeface="SimSun"/>
            </a:endParaRPr>
          </a:p>
        </p:txBody>
      </p:sp>
      <p:grpSp>
        <p:nvGrpSpPr>
          <p:cNvPr id="92" name="object 92"/>
          <p:cNvGrpSpPr/>
          <p:nvPr/>
        </p:nvGrpSpPr>
        <p:grpSpPr>
          <a:xfrm>
            <a:off x="6238873" y="5657056"/>
            <a:ext cx="5619750" cy="590550"/>
            <a:chOff x="6238873" y="6410325"/>
            <a:chExt cx="5619750" cy="590550"/>
          </a:xfrm>
        </p:grpSpPr>
        <p:sp>
          <p:nvSpPr>
            <p:cNvPr id="93" name="object 93"/>
            <p:cNvSpPr/>
            <p:nvPr/>
          </p:nvSpPr>
          <p:spPr>
            <a:xfrm>
              <a:off x="6238873" y="6410325"/>
              <a:ext cx="5619750" cy="590550"/>
            </a:xfrm>
            <a:custGeom>
              <a:avLst/>
              <a:gdLst/>
              <a:ahLst/>
              <a:cxnLst/>
              <a:rect l="l" t="t" r="r" b="b"/>
              <a:pathLst>
                <a:path w="5619750" h="590550">
                  <a:moveTo>
                    <a:pt x="5566352" y="590548"/>
                  </a:moveTo>
                  <a:lnTo>
                    <a:pt x="53397" y="590548"/>
                  </a:lnTo>
                  <a:lnTo>
                    <a:pt x="49681" y="590182"/>
                  </a:lnTo>
                  <a:lnTo>
                    <a:pt x="14085" y="571155"/>
                  </a:lnTo>
                  <a:lnTo>
                    <a:pt x="0" y="537150"/>
                  </a:lnTo>
                  <a:lnTo>
                    <a:pt x="0" y="533399"/>
                  </a:lnTo>
                  <a:lnTo>
                    <a:pt x="0" y="53396"/>
                  </a:lnTo>
                  <a:lnTo>
                    <a:pt x="19392" y="14084"/>
                  </a:lnTo>
                  <a:lnTo>
                    <a:pt x="53397" y="0"/>
                  </a:lnTo>
                  <a:lnTo>
                    <a:pt x="5566352" y="0"/>
                  </a:lnTo>
                  <a:lnTo>
                    <a:pt x="5605663" y="19390"/>
                  </a:lnTo>
                  <a:lnTo>
                    <a:pt x="5619750" y="53396"/>
                  </a:lnTo>
                  <a:lnTo>
                    <a:pt x="5619750" y="537150"/>
                  </a:lnTo>
                  <a:lnTo>
                    <a:pt x="5600355" y="576463"/>
                  </a:lnTo>
                  <a:lnTo>
                    <a:pt x="5570068" y="590182"/>
                  </a:lnTo>
                  <a:lnTo>
                    <a:pt x="5566352" y="590548"/>
                  </a:lnTo>
                  <a:close/>
                </a:path>
              </a:pathLst>
            </a:custGeom>
            <a:solidFill>
              <a:srgbClr val="F2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6334124" y="6562724"/>
              <a:ext cx="285750" cy="285750"/>
            </a:xfrm>
            <a:custGeom>
              <a:avLst/>
              <a:gdLst/>
              <a:ahLst/>
              <a:cxnLst/>
              <a:rect l="l" t="t" r="r" b="b"/>
              <a:pathLst>
                <a:path w="285750" h="285750">
                  <a:moveTo>
                    <a:pt x="142874" y="285749"/>
                  </a:moveTo>
                  <a:lnTo>
                    <a:pt x="101399" y="279598"/>
                  </a:lnTo>
                  <a:lnTo>
                    <a:pt x="63497" y="261670"/>
                  </a:lnTo>
                  <a:lnTo>
                    <a:pt x="32429" y="233514"/>
                  </a:lnTo>
                  <a:lnTo>
                    <a:pt x="10874" y="197550"/>
                  </a:lnTo>
                  <a:lnTo>
                    <a:pt x="685" y="156879"/>
                  </a:lnTo>
                  <a:lnTo>
                    <a:pt x="0" y="142874"/>
                  </a:lnTo>
                  <a:lnTo>
                    <a:pt x="171" y="135855"/>
                  </a:lnTo>
                  <a:lnTo>
                    <a:pt x="8347" y="94748"/>
                  </a:lnTo>
                  <a:lnTo>
                    <a:pt x="28120" y="57756"/>
                  </a:lnTo>
                  <a:lnTo>
                    <a:pt x="57756" y="28120"/>
                  </a:lnTo>
                  <a:lnTo>
                    <a:pt x="94749" y="8347"/>
                  </a:lnTo>
                  <a:lnTo>
                    <a:pt x="135855" y="171"/>
                  </a:lnTo>
                  <a:lnTo>
                    <a:pt x="142874" y="0"/>
                  </a:lnTo>
                  <a:lnTo>
                    <a:pt x="149894" y="171"/>
                  </a:lnTo>
                  <a:lnTo>
                    <a:pt x="190998" y="8347"/>
                  </a:lnTo>
                  <a:lnTo>
                    <a:pt x="227992" y="28120"/>
                  </a:lnTo>
                  <a:lnTo>
                    <a:pt x="257628" y="57755"/>
                  </a:lnTo>
                  <a:lnTo>
                    <a:pt x="277400" y="94748"/>
                  </a:lnTo>
                  <a:lnTo>
                    <a:pt x="285578" y="135855"/>
                  </a:lnTo>
                  <a:lnTo>
                    <a:pt x="285749" y="142874"/>
                  </a:lnTo>
                  <a:lnTo>
                    <a:pt x="285578" y="149894"/>
                  </a:lnTo>
                  <a:lnTo>
                    <a:pt x="277400" y="190999"/>
                  </a:lnTo>
                  <a:lnTo>
                    <a:pt x="257629" y="227992"/>
                  </a:lnTo>
                  <a:lnTo>
                    <a:pt x="227992" y="257627"/>
                  </a:lnTo>
                  <a:lnTo>
                    <a:pt x="190998" y="277400"/>
                  </a:lnTo>
                  <a:lnTo>
                    <a:pt x="149894" y="285578"/>
                  </a:lnTo>
                  <a:lnTo>
                    <a:pt x="142874" y="285749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00799" y="6629399"/>
              <a:ext cx="152399" cy="152399"/>
            </a:xfrm>
            <a:prstGeom prst="rect">
              <a:avLst/>
            </a:prstGeom>
          </p:spPr>
        </p:pic>
      </p:grpSp>
      <p:sp>
        <p:nvSpPr>
          <p:cNvPr id="96" name="object 96"/>
          <p:cNvSpPr txBox="1"/>
          <p:nvPr/>
        </p:nvSpPr>
        <p:spPr>
          <a:xfrm>
            <a:off x="6702425" y="5725203"/>
            <a:ext cx="2006600" cy="42799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350" b="1" spc="-165" dirty="0">
                <a:solidFill>
                  <a:srgbClr val="0E3B6D"/>
                </a:solidFill>
                <a:latin typeface="BIZ UDPGothic"/>
                <a:cs typeface="BIZ UDPGothic"/>
              </a:rPr>
              <a:t>属人化した営業手法の標準化</a:t>
            </a:r>
            <a:endParaRPr sz="1350">
              <a:latin typeface="BIZ UDPGothic"/>
              <a:cs typeface="BIZ UDPGothic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000" spc="-90" dirty="0">
                <a:solidFill>
                  <a:srgbClr val="545454"/>
                </a:solidFill>
                <a:latin typeface="SimSun"/>
                <a:cs typeface="SimSun"/>
              </a:rPr>
              <a:t>組織的課題</a:t>
            </a:r>
            <a:endParaRPr sz="1000">
              <a:latin typeface="SimSun"/>
              <a:cs typeface="SimSun"/>
            </a:endParaRPr>
          </a:p>
        </p:txBody>
      </p:sp>
      <p:grpSp>
        <p:nvGrpSpPr>
          <p:cNvPr id="97" name="object 97"/>
          <p:cNvGrpSpPr/>
          <p:nvPr/>
        </p:nvGrpSpPr>
        <p:grpSpPr>
          <a:xfrm>
            <a:off x="6238873" y="6266656"/>
            <a:ext cx="5619750" cy="590550"/>
            <a:chOff x="6238873" y="7096124"/>
            <a:chExt cx="5619750" cy="590550"/>
          </a:xfrm>
        </p:grpSpPr>
        <p:sp>
          <p:nvSpPr>
            <p:cNvPr id="98" name="object 98"/>
            <p:cNvSpPr/>
            <p:nvPr/>
          </p:nvSpPr>
          <p:spPr>
            <a:xfrm>
              <a:off x="6238873" y="7096124"/>
              <a:ext cx="5619750" cy="590550"/>
            </a:xfrm>
            <a:custGeom>
              <a:avLst/>
              <a:gdLst/>
              <a:ahLst/>
              <a:cxnLst/>
              <a:rect l="l" t="t" r="r" b="b"/>
              <a:pathLst>
                <a:path w="5619750" h="590550">
                  <a:moveTo>
                    <a:pt x="5566352" y="590549"/>
                  </a:moveTo>
                  <a:lnTo>
                    <a:pt x="53397" y="590549"/>
                  </a:lnTo>
                  <a:lnTo>
                    <a:pt x="49681" y="590183"/>
                  </a:lnTo>
                  <a:lnTo>
                    <a:pt x="14085" y="571157"/>
                  </a:lnTo>
                  <a:lnTo>
                    <a:pt x="0" y="537152"/>
                  </a:lnTo>
                  <a:lnTo>
                    <a:pt x="0" y="533399"/>
                  </a:lnTo>
                  <a:lnTo>
                    <a:pt x="0" y="53397"/>
                  </a:lnTo>
                  <a:lnTo>
                    <a:pt x="19392" y="14084"/>
                  </a:lnTo>
                  <a:lnTo>
                    <a:pt x="53397" y="0"/>
                  </a:lnTo>
                  <a:lnTo>
                    <a:pt x="5566352" y="0"/>
                  </a:lnTo>
                  <a:lnTo>
                    <a:pt x="5605663" y="19391"/>
                  </a:lnTo>
                  <a:lnTo>
                    <a:pt x="5619750" y="53397"/>
                  </a:lnTo>
                  <a:lnTo>
                    <a:pt x="5619750" y="537152"/>
                  </a:lnTo>
                  <a:lnTo>
                    <a:pt x="5600355" y="576463"/>
                  </a:lnTo>
                  <a:lnTo>
                    <a:pt x="5570068" y="590183"/>
                  </a:lnTo>
                  <a:lnTo>
                    <a:pt x="5566352" y="590549"/>
                  </a:lnTo>
                  <a:close/>
                </a:path>
              </a:pathLst>
            </a:custGeom>
            <a:solidFill>
              <a:srgbClr val="F2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6334124" y="7248524"/>
              <a:ext cx="285750" cy="285750"/>
            </a:xfrm>
            <a:custGeom>
              <a:avLst/>
              <a:gdLst/>
              <a:ahLst/>
              <a:cxnLst/>
              <a:rect l="l" t="t" r="r" b="b"/>
              <a:pathLst>
                <a:path w="285750" h="285750">
                  <a:moveTo>
                    <a:pt x="142874" y="285749"/>
                  </a:moveTo>
                  <a:lnTo>
                    <a:pt x="101399" y="279599"/>
                  </a:lnTo>
                  <a:lnTo>
                    <a:pt x="63497" y="261670"/>
                  </a:lnTo>
                  <a:lnTo>
                    <a:pt x="32429" y="233514"/>
                  </a:lnTo>
                  <a:lnTo>
                    <a:pt x="10874" y="197550"/>
                  </a:lnTo>
                  <a:lnTo>
                    <a:pt x="685" y="156878"/>
                  </a:lnTo>
                  <a:lnTo>
                    <a:pt x="0" y="142874"/>
                  </a:lnTo>
                  <a:lnTo>
                    <a:pt x="171" y="135855"/>
                  </a:lnTo>
                  <a:lnTo>
                    <a:pt x="8347" y="94748"/>
                  </a:lnTo>
                  <a:lnTo>
                    <a:pt x="28120" y="57756"/>
                  </a:lnTo>
                  <a:lnTo>
                    <a:pt x="57756" y="28120"/>
                  </a:lnTo>
                  <a:lnTo>
                    <a:pt x="94749" y="8347"/>
                  </a:lnTo>
                  <a:lnTo>
                    <a:pt x="135855" y="171"/>
                  </a:lnTo>
                  <a:lnTo>
                    <a:pt x="142874" y="0"/>
                  </a:lnTo>
                  <a:lnTo>
                    <a:pt x="149894" y="171"/>
                  </a:lnTo>
                  <a:lnTo>
                    <a:pt x="190998" y="8346"/>
                  </a:lnTo>
                  <a:lnTo>
                    <a:pt x="227992" y="28120"/>
                  </a:lnTo>
                  <a:lnTo>
                    <a:pt x="257628" y="57756"/>
                  </a:lnTo>
                  <a:lnTo>
                    <a:pt x="277400" y="94748"/>
                  </a:lnTo>
                  <a:lnTo>
                    <a:pt x="285578" y="135855"/>
                  </a:lnTo>
                  <a:lnTo>
                    <a:pt x="285749" y="142874"/>
                  </a:lnTo>
                  <a:lnTo>
                    <a:pt x="285578" y="149893"/>
                  </a:lnTo>
                  <a:lnTo>
                    <a:pt x="277400" y="191000"/>
                  </a:lnTo>
                  <a:lnTo>
                    <a:pt x="257629" y="227992"/>
                  </a:lnTo>
                  <a:lnTo>
                    <a:pt x="227992" y="257628"/>
                  </a:lnTo>
                  <a:lnTo>
                    <a:pt x="190998" y="277401"/>
                  </a:lnTo>
                  <a:lnTo>
                    <a:pt x="149894" y="285578"/>
                  </a:lnTo>
                  <a:lnTo>
                    <a:pt x="142874" y="285749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00799" y="7315199"/>
              <a:ext cx="152399" cy="152399"/>
            </a:xfrm>
            <a:prstGeom prst="rect">
              <a:avLst/>
            </a:prstGeom>
          </p:spPr>
        </p:pic>
      </p:grpSp>
      <p:sp>
        <p:nvSpPr>
          <p:cNvPr id="101" name="object 101"/>
          <p:cNvSpPr txBox="1"/>
          <p:nvPr/>
        </p:nvSpPr>
        <p:spPr>
          <a:xfrm>
            <a:off x="6702425" y="6334804"/>
            <a:ext cx="1244600" cy="42799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350" b="1" spc="-140" dirty="0">
                <a:solidFill>
                  <a:srgbClr val="0E3B6D"/>
                </a:solidFill>
                <a:latin typeface="BIZ UDPGothic"/>
                <a:cs typeface="BIZ UDPGothic"/>
              </a:rPr>
              <a:t>効果測定の難しさ</a:t>
            </a:r>
            <a:endParaRPr sz="1350">
              <a:latin typeface="BIZ UDPGothic"/>
              <a:cs typeface="BIZ UDPGothic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000" spc="-65" dirty="0">
                <a:solidFill>
                  <a:srgbClr val="545454"/>
                </a:solidFill>
                <a:latin typeface="Noto Sans JP"/>
                <a:cs typeface="Noto Sans JP"/>
              </a:rPr>
              <a:t>ROI</a:t>
            </a:r>
            <a:r>
              <a:rPr sz="1000" spc="-100" dirty="0">
                <a:solidFill>
                  <a:srgbClr val="545454"/>
                </a:solidFill>
                <a:latin typeface="SimSun"/>
                <a:cs typeface="SimSun"/>
              </a:rPr>
              <a:t>評価</a:t>
            </a:r>
            <a:r>
              <a:rPr sz="1000" spc="-100" dirty="0">
                <a:solidFill>
                  <a:srgbClr val="545454"/>
                </a:solidFill>
                <a:latin typeface="PMingLiU"/>
                <a:cs typeface="PMingLiU"/>
              </a:rPr>
              <a:t>の</a:t>
            </a:r>
            <a:r>
              <a:rPr sz="1000" spc="-75" dirty="0">
                <a:solidFill>
                  <a:srgbClr val="545454"/>
                </a:solidFill>
                <a:latin typeface="SimSun"/>
                <a:cs typeface="SimSun"/>
              </a:rPr>
              <a:t>課題</a:t>
            </a:r>
            <a:endParaRPr sz="1000">
              <a:latin typeface="SimSun"/>
              <a:cs typeface="SimSun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177799" y="7946542"/>
            <a:ext cx="11631930" cy="151765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93040">
              <a:lnSpc>
                <a:spcPct val="100000"/>
              </a:lnSpc>
              <a:spcBef>
                <a:spcPts val="650"/>
              </a:spcBef>
            </a:pPr>
            <a:r>
              <a:rPr sz="1350" b="1" spc="-45" dirty="0">
                <a:solidFill>
                  <a:srgbClr val="0E3B6D"/>
                </a:solidFill>
                <a:latin typeface="BIZ UDPGothic"/>
                <a:cs typeface="BIZ UDPGothic"/>
              </a:rPr>
              <a:t>エン</a:t>
            </a:r>
            <a:r>
              <a:rPr sz="1350" b="1" spc="-105" dirty="0">
                <a:solidFill>
                  <a:srgbClr val="0E3B6D"/>
                </a:solidFill>
                <a:latin typeface="Noto Sans JP"/>
                <a:cs typeface="Noto Sans JP"/>
              </a:rPr>
              <a:t>SX</a:t>
            </a:r>
            <a:r>
              <a:rPr sz="1350" b="1" spc="-114" dirty="0">
                <a:solidFill>
                  <a:srgbClr val="0E3B6D"/>
                </a:solidFill>
                <a:latin typeface="BIZ UDPGothic"/>
                <a:cs typeface="BIZ UDPGothic"/>
              </a:rPr>
              <a:t>事業の市場ポジショニング</a:t>
            </a:r>
            <a:endParaRPr sz="1350">
              <a:latin typeface="BIZ UDPGothic"/>
              <a:cs typeface="BIZ UDPGothic"/>
            </a:endParaRPr>
          </a:p>
          <a:p>
            <a:pPr marL="193040" marR="5080" algn="just">
              <a:lnSpc>
                <a:spcPct val="111100"/>
              </a:lnSpc>
              <a:spcBef>
                <a:spcPts val="375"/>
              </a:spcBef>
            </a:pP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エン</a:t>
            </a:r>
            <a:r>
              <a:rPr sz="1300" spc="-65" dirty="0">
                <a:solidFill>
                  <a:srgbClr val="333333"/>
                </a:solidFill>
                <a:latin typeface="Noto Sans JP"/>
                <a:cs typeface="Noto Sans JP"/>
              </a:rPr>
              <a:t>SX</a:t>
            </a:r>
            <a:r>
              <a:rPr sz="1350" spc="-180" dirty="0">
                <a:solidFill>
                  <a:srgbClr val="333333"/>
                </a:solidFill>
                <a:latin typeface="SimSun"/>
                <a:cs typeface="SimSun"/>
              </a:rPr>
              <a:t>株式会社は、「セールスアナリティクス」事業を通じ、</a:t>
            </a:r>
            <a:r>
              <a:rPr sz="1300" spc="-50" dirty="0">
                <a:solidFill>
                  <a:srgbClr val="333333"/>
                </a:solidFill>
                <a:latin typeface="Noto Sans JP"/>
                <a:cs typeface="Noto Sans JP"/>
              </a:rPr>
              <a:t>AI</a:t>
            </a:r>
            <a:r>
              <a:rPr sz="1350" spc="-175" dirty="0">
                <a:solidFill>
                  <a:srgbClr val="333333"/>
                </a:solidFill>
                <a:latin typeface="SimSun"/>
                <a:cs typeface="SimSun"/>
              </a:rPr>
              <a:t>を活用した商談分析と指導を提供する新世代の営業教育プレイヤーとして急成長中。従来の「知識詰め込</a:t>
            </a:r>
            <a:r>
              <a:rPr sz="1350" spc="-200" dirty="0">
                <a:solidFill>
                  <a:srgbClr val="333333"/>
                </a:solidFill>
                <a:latin typeface="SimSun"/>
                <a:cs typeface="SimSun"/>
              </a:rPr>
              <a:t>み型」や「ロールプレイング型」の研修ではなく 、「データドリブン」かつ「実践指導型」の支援を提供し、営業教育市場において差別化されたポジションを確立。特</a:t>
            </a:r>
            <a:r>
              <a:rPr sz="1350" spc="-260" dirty="0">
                <a:solidFill>
                  <a:srgbClr val="333333"/>
                </a:solidFill>
                <a:latin typeface="SimSun"/>
                <a:cs typeface="SimSun"/>
              </a:rPr>
              <a:t>に「時間的制約」「効果測定」「標準化」という企業の課題を同時に解決できる強みを持ち 、年率</a:t>
            </a:r>
            <a:r>
              <a:rPr sz="1300" spc="-75" dirty="0">
                <a:solidFill>
                  <a:srgbClr val="333333"/>
                </a:solidFill>
                <a:latin typeface="Noto Sans JP"/>
                <a:cs typeface="Noto Sans JP"/>
              </a:rPr>
              <a:t>28%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成長する</a:t>
            </a:r>
            <a:r>
              <a:rPr sz="1300" spc="-50" dirty="0">
                <a:solidFill>
                  <a:srgbClr val="333333"/>
                </a:solidFill>
                <a:latin typeface="Noto Sans JP"/>
                <a:cs typeface="Noto Sans JP"/>
              </a:rPr>
              <a:t>AI</a:t>
            </a:r>
            <a:r>
              <a:rPr sz="1350" spc="-180" dirty="0">
                <a:solidFill>
                  <a:srgbClr val="333333"/>
                </a:solidFill>
                <a:latin typeface="SimSun"/>
                <a:cs typeface="SimSun"/>
              </a:rPr>
              <a:t>活用型市場において先行優位性を構築しています。</a:t>
            </a:r>
            <a:endParaRPr sz="135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795"/>
              </a:spcBef>
            </a:pPr>
            <a:endParaRPr sz="120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</a:pPr>
            <a:r>
              <a:rPr sz="1200" i="1" spc="-160" dirty="0">
                <a:solidFill>
                  <a:srgbClr val="666666"/>
                </a:solidFill>
                <a:latin typeface="Meiryo"/>
                <a:cs typeface="Meiryo"/>
              </a:rPr>
              <a:t>出典：矢野経済研究所「法人向け教育</a:t>
            </a:r>
            <a:r>
              <a:rPr sz="1200" i="1" spc="-80" dirty="0">
                <a:solidFill>
                  <a:srgbClr val="666666"/>
                </a:solidFill>
                <a:latin typeface="Meiryo"/>
                <a:cs typeface="Meiryo"/>
              </a:rPr>
              <a:t>‧研修市場レポート</a:t>
            </a:r>
            <a:r>
              <a:rPr sz="1200" i="1" spc="-110" dirty="0">
                <a:solidFill>
                  <a:srgbClr val="666666"/>
                </a:solidFill>
                <a:latin typeface="Meiryo"/>
                <a:cs typeface="Meiryo"/>
              </a:rPr>
              <a:t>（</a:t>
            </a:r>
            <a:r>
              <a:rPr sz="1200" i="1" spc="-110" dirty="0">
                <a:solidFill>
                  <a:srgbClr val="666666"/>
                </a:solidFill>
                <a:latin typeface="Avenir"/>
                <a:cs typeface="Avenir"/>
              </a:rPr>
              <a:t>2024</a:t>
            </a:r>
            <a:r>
              <a:rPr sz="1200" i="1" spc="-160" dirty="0">
                <a:solidFill>
                  <a:srgbClr val="666666"/>
                </a:solidFill>
                <a:latin typeface="Meiryo"/>
                <a:cs typeface="Meiryo"/>
              </a:rPr>
              <a:t>年</a:t>
            </a:r>
            <a:r>
              <a:rPr sz="1200" i="1" spc="-685" dirty="0">
                <a:solidFill>
                  <a:srgbClr val="666666"/>
                </a:solidFill>
                <a:latin typeface="Meiryo"/>
                <a:cs typeface="Meiryo"/>
              </a:rPr>
              <a:t>）</a:t>
            </a:r>
            <a:r>
              <a:rPr sz="1200" i="1" spc="-160" dirty="0">
                <a:solidFill>
                  <a:srgbClr val="666666"/>
                </a:solidFill>
                <a:latin typeface="Meiryo"/>
                <a:cs typeface="Meiryo"/>
              </a:rPr>
              <a:t>」、</a:t>
            </a:r>
            <a:r>
              <a:rPr sz="1200" i="1" spc="-90" dirty="0">
                <a:solidFill>
                  <a:srgbClr val="666666"/>
                </a:solidFill>
                <a:latin typeface="Avenir"/>
                <a:cs typeface="Avenir"/>
              </a:rPr>
              <a:t>HR</a:t>
            </a:r>
            <a:r>
              <a:rPr sz="1200" i="1" spc="-160" dirty="0">
                <a:solidFill>
                  <a:srgbClr val="666666"/>
                </a:solidFill>
                <a:latin typeface="Meiryo"/>
                <a:cs typeface="Meiryo"/>
              </a:rPr>
              <a:t>リサーチ機構「営業人材育成実態調査</a:t>
            </a:r>
            <a:r>
              <a:rPr sz="1200" i="1" spc="-110" dirty="0">
                <a:solidFill>
                  <a:srgbClr val="666666"/>
                </a:solidFill>
                <a:latin typeface="Meiryo"/>
                <a:cs typeface="Meiryo"/>
              </a:rPr>
              <a:t>（</a:t>
            </a:r>
            <a:r>
              <a:rPr sz="1200" i="1" spc="-110" dirty="0">
                <a:solidFill>
                  <a:srgbClr val="666666"/>
                </a:solidFill>
                <a:latin typeface="Avenir"/>
                <a:cs typeface="Avenir"/>
              </a:rPr>
              <a:t>2025</a:t>
            </a:r>
            <a:r>
              <a:rPr sz="1200" i="1" spc="-160" dirty="0">
                <a:solidFill>
                  <a:srgbClr val="666666"/>
                </a:solidFill>
                <a:latin typeface="Meiryo"/>
                <a:cs typeface="Meiryo"/>
              </a:rPr>
              <a:t>年</a:t>
            </a:r>
            <a:r>
              <a:rPr sz="1200" i="1" spc="-95" dirty="0">
                <a:solidFill>
                  <a:srgbClr val="666666"/>
                </a:solidFill>
                <a:latin typeface="Avenir"/>
                <a:cs typeface="Avenir"/>
              </a:rPr>
              <a:t>1</a:t>
            </a:r>
            <a:r>
              <a:rPr sz="1200" i="1" spc="-160" dirty="0">
                <a:solidFill>
                  <a:srgbClr val="666666"/>
                </a:solidFill>
                <a:latin typeface="Meiryo"/>
                <a:cs typeface="Meiryo"/>
              </a:rPr>
              <a:t>月</a:t>
            </a:r>
            <a:r>
              <a:rPr sz="1200" i="1" spc="-685" dirty="0">
                <a:solidFill>
                  <a:srgbClr val="666666"/>
                </a:solidFill>
                <a:latin typeface="Meiryo"/>
                <a:cs typeface="Meiryo"/>
              </a:rPr>
              <a:t>）</a:t>
            </a:r>
            <a:r>
              <a:rPr sz="1200" i="1" spc="-160" dirty="0">
                <a:solidFill>
                  <a:srgbClr val="666666"/>
                </a:solidFill>
                <a:latin typeface="Meiryo"/>
                <a:cs typeface="Meiryo"/>
              </a:rPr>
              <a:t>」</a:t>
            </a:r>
            <a:endParaRPr sz="1200">
              <a:latin typeface="Meiryo"/>
              <a:cs typeface="Meiry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20" dirty="0"/>
              <a:t>セールスアナリティクス事業責任者：加納誉也</a:t>
            </a:r>
            <a:r>
              <a:rPr spc="1110" dirty="0"/>
              <a:t>（</a:t>
            </a:r>
            <a:r>
              <a:rPr spc="-250" dirty="0"/>
              <a:t>採用説明会向け</a:t>
            </a:r>
            <a:r>
              <a:rPr spc="985" dirty="0"/>
              <a:t>）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2489" y="3343338"/>
            <a:ext cx="3329286" cy="918072"/>
          </a:xfrm>
          <a:prstGeom prst="rect">
            <a:avLst/>
          </a:prstGeom>
        </p:spPr>
        <p:txBody>
          <a:bodyPr vert="horz" wrap="square" lIns="0" tIns="2127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675"/>
              </a:spcBef>
            </a:pPr>
            <a:r>
              <a:rPr sz="2350" b="1" spc="-285" dirty="0">
                <a:solidFill>
                  <a:srgbClr val="0E3B6D"/>
                </a:solidFill>
                <a:latin typeface="BIZ UDPGothic"/>
                <a:cs typeface="BIZ UDPGothic"/>
              </a:rPr>
              <a:t>加納 誉也</a:t>
            </a:r>
            <a:endParaRPr sz="2350" dirty="0">
              <a:latin typeface="BIZ UDPGothic"/>
              <a:cs typeface="BIZ UDPGothic"/>
            </a:endParaRPr>
          </a:p>
          <a:p>
            <a:pPr marL="12700" marR="5080" algn="ctr">
              <a:lnSpc>
                <a:spcPct val="112500"/>
              </a:lnSpc>
              <a:spcBef>
                <a:spcPts val="805"/>
              </a:spcBef>
            </a:pPr>
            <a:r>
              <a:rPr sz="1500" spc="-150" dirty="0">
                <a:solidFill>
                  <a:srgbClr val="545454"/>
                </a:solidFill>
                <a:latin typeface="SimSun"/>
                <a:cs typeface="SimSun"/>
              </a:rPr>
              <a:t>エン</a:t>
            </a:r>
            <a:r>
              <a:rPr sz="1500" spc="-100" dirty="0">
                <a:solidFill>
                  <a:srgbClr val="545454"/>
                </a:solidFill>
                <a:latin typeface="Noto Sans JP"/>
                <a:cs typeface="Noto Sans JP"/>
              </a:rPr>
              <a:t>SX</a:t>
            </a:r>
            <a:r>
              <a:rPr sz="1500" spc="-180" dirty="0">
                <a:solidFill>
                  <a:srgbClr val="545454"/>
                </a:solidFill>
                <a:latin typeface="SimSun"/>
                <a:cs typeface="SimSun"/>
              </a:rPr>
              <a:t>セールスアナリティクス事業責</a:t>
            </a:r>
            <a:r>
              <a:rPr sz="1500" spc="-100" dirty="0">
                <a:solidFill>
                  <a:srgbClr val="545454"/>
                </a:solidFill>
                <a:latin typeface="SimSun"/>
                <a:cs typeface="SimSun"/>
              </a:rPr>
              <a:t>任者</a:t>
            </a:r>
            <a:endParaRPr sz="1500" dirty="0">
              <a:latin typeface="SimSun"/>
              <a:cs typeface="SimSu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999" y="4848224"/>
            <a:ext cx="152399" cy="14287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49299" y="4796662"/>
            <a:ext cx="192214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00" spc="-65" dirty="0">
                <a:solidFill>
                  <a:srgbClr val="333333"/>
                </a:solidFill>
                <a:latin typeface="Noto Sans JP"/>
                <a:cs typeface="Noto Sans JP"/>
              </a:rPr>
              <a:t>2008</a:t>
            </a:r>
            <a:r>
              <a:rPr sz="1350" spc="-240" dirty="0">
                <a:solidFill>
                  <a:srgbClr val="333333"/>
                </a:solidFill>
                <a:latin typeface="SimSun"/>
                <a:cs typeface="SimSun"/>
              </a:rPr>
              <a:t>年 </a:t>
            </a:r>
            <a:r>
              <a:rPr sz="1350" spc="-175" dirty="0">
                <a:solidFill>
                  <a:srgbClr val="333333"/>
                </a:solidFill>
                <a:latin typeface="PMingLiU"/>
                <a:cs typeface="PMingLiU"/>
              </a:rPr>
              <a:t>エン‧ジャパン</a:t>
            </a:r>
            <a:r>
              <a:rPr sz="1350" spc="-110" dirty="0">
                <a:solidFill>
                  <a:srgbClr val="333333"/>
                </a:solidFill>
                <a:latin typeface="SimSun"/>
                <a:cs typeface="SimSun"/>
              </a:rPr>
              <a:t>入社</a:t>
            </a:r>
            <a:endParaRPr sz="1350">
              <a:latin typeface="SimSun"/>
              <a:cs typeface="SimSun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0999" y="5219699"/>
            <a:ext cx="114299" cy="15314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49299" y="5168137"/>
            <a:ext cx="78740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150" dirty="0">
                <a:solidFill>
                  <a:srgbClr val="333333"/>
                </a:solidFill>
                <a:latin typeface="SimSun"/>
                <a:cs typeface="SimSun"/>
              </a:rPr>
              <a:t>岐阜県出身</a:t>
            </a:r>
            <a:endParaRPr sz="1350">
              <a:latin typeface="SimSun"/>
              <a:cs typeface="SimSun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0999" y="5591174"/>
            <a:ext cx="152399" cy="15239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49299" y="5539612"/>
            <a:ext cx="260604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185" dirty="0">
                <a:solidFill>
                  <a:srgbClr val="333333"/>
                </a:solidFill>
                <a:latin typeface="PMingLiU"/>
                <a:cs typeface="PMingLiU"/>
              </a:rPr>
              <a:t>ニュージーランド‧アメリカ</a:t>
            </a:r>
            <a:r>
              <a:rPr sz="1350" spc="-140" dirty="0">
                <a:solidFill>
                  <a:srgbClr val="333333"/>
                </a:solidFill>
                <a:latin typeface="SimSun"/>
                <a:cs typeface="SimSun"/>
              </a:rPr>
              <a:t>留学経験</a:t>
            </a:r>
            <a:endParaRPr sz="1350">
              <a:latin typeface="SimSun"/>
              <a:cs typeface="SimSu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0999" y="5962649"/>
            <a:ext cx="190499" cy="152399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749299" y="5911087"/>
            <a:ext cx="78740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二児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の</a:t>
            </a:r>
            <a:r>
              <a:rPr sz="1350" spc="-114" dirty="0">
                <a:solidFill>
                  <a:srgbClr val="333333"/>
                </a:solidFill>
                <a:latin typeface="SimSun"/>
                <a:cs typeface="SimSun"/>
              </a:rPr>
              <a:t>父親</a:t>
            </a:r>
            <a:endParaRPr sz="1350">
              <a:latin typeface="SimSun"/>
              <a:cs typeface="SimSun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2012" y="6334124"/>
            <a:ext cx="113287" cy="153412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749299" y="6282562"/>
            <a:ext cx="261175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週末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は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家族</a:t>
            </a:r>
            <a:r>
              <a:rPr sz="1350" spc="-180" dirty="0">
                <a:solidFill>
                  <a:srgbClr val="333333"/>
                </a:solidFill>
                <a:latin typeface="PMingLiU"/>
                <a:cs typeface="PMingLiU"/>
              </a:rPr>
              <a:t>とキャンプや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温泉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楽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し</a:t>
            </a:r>
            <a:r>
              <a:rPr sz="1350" spc="-50" dirty="0">
                <a:solidFill>
                  <a:srgbClr val="333333"/>
                </a:solidFill>
                <a:latin typeface="SimSun"/>
                <a:cs typeface="SimSun"/>
              </a:rPr>
              <a:t>む</a:t>
            </a:r>
            <a:endParaRPr sz="1350">
              <a:latin typeface="SimSun"/>
              <a:cs typeface="SimSu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809999" y="1028699"/>
            <a:ext cx="38100" cy="314325"/>
          </a:xfrm>
          <a:custGeom>
            <a:avLst/>
            <a:gdLst/>
            <a:ahLst/>
            <a:cxnLst/>
            <a:rect l="l" t="t" r="r" b="b"/>
            <a:pathLst>
              <a:path w="38100" h="314325">
                <a:moveTo>
                  <a:pt x="38099" y="314324"/>
                </a:moveTo>
                <a:lnTo>
                  <a:pt x="0" y="314324"/>
                </a:lnTo>
                <a:lnTo>
                  <a:pt x="0" y="0"/>
                </a:lnTo>
                <a:lnTo>
                  <a:pt x="38099" y="0"/>
                </a:lnTo>
                <a:lnTo>
                  <a:pt x="38099" y="314324"/>
                </a:lnTo>
                <a:close/>
              </a:path>
            </a:pathLst>
          </a:custGeom>
          <a:solidFill>
            <a:srgbClr val="0E3B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09999" y="2409824"/>
            <a:ext cx="38100" cy="314325"/>
          </a:xfrm>
          <a:custGeom>
            <a:avLst/>
            <a:gdLst/>
            <a:ahLst/>
            <a:cxnLst/>
            <a:rect l="l" t="t" r="r" b="b"/>
            <a:pathLst>
              <a:path w="38100" h="314325">
                <a:moveTo>
                  <a:pt x="38099" y="314324"/>
                </a:moveTo>
                <a:lnTo>
                  <a:pt x="0" y="314324"/>
                </a:lnTo>
                <a:lnTo>
                  <a:pt x="0" y="0"/>
                </a:lnTo>
                <a:lnTo>
                  <a:pt x="38099" y="0"/>
                </a:lnTo>
                <a:lnTo>
                  <a:pt x="38099" y="314324"/>
                </a:lnTo>
                <a:close/>
              </a:path>
            </a:pathLst>
          </a:custGeom>
          <a:solidFill>
            <a:srgbClr val="0E3B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797300" y="1026858"/>
            <a:ext cx="7974965" cy="169100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45415">
              <a:lnSpc>
                <a:spcPct val="100000"/>
              </a:lnSpc>
              <a:spcBef>
                <a:spcPts val="115"/>
              </a:spcBef>
            </a:pPr>
            <a:r>
              <a:rPr sz="1850" b="1" spc="-90" dirty="0">
                <a:solidFill>
                  <a:srgbClr val="0E3B6D"/>
                </a:solidFill>
                <a:latin typeface="BIZ UDPGothic"/>
                <a:cs typeface="BIZ UDPGothic"/>
              </a:rPr>
              <a:t>キャリアと実績</a:t>
            </a:r>
            <a:endParaRPr sz="1850">
              <a:latin typeface="BIZ UDPGothic"/>
              <a:cs typeface="BIZ UDPGothic"/>
            </a:endParaRPr>
          </a:p>
          <a:p>
            <a:pPr marL="12700" marR="5080">
              <a:lnSpc>
                <a:spcPct val="118100"/>
              </a:lnSpc>
              <a:spcBef>
                <a:spcPts val="1060"/>
              </a:spcBef>
            </a:pPr>
            <a:r>
              <a:rPr sz="1300" spc="-60" dirty="0">
                <a:solidFill>
                  <a:srgbClr val="333333"/>
                </a:solidFill>
                <a:latin typeface="Noto Sans JP"/>
                <a:cs typeface="Noto Sans JP"/>
              </a:rPr>
              <a:t>2008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年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にエン‧ジャパン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株式会社</a:t>
            </a:r>
            <a:r>
              <a:rPr sz="1350" spc="-165" dirty="0">
                <a:solidFill>
                  <a:srgbClr val="333333"/>
                </a:solidFill>
                <a:latin typeface="PMingLiU"/>
                <a:cs typeface="PMingLiU"/>
              </a:rPr>
              <a:t>に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新卒入社</a:t>
            </a:r>
            <a:r>
              <a:rPr sz="1350" spc="-165" dirty="0">
                <a:solidFill>
                  <a:srgbClr val="333333"/>
                </a:solidFill>
                <a:latin typeface="PMingLiU"/>
                <a:cs typeface="PMingLiU"/>
              </a:rPr>
              <a:t>。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求人媒体「</a:t>
            </a:r>
            <a:r>
              <a:rPr sz="1350" spc="-165" dirty="0">
                <a:solidFill>
                  <a:srgbClr val="333333"/>
                </a:solidFill>
                <a:latin typeface="PMingLiU"/>
                <a:cs typeface="PMingLiU"/>
              </a:rPr>
              <a:t>エン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転職」</a:t>
            </a:r>
            <a:r>
              <a:rPr sz="1350" spc="-165" dirty="0">
                <a:solidFill>
                  <a:srgbClr val="333333"/>
                </a:solidFill>
                <a:latin typeface="PMingLiU"/>
                <a:cs typeface="PMingLiU"/>
              </a:rPr>
              <a:t>の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営業</a:t>
            </a:r>
            <a:r>
              <a:rPr sz="1350" spc="-190" dirty="0">
                <a:solidFill>
                  <a:srgbClr val="333333"/>
                </a:solidFill>
                <a:latin typeface="PMingLiU"/>
                <a:cs typeface="PMingLiU"/>
              </a:rPr>
              <a:t>としてキャリアをスタートし、チームリ</a:t>
            </a:r>
            <a:r>
              <a:rPr sz="1350" spc="-185" dirty="0">
                <a:solidFill>
                  <a:srgbClr val="333333"/>
                </a:solidFill>
                <a:latin typeface="PMingLiU"/>
                <a:cs typeface="PMingLiU"/>
              </a:rPr>
              <a:t>ーダー、マネージャー、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名古屋拠点長</a:t>
            </a:r>
            <a:r>
              <a:rPr sz="1350" spc="-165" dirty="0">
                <a:solidFill>
                  <a:srgbClr val="333333"/>
                </a:solidFill>
                <a:latin typeface="PMingLiU"/>
                <a:cs typeface="PMingLiU"/>
              </a:rPr>
              <a:t>、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営業部長</a:t>
            </a:r>
            <a:r>
              <a:rPr sz="1350" spc="-165" dirty="0">
                <a:solidFill>
                  <a:srgbClr val="333333"/>
                </a:solidFill>
                <a:latin typeface="PMingLiU"/>
                <a:cs typeface="PMingLiU"/>
              </a:rPr>
              <a:t>などを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歴任</a:t>
            </a:r>
            <a:r>
              <a:rPr sz="1350" spc="-165" dirty="0">
                <a:solidFill>
                  <a:srgbClr val="333333"/>
                </a:solidFill>
                <a:latin typeface="PMingLiU"/>
                <a:cs typeface="PMingLiU"/>
              </a:rPr>
              <a:t>。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延</a:t>
            </a:r>
            <a:r>
              <a:rPr sz="1350" spc="-165" dirty="0">
                <a:solidFill>
                  <a:srgbClr val="333333"/>
                </a:solidFill>
                <a:latin typeface="PMingLiU"/>
                <a:cs typeface="PMingLiU"/>
              </a:rPr>
              <a:t>べ</a:t>
            </a:r>
            <a:r>
              <a:rPr sz="1300" spc="-60" dirty="0">
                <a:solidFill>
                  <a:srgbClr val="333333"/>
                </a:solidFill>
                <a:latin typeface="Noto Sans JP"/>
                <a:cs typeface="Noto Sans JP"/>
              </a:rPr>
              <a:t>200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名以上</a:t>
            </a:r>
            <a:r>
              <a:rPr sz="1350" spc="-165" dirty="0">
                <a:solidFill>
                  <a:srgbClr val="333333"/>
                </a:solidFill>
                <a:latin typeface="PMingLiU"/>
                <a:cs typeface="PMingLiU"/>
              </a:rPr>
              <a:t>の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営業</a:t>
            </a:r>
            <a:r>
              <a:rPr sz="1350" spc="-165" dirty="0">
                <a:solidFill>
                  <a:srgbClr val="333333"/>
                </a:solidFill>
                <a:latin typeface="PMingLiU"/>
                <a:cs typeface="PMingLiU"/>
              </a:rPr>
              <a:t>メンバーの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育成</a:t>
            </a:r>
            <a:r>
              <a:rPr sz="1350" spc="-165" dirty="0">
                <a:solidFill>
                  <a:srgbClr val="333333"/>
                </a:solidFill>
                <a:latin typeface="PMingLiU"/>
                <a:cs typeface="PMingLiU"/>
              </a:rPr>
              <a:t>‧マネジメントに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携</a:t>
            </a:r>
            <a:r>
              <a:rPr sz="1350" spc="-185" dirty="0">
                <a:solidFill>
                  <a:srgbClr val="333333"/>
                </a:solidFill>
                <a:latin typeface="PMingLiU"/>
                <a:cs typeface="PMingLiU"/>
              </a:rPr>
              <a:t>わり、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若手</a:t>
            </a:r>
            <a:r>
              <a:rPr sz="1350" spc="-165" dirty="0">
                <a:solidFill>
                  <a:srgbClr val="333333"/>
                </a:solidFill>
                <a:latin typeface="PMingLiU"/>
                <a:cs typeface="PMingLiU"/>
              </a:rPr>
              <a:t>の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早期戦力化</a:t>
            </a:r>
            <a:r>
              <a:rPr sz="1350" spc="-165" dirty="0">
                <a:solidFill>
                  <a:srgbClr val="333333"/>
                </a:solidFill>
                <a:latin typeface="PMingLiU"/>
                <a:cs typeface="PMingLiU"/>
              </a:rPr>
              <a:t>に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尽力</a:t>
            </a:r>
            <a:r>
              <a:rPr sz="1350" spc="-165" dirty="0">
                <a:solidFill>
                  <a:srgbClr val="333333"/>
                </a:solidFill>
                <a:latin typeface="PMingLiU"/>
                <a:cs typeface="PMingLiU"/>
              </a:rPr>
              <a:t>。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現在</a:t>
            </a:r>
            <a:r>
              <a:rPr sz="1350" spc="-165" dirty="0">
                <a:solidFill>
                  <a:srgbClr val="333333"/>
                </a:solidFill>
                <a:latin typeface="PMingLiU"/>
                <a:cs typeface="PMingLiU"/>
              </a:rPr>
              <a:t>は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新規事業「</a:t>
            </a:r>
            <a:r>
              <a:rPr sz="1350" spc="-165" dirty="0">
                <a:solidFill>
                  <a:srgbClr val="333333"/>
                </a:solidFill>
                <a:latin typeface="PMingLiU"/>
                <a:cs typeface="PMingLiU"/>
              </a:rPr>
              <a:t>エン</a:t>
            </a:r>
            <a:r>
              <a:rPr sz="1300" spc="-65" dirty="0">
                <a:solidFill>
                  <a:srgbClr val="333333"/>
                </a:solidFill>
                <a:latin typeface="Noto Sans JP"/>
                <a:cs typeface="Noto Sans JP"/>
              </a:rPr>
              <a:t>SX</a:t>
            </a:r>
            <a:r>
              <a:rPr sz="1350" spc="-185" dirty="0">
                <a:solidFill>
                  <a:srgbClr val="333333"/>
                </a:solidFill>
                <a:latin typeface="PMingLiU"/>
                <a:cs typeface="PMingLiU"/>
              </a:rPr>
              <a:t>セールスアナリティクス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」</a:t>
            </a:r>
            <a:r>
              <a:rPr sz="1350" spc="-165" dirty="0">
                <a:solidFill>
                  <a:srgbClr val="333333"/>
                </a:solidFill>
                <a:latin typeface="PMingLiU"/>
                <a:cs typeface="PMingLiU"/>
              </a:rPr>
              <a:t>の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立</a:t>
            </a:r>
            <a:r>
              <a:rPr sz="1350" spc="-260" dirty="0">
                <a:solidFill>
                  <a:srgbClr val="333333"/>
                </a:solidFill>
                <a:latin typeface="PMingLiU"/>
                <a:cs typeface="PMingLiU"/>
              </a:rPr>
              <a:t>ち 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上</a:t>
            </a:r>
            <a:r>
              <a:rPr sz="1350" spc="-165" dirty="0">
                <a:solidFill>
                  <a:srgbClr val="333333"/>
                </a:solidFill>
                <a:latin typeface="PMingLiU"/>
                <a:cs typeface="PMingLiU"/>
              </a:rPr>
              <a:t>げに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従事</a:t>
            </a:r>
            <a:r>
              <a:rPr sz="1350" spc="-165" dirty="0">
                <a:solidFill>
                  <a:srgbClr val="333333"/>
                </a:solidFill>
                <a:latin typeface="PMingLiU"/>
                <a:cs typeface="PMingLiU"/>
              </a:rPr>
              <a:t>。</a:t>
            </a:r>
            <a:endParaRPr sz="1350">
              <a:latin typeface="PMingLiU"/>
              <a:cs typeface="PMingLiU"/>
            </a:endParaRPr>
          </a:p>
          <a:p>
            <a:pPr>
              <a:lnSpc>
                <a:spcPct val="100000"/>
              </a:lnSpc>
              <a:spcBef>
                <a:spcPts val="295"/>
              </a:spcBef>
            </a:pPr>
            <a:endParaRPr sz="1200">
              <a:latin typeface="PMingLiU"/>
              <a:cs typeface="PMingLiU"/>
            </a:endParaRPr>
          </a:p>
          <a:p>
            <a:pPr marL="145415">
              <a:lnSpc>
                <a:spcPct val="100000"/>
              </a:lnSpc>
            </a:pPr>
            <a:r>
              <a:rPr sz="1850" b="1" spc="-130" dirty="0">
                <a:solidFill>
                  <a:srgbClr val="0E3B6D"/>
                </a:solidFill>
                <a:latin typeface="BIZ UDPGothic"/>
                <a:cs typeface="BIZ UDPGothic"/>
              </a:rPr>
              <a:t>価値観とビジョン</a:t>
            </a:r>
            <a:endParaRPr sz="1850">
              <a:latin typeface="BIZ UDPGothic"/>
              <a:cs typeface="BIZ UDPGothic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809999" y="2867024"/>
            <a:ext cx="3933825" cy="1162050"/>
            <a:chOff x="3809999" y="2867024"/>
            <a:chExt cx="3933825" cy="1162050"/>
          </a:xfrm>
        </p:grpSpPr>
        <p:sp>
          <p:nvSpPr>
            <p:cNvPr id="19" name="object 19"/>
            <p:cNvSpPr/>
            <p:nvPr/>
          </p:nvSpPr>
          <p:spPr>
            <a:xfrm>
              <a:off x="3829049" y="2867024"/>
              <a:ext cx="3914775" cy="1162050"/>
            </a:xfrm>
            <a:custGeom>
              <a:avLst/>
              <a:gdLst/>
              <a:ahLst/>
              <a:cxnLst/>
              <a:rect l="l" t="t" r="r" b="b"/>
              <a:pathLst>
                <a:path w="3914775" h="1162050">
                  <a:moveTo>
                    <a:pt x="3881726" y="1162049"/>
                  </a:moveTo>
                  <a:lnTo>
                    <a:pt x="16523" y="1162049"/>
                  </a:lnTo>
                  <a:lnTo>
                    <a:pt x="14093" y="1161082"/>
                  </a:lnTo>
                  <a:lnTo>
                    <a:pt x="0" y="1129002"/>
                  </a:lnTo>
                  <a:lnTo>
                    <a:pt x="0" y="1123949"/>
                  </a:lnTo>
                  <a:lnTo>
                    <a:pt x="0" y="33047"/>
                  </a:lnTo>
                  <a:lnTo>
                    <a:pt x="16523" y="0"/>
                  </a:lnTo>
                  <a:lnTo>
                    <a:pt x="3881726" y="0"/>
                  </a:lnTo>
                  <a:lnTo>
                    <a:pt x="3913807" y="28187"/>
                  </a:lnTo>
                  <a:lnTo>
                    <a:pt x="3914774" y="33047"/>
                  </a:lnTo>
                  <a:lnTo>
                    <a:pt x="3914774" y="1129002"/>
                  </a:lnTo>
                  <a:lnTo>
                    <a:pt x="3886586" y="1161082"/>
                  </a:lnTo>
                  <a:lnTo>
                    <a:pt x="3881726" y="1162049"/>
                  </a:lnTo>
                  <a:close/>
                </a:path>
              </a:pathLst>
            </a:custGeom>
            <a:solidFill>
              <a:srgbClr val="F7F9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809999" y="2867024"/>
              <a:ext cx="38100" cy="1162050"/>
            </a:xfrm>
            <a:custGeom>
              <a:avLst/>
              <a:gdLst/>
              <a:ahLst/>
              <a:cxnLst/>
              <a:rect l="l" t="t" r="r" b="b"/>
              <a:pathLst>
                <a:path w="38100" h="1162050">
                  <a:moveTo>
                    <a:pt x="38099" y="1162049"/>
                  </a:moveTo>
                  <a:lnTo>
                    <a:pt x="2789" y="1138575"/>
                  </a:lnTo>
                  <a:lnTo>
                    <a:pt x="0" y="1123949"/>
                  </a:lnTo>
                  <a:lnTo>
                    <a:pt x="0" y="38099"/>
                  </a:lnTo>
                  <a:lnTo>
                    <a:pt x="23474" y="2789"/>
                  </a:lnTo>
                  <a:lnTo>
                    <a:pt x="38099" y="0"/>
                  </a:lnTo>
                  <a:lnTo>
                    <a:pt x="38099" y="1162049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978275" y="2934509"/>
            <a:ext cx="3625850" cy="947419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350" b="1" spc="-155" dirty="0">
                <a:solidFill>
                  <a:srgbClr val="0E3B6D"/>
                </a:solidFill>
                <a:latin typeface="BIZ UDPGothic"/>
                <a:cs typeface="BIZ UDPGothic"/>
              </a:rPr>
              <a:t>人間成長への共感</a:t>
            </a:r>
            <a:endParaRPr sz="1350">
              <a:latin typeface="BIZ UDPGothic"/>
              <a:cs typeface="BIZ UDPGothic"/>
            </a:endParaRPr>
          </a:p>
          <a:p>
            <a:pPr marL="12700" marR="5080" algn="just">
              <a:lnSpc>
                <a:spcPct val="114100"/>
              </a:lnSpc>
              <a:spcBef>
                <a:spcPts val="340"/>
              </a:spcBef>
            </a:pP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就職活動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通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じ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自身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の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無知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痛感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し、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社会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で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通用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する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力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150" spc="-50" dirty="0">
                <a:solidFill>
                  <a:srgbClr val="333333"/>
                </a:solidFill>
                <a:latin typeface="SimSun"/>
                <a:cs typeface="SimSun"/>
              </a:rPr>
              <a:t>身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につけたいと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決意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。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人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の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成長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重</a:t>
            </a:r>
            <a:r>
              <a:rPr sz="1150" spc="-114" dirty="0">
                <a:solidFill>
                  <a:srgbClr val="333333"/>
                </a:solidFill>
                <a:latin typeface="PMingLiU"/>
                <a:cs typeface="PMingLiU"/>
              </a:rPr>
              <a:t>んじるエン‧ジャパンの</a:t>
            </a:r>
            <a:r>
              <a:rPr sz="1150" spc="-50" dirty="0">
                <a:solidFill>
                  <a:srgbClr val="333333"/>
                </a:solidFill>
                <a:latin typeface="SimSun"/>
                <a:cs typeface="SimSun"/>
              </a:rPr>
              <a:t>理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念「人間成長」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に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深</a:t>
            </a:r>
            <a:r>
              <a:rPr sz="1150" spc="-170" dirty="0">
                <a:solidFill>
                  <a:srgbClr val="333333"/>
                </a:solidFill>
                <a:latin typeface="PMingLiU"/>
                <a:cs typeface="PMingLiU"/>
              </a:rPr>
              <a:t>く 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共感</a:t>
            </a:r>
            <a:r>
              <a:rPr sz="1150" spc="-60" dirty="0">
                <a:solidFill>
                  <a:srgbClr val="333333"/>
                </a:solidFill>
                <a:latin typeface="PMingLiU"/>
                <a:cs typeface="PMingLiU"/>
              </a:rPr>
              <a:t>。</a:t>
            </a:r>
            <a:endParaRPr sz="1150">
              <a:latin typeface="PMingLiU"/>
              <a:cs typeface="PMingLiU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7886699" y="2867024"/>
            <a:ext cx="3924300" cy="1162050"/>
            <a:chOff x="7886699" y="2867024"/>
            <a:chExt cx="3924300" cy="1162050"/>
          </a:xfrm>
        </p:grpSpPr>
        <p:sp>
          <p:nvSpPr>
            <p:cNvPr id="23" name="object 23"/>
            <p:cNvSpPr/>
            <p:nvPr/>
          </p:nvSpPr>
          <p:spPr>
            <a:xfrm>
              <a:off x="7905748" y="2867024"/>
              <a:ext cx="3905250" cy="1162050"/>
            </a:xfrm>
            <a:custGeom>
              <a:avLst/>
              <a:gdLst/>
              <a:ahLst/>
              <a:cxnLst/>
              <a:rect l="l" t="t" r="r" b="b"/>
              <a:pathLst>
                <a:path w="3905250" h="1162050">
                  <a:moveTo>
                    <a:pt x="3872202" y="1162049"/>
                  </a:moveTo>
                  <a:lnTo>
                    <a:pt x="16523" y="1162049"/>
                  </a:lnTo>
                  <a:lnTo>
                    <a:pt x="14093" y="1161082"/>
                  </a:lnTo>
                  <a:lnTo>
                    <a:pt x="0" y="1129002"/>
                  </a:lnTo>
                  <a:lnTo>
                    <a:pt x="0" y="1123949"/>
                  </a:lnTo>
                  <a:lnTo>
                    <a:pt x="0" y="33047"/>
                  </a:lnTo>
                  <a:lnTo>
                    <a:pt x="16523" y="0"/>
                  </a:lnTo>
                  <a:lnTo>
                    <a:pt x="3872202" y="0"/>
                  </a:lnTo>
                  <a:lnTo>
                    <a:pt x="3904282" y="28187"/>
                  </a:lnTo>
                  <a:lnTo>
                    <a:pt x="3905250" y="33047"/>
                  </a:lnTo>
                  <a:lnTo>
                    <a:pt x="3905250" y="1129002"/>
                  </a:lnTo>
                  <a:lnTo>
                    <a:pt x="3877061" y="1161082"/>
                  </a:lnTo>
                  <a:lnTo>
                    <a:pt x="3872202" y="1162049"/>
                  </a:lnTo>
                  <a:close/>
                </a:path>
              </a:pathLst>
            </a:custGeom>
            <a:solidFill>
              <a:srgbClr val="F7F9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886699" y="2867024"/>
              <a:ext cx="38100" cy="1162050"/>
            </a:xfrm>
            <a:custGeom>
              <a:avLst/>
              <a:gdLst/>
              <a:ahLst/>
              <a:cxnLst/>
              <a:rect l="l" t="t" r="r" b="b"/>
              <a:pathLst>
                <a:path w="38100" h="1162050">
                  <a:moveTo>
                    <a:pt x="38099" y="1162049"/>
                  </a:moveTo>
                  <a:lnTo>
                    <a:pt x="2789" y="1138575"/>
                  </a:lnTo>
                  <a:lnTo>
                    <a:pt x="0" y="1123949"/>
                  </a:lnTo>
                  <a:lnTo>
                    <a:pt x="0" y="38099"/>
                  </a:lnTo>
                  <a:lnTo>
                    <a:pt x="23473" y="2789"/>
                  </a:lnTo>
                  <a:lnTo>
                    <a:pt x="38099" y="0"/>
                  </a:lnTo>
                  <a:lnTo>
                    <a:pt x="38099" y="1162049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8050212" y="2934509"/>
            <a:ext cx="3623310" cy="947419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350" b="1" spc="-105" dirty="0">
                <a:solidFill>
                  <a:srgbClr val="0E3B6D"/>
                </a:solidFill>
                <a:latin typeface="BIZ UDPGothic"/>
                <a:cs typeface="BIZ UDPGothic"/>
              </a:rPr>
              <a:t>リーダーシップの姿勢</a:t>
            </a:r>
            <a:endParaRPr sz="1350">
              <a:latin typeface="BIZ UDPGothic"/>
              <a:cs typeface="BIZ UDPGothic"/>
            </a:endParaRPr>
          </a:p>
          <a:p>
            <a:pPr marL="12700" marR="5080" algn="just">
              <a:lnSpc>
                <a:spcPct val="114100"/>
              </a:lnSpc>
              <a:spcBef>
                <a:spcPts val="340"/>
              </a:spcBef>
            </a:pP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現場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で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培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った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経験</a:t>
            </a:r>
            <a:r>
              <a:rPr sz="1150" spc="-175" dirty="0">
                <a:solidFill>
                  <a:srgbClr val="333333"/>
                </a:solidFill>
                <a:latin typeface="PMingLiU"/>
                <a:cs typeface="PMingLiU"/>
              </a:rPr>
              <a:t>から 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部下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の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成長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支援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するリーダーシップ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発揮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。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個々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の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強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みを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引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き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出</a:t>
            </a:r>
            <a:r>
              <a:rPr sz="1150" spc="-114" dirty="0">
                <a:solidFill>
                  <a:srgbClr val="333333"/>
                </a:solidFill>
                <a:latin typeface="PMingLiU"/>
                <a:cs typeface="PMingLiU"/>
              </a:rPr>
              <a:t>し、チーム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全体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のパフォーマンス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向上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重視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。</a:t>
            </a:r>
            <a:endParaRPr sz="1150">
              <a:latin typeface="PMingLiU"/>
              <a:cs typeface="PMingLiU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809999" y="4171949"/>
            <a:ext cx="3933825" cy="1162050"/>
            <a:chOff x="3809999" y="4171949"/>
            <a:chExt cx="3933825" cy="1162050"/>
          </a:xfrm>
        </p:grpSpPr>
        <p:sp>
          <p:nvSpPr>
            <p:cNvPr id="27" name="object 27"/>
            <p:cNvSpPr/>
            <p:nvPr/>
          </p:nvSpPr>
          <p:spPr>
            <a:xfrm>
              <a:off x="3829049" y="4171949"/>
              <a:ext cx="3914775" cy="1162050"/>
            </a:xfrm>
            <a:custGeom>
              <a:avLst/>
              <a:gdLst/>
              <a:ahLst/>
              <a:cxnLst/>
              <a:rect l="l" t="t" r="r" b="b"/>
              <a:pathLst>
                <a:path w="3914775" h="1162050">
                  <a:moveTo>
                    <a:pt x="3881726" y="1162049"/>
                  </a:moveTo>
                  <a:lnTo>
                    <a:pt x="16523" y="1162049"/>
                  </a:lnTo>
                  <a:lnTo>
                    <a:pt x="14093" y="1161082"/>
                  </a:lnTo>
                  <a:lnTo>
                    <a:pt x="0" y="1129001"/>
                  </a:lnTo>
                  <a:lnTo>
                    <a:pt x="0" y="1123949"/>
                  </a:lnTo>
                  <a:lnTo>
                    <a:pt x="0" y="33047"/>
                  </a:lnTo>
                  <a:lnTo>
                    <a:pt x="16523" y="0"/>
                  </a:lnTo>
                  <a:lnTo>
                    <a:pt x="3881726" y="0"/>
                  </a:lnTo>
                  <a:lnTo>
                    <a:pt x="3913807" y="28186"/>
                  </a:lnTo>
                  <a:lnTo>
                    <a:pt x="3914774" y="33047"/>
                  </a:lnTo>
                  <a:lnTo>
                    <a:pt x="3914774" y="1129001"/>
                  </a:lnTo>
                  <a:lnTo>
                    <a:pt x="3886586" y="1161082"/>
                  </a:lnTo>
                  <a:lnTo>
                    <a:pt x="3881726" y="1162049"/>
                  </a:lnTo>
                  <a:close/>
                </a:path>
              </a:pathLst>
            </a:custGeom>
            <a:solidFill>
              <a:srgbClr val="F7F9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809999" y="4171949"/>
              <a:ext cx="38100" cy="1162050"/>
            </a:xfrm>
            <a:custGeom>
              <a:avLst/>
              <a:gdLst/>
              <a:ahLst/>
              <a:cxnLst/>
              <a:rect l="l" t="t" r="r" b="b"/>
              <a:pathLst>
                <a:path w="38100" h="1162050">
                  <a:moveTo>
                    <a:pt x="38099" y="1162049"/>
                  </a:moveTo>
                  <a:lnTo>
                    <a:pt x="2789" y="1138575"/>
                  </a:lnTo>
                  <a:lnTo>
                    <a:pt x="0" y="1123949"/>
                  </a:lnTo>
                  <a:lnTo>
                    <a:pt x="0" y="38099"/>
                  </a:lnTo>
                  <a:lnTo>
                    <a:pt x="23474" y="2789"/>
                  </a:lnTo>
                  <a:lnTo>
                    <a:pt x="38099" y="0"/>
                  </a:lnTo>
                  <a:lnTo>
                    <a:pt x="38099" y="1162049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3978275" y="4239434"/>
            <a:ext cx="3625850" cy="947419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350" b="1" spc="-160" dirty="0">
                <a:solidFill>
                  <a:srgbClr val="0E3B6D"/>
                </a:solidFill>
                <a:latin typeface="BIZ UDPGothic"/>
                <a:cs typeface="BIZ UDPGothic"/>
              </a:rPr>
              <a:t>営業職の可能性を広げる</a:t>
            </a:r>
            <a:endParaRPr sz="1350">
              <a:latin typeface="BIZ UDPGothic"/>
              <a:cs typeface="BIZ UDPGothic"/>
            </a:endParaRPr>
          </a:p>
          <a:p>
            <a:pPr marL="12700" marR="5080" algn="just">
              <a:lnSpc>
                <a:spcPct val="114100"/>
              </a:lnSpc>
              <a:spcBef>
                <a:spcPts val="340"/>
              </a:spcBef>
            </a:pP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営業職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の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離職率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が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高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い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現状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変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え、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早期活躍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と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定着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実現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することが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使命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。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営業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の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楽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しさを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知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りやりがいを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感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じ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続</a:t>
            </a:r>
            <a:r>
              <a:rPr sz="1150" spc="-160" dirty="0">
                <a:solidFill>
                  <a:srgbClr val="333333"/>
                </a:solidFill>
                <a:latin typeface="PMingLiU"/>
                <a:cs typeface="PMingLiU"/>
              </a:rPr>
              <a:t>けら れ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る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人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増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やしたい。</a:t>
            </a:r>
            <a:endParaRPr sz="1150">
              <a:latin typeface="PMingLiU"/>
              <a:cs typeface="PMingLiU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7886699" y="4171949"/>
            <a:ext cx="3924300" cy="1162050"/>
            <a:chOff x="7886699" y="4171949"/>
            <a:chExt cx="3924300" cy="1162050"/>
          </a:xfrm>
        </p:grpSpPr>
        <p:sp>
          <p:nvSpPr>
            <p:cNvPr id="31" name="object 31"/>
            <p:cNvSpPr/>
            <p:nvPr/>
          </p:nvSpPr>
          <p:spPr>
            <a:xfrm>
              <a:off x="7905748" y="4171949"/>
              <a:ext cx="3905250" cy="1162050"/>
            </a:xfrm>
            <a:custGeom>
              <a:avLst/>
              <a:gdLst/>
              <a:ahLst/>
              <a:cxnLst/>
              <a:rect l="l" t="t" r="r" b="b"/>
              <a:pathLst>
                <a:path w="3905250" h="1162050">
                  <a:moveTo>
                    <a:pt x="3872202" y="1162049"/>
                  </a:moveTo>
                  <a:lnTo>
                    <a:pt x="16523" y="1162049"/>
                  </a:lnTo>
                  <a:lnTo>
                    <a:pt x="14093" y="1161082"/>
                  </a:lnTo>
                  <a:lnTo>
                    <a:pt x="0" y="1129001"/>
                  </a:lnTo>
                  <a:lnTo>
                    <a:pt x="0" y="1123949"/>
                  </a:lnTo>
                  <a:lnTo>
                    <a:pt x="0" y="33047"/>
                  </a:lnTo>
                  <a:lnTo>
                    <a:pt x="16523" y="0"/>
                  </a:lnTo>
                  <a:lnTo>
                    <a:pt x="3872202" y="0"/>
                  </a:lnTo>
                  <a:lnTo>
                    <a:pt x="3904282" y="28186"/>
                  </a:lnTo>
                  <a:lnTo>
                    <a:pt x="3905250" y="33047"/>
                  </a:lnTo>
                  <a:lnTo>
                    <a:pt x="3905250" y="1129001"/>
                  </a:lnTo>
                  <a:lnTo>
                    <a:pt x="3877061" y="1161082"/>
                  </a:lnTo>
                  <a:lnTo>
                    <a:pt x="3872202" y="1162049"/>
                  </a:lnTo>
                  <a:close/>
                </a:path>
              </a:pathLst>
            </a:custGeom>
            <a:solidFill>
              <a:srgbClr val="F7F9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886699" y="4171949"/>
              <a:ext cx="38100" cy="1162050"/>
            </a:xfrm>
            <a:custGeom>
              <a:avLst/>
              <a:gdLst/>
              <a:ahLst/>
              <a:cxnLst/>
              <a:rect l="l" t="t" r="r" b="b"/>
              <a:pathLst>
                <a:path w="38100" h="1162050">
                  <a:moveTo>
                    <a:pt x="38099" y="1162049"/>
                  </a:moveTo>
                  <a:lnTo>
                    <a:pt x="2789" y="1138575"/>
                  </a:lnTo>
                  <a:lnTo>
                    <a:pt x="0" y="1123949"/>
                  </a:lnTo>
                  <a:lnTo>
                    <a:pt x="0" y="38099"/>
                  </a:lnTo>
                  <a:lnTo>
                    <a:pt x="23473" y="2789"/>
                  </a:lnTo>
                  <a:lnTo>
                    <a:pt x="38099" y="0"/>
                  </a:lnTo>
                  <a:lnTo>
                    <a:pt x="38099" y="1162049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8050212" y="4239434"/>
            <a:ext cx="3622040" cy="947419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350" b="1" spc="-155" dirty="0">
                <a:solidFill>
                  <a:srgbClr val="0E3B6D"/>
                </a:solidFill>
                <a:latin typeface="BIZ UDPGothic"/>
                <a:cs typeface="BIZ UDPGothic"/>
              </a:rPr>
              <a:t>社会貢献への想い</a:t>
            </a:r>
            <a:endParaRPr sz="1350">
              <a:latin typeface="BIZ UDPGothic"/>
              <a:cs typeface="BIZ UDPGothic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人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と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企業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の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好循環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で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業績向上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と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日本経済</a:t>
            </a:r>
            <a:r>
              <a:rPr sz="1150" spc="-114" dirty="0">
                <a:solidFill>
                  <a:srgbClr val="333333"/>
                </a:solidFill>
                <a:latin typeface="PMingLiU"/>
                <a:cs typeface="PMingLiU"/>
              </a:rPr>
              <a:t>への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貢献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目指</a:t>
            </a:r>
            <a:r>
              <a:rPr sz="1150" spc="-135" dirty="0">
                <a:solidFill>
                  <a:srgbClr val="333333"/>
                </a:solidFill>
                <a:latin typeface="PMingLiU"/>
                <a:cs typeface="PMingLiU"/>
              </a:rPr>
              <a:t>す。</a:t>
            </a:r>
            <a:endParaRPr sz="1150">
              <a:latin typeface="PMingLiU"/>
              <a:cs typeface="PMingLiU"/>
            </a:endParaRPr>
          </a:p>
          <a:p>
            <a:pPr marL="12700" marR="5080">
              <a:lnSpc>
                <a:spcPct val="114100"/>
              </a:lnSpc>
              <a:spcBef>
                <a:spcPts val="5"/>
              </a:spcBef>
            </a:pP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「人材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の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成長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で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企業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変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え、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社会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変</a:t>
            </a:r>
            <a:r>
              <a:rPr sz="1150" spc="-130" dirty="0">
                <a:solidFill>
                  <a:srgbClr val="333333"/>
                </a:solidFill>
                <a:latin typeface="PMingLiU"/>
                <a:cs typeface="PMingLiU"/>
              </a:rPr>
              <a:t>える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」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というエン‧ジャパンの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文化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と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強</a:t>
            </a:r>
            <a:r>
              <a:rPr sz="1150" spc="-175" dirty="0">
                <a:solidFill>
                  <a:srgbClr val="333333"/>
                </a:solidFill>
                <a:latin typeface="PMingLiU"/>
                <a:cs typeface="PMingLiU"/>
              </a:rPr>
              <a:t>く 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共鳴</a:t>
            </a:r>
            <a:r>
              <a:rPr sz="1150" spc="-50" dirty="0">
                <a:solidFill>
                  <a:srgbClr val="333333"/>
                </a:solidFill>
                <a:latin typeface="PMingLiU"/>
                <a:cs typeface="PMingLiU"/>
              </a:rPr>
              <a:t>。</a:t>
            </a:r>
            <a:endParaRPr sz="1150">
              <a:latin typeface="PMingLiU"/>
              <a:cs typeface="PMingLiU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0163174" y="142874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499" y="380999"/>
                </a:moveTo>
                <a:lnTo>
                  <a:pt x="144199" y="375289"/>
                </a:lnTo>
                <a:lnTo>
                  <a:pt x="100696" y="358507"/>
                </a:lnTo>
                <a:lnTo>
                  <a:pt x="62574" y="331659"/>
                </a:lnTo>
                <a:lnTo>
                  <a:pt x="32105" y="296336"/>
                </a:lnTo>
                <a:lnTo>
                  <a:pt x="11129" y="254667"/>
                </a:lnTo>
                <a:lnTo>
                  <a:pt x="913" y="209172"/>
                </a:lnTo>
                <a:lnTo>
                  <a:pt x="0" y="190499"/>
                </a:lnTo>
                <a:lnTo>
                  <a:pt x="228" y="181141"/>
                </a:lnTo>
                <a:lnTo>
                  <a:pt x="8199" y="135200"/>
                </a:lnTo>
                <a:lnTo>
                  <a:pt x="27094" y="92572"/>
                </a:lnTo>
                <a:lnTo>
                  <a:pt x="55795" y="55796"/>
                </a:lnTo>
                <a:lnTo>
                  <a:pt x="92571" y="27095"/>
                </a:lnTo>
                <a:lnTo>
                  <a:pt x="135198" y="8200"/>
                </a:lnTo>
                <a:lnTo>
                  <a:pt x="181141" y="228"/>
                </a:lnTo>
                <a:lnTo>
                  <a:pt x="190499" y="0"/>
                </a:lnTo>
                <a:lnTo>
                  <a:pt x="199858" y="228"/>
                </a:lnTo>
                <a:lnTo>
                  <a:pt x="245799" y="8200"/>
                </a:lnTo>
                <a:lnTo>
                  <a:pt x="288426" y="27095"/>
                </a:lnTo>
                <a:lnTo>
                  <a:pt x="325203" y="55796"/>
                </a:lnTo>
                <a:lnTo>
                  <a:pt x="353902" y="92572"/>
                </a:lnTo>
                <a:lnTo>
                  <a:pt x="372797" y="135200"/>
                </a:lnTo>
                <a:lnTo>
                  <a:pt x="380771" y="181141"/>
                </a:lnTo>
                <a:lnTo>
                  <a:pt x="380999" y="190499"/>
                </a:lnTo>
                <a:lnTo>
                  <a:pt x="380771" y="199858"/>
                </a:lnTo>
                <a:lnTo>
                  <a:pt x="372797" y="245799"/>
                </a:lnTo>
                <a:lnTo>
                  <a:pt x="353902" y="288427"/>
                </a:lnTo>
                <a:lnTo>
                  <a:pt x="325203" y="325203"/>
                </a:lnTo>
                <a:lnTo>
                  <a:pt x="288426" y="353904"/>
                </a:lnTo>
                <a:lnTo>
                  <a:pt x="245799" y="372799"/>
                </a:lnTo>
                <a:lnTo>
                  <a:pt x="199858" y="380771"/>
                </a:lnTo>
                <a:lnTo>
                  <a:pt x="190499" y="380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0233520" y="215138"/>
            <a:ext cx="158115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03225" algn="l"/>
              </a:tabLst>
            </a:pPr>
            <a:r>
              <a:rPr sz="1350" b="1" spc="-25" dirty="0">
                <a:solidFill>
                  <a:srgbClr val="0E3B6D"/>
                </a:solidFill>
                <a:latin typeface="Gautami"/>
                <a:cs typeface="Gautami"/>
              </a:rPr>
              <a:t>SX</a:t>
            </a:r>
            <a:r>
              <a:rPr sz="1350" b="1" dirty="0">
                <a:solidFill>
                  <a:srgbClr val="0E3B6D"/>
                </a:solidFill>
                <a:latin typeface="Gautami"/>
                <a:cs typeface="Gautami"/>
              </a:rPr>
              <a:t>	</a:t>
            </a:r>
            <a:r>
              <a:rPr sz="1350" spc="-95" dirty="0">
                <a:solidFill>
                  <a:srgbClr val="FFFFFF"/>
                </a:solidFill>
                <a:latin typeface="SimSun"/>
                <a:cs typeface="SimSun"/>
              </a:rPr>
              <a:t>エン</a:t>
            </a:r>
            <a:r>
              <a:rPr sz="1300" dirty="0">
                <a:solidFill>
                  <a:srgbClr val="FFFFFF"/>
                </a:solidFill>
                <a:latin typeface="Lucida Console"/>
                <a:cs typeface="Lucida Console"/>
              </a:rPr>
              <a:t>SX</a:t>
            </a:r>
            <a:r>
              <a:rPr sz="1350" spc="-85" dirty="0">
                <a:solidFill>
                  <a:srgbClr val="FFFFFF"/>
                </a:solidFill>
                <a:latin typeface="SimSun"/>
                <a:cs typeface="SimSun"/>
              </a:rPr>
              <a:t>株式会社</a:t>
            </a:r>
            <a:endParaRPr sz="1350">
              <a:latin typeface="SimSun"/>
              <a:cs typeface="SimSu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809999" y="5524499"/>
            <a:ext cx="38100" cy="314325"/>
          </a:xfrm>
          <a:custGeom>
            <a:avLst/>
            <a:gdLst/>
            <a:ahLst/>
            <a:cxnLst/>
            <a:rect l="l" t="t" r="r" b="b"/>
            <a:pathLst>
              <a:path w="38100" h="314325">
                <a:moveTo>
                  <a:pt x="38099" y="314324"/>
                </a:moveTo>
                <a:lnTo>
                  <a:pt x="0" y="314324"/>
                </a:lnTo>
                <a:lnTo>
                  <a:pt x="0" y="0"/>
                </a:lnTo>
                <a:lnTo>
                  <a:pt x="38099" y="0"/>
                </a:lnTo>
                <a:lnTo>
                  <a:pt x="38099" y="314324"/>
                </a:lnTo>
                <a:close/>
              </a:path>
            </a:pathLst>
          </a:custGeom>
          <a:solidFill>
            <a:srgbClr val="0E3B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930650" y="5522658"/>
            <a:ext cx="863600" cy="3098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850" b="1" spc="-195" dirty="0">
                <a:solidFill>
                  <a:srgbClr val="0E3B6D"/>
                </a:solidFill>
                <a:latin typeface="BIZ UDPGothic"/>
                <a:cs typeface="BIZ UDPGothic"/>
              </a:rPr>
              <a:t>主な経歴</a:t>
            </a:r>
            <a:endParaRPr sz="1850">
              <a:latin typeface="BIZ UDPGothic"/>
              <a:cs typeface="BIZ UDPGothic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904307" y="5977762"/>
            <a:ext cx="53784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spc="-95" dirty="0">
                <a:solidFill>
                  <a:srgbClr val="0E3B6D"/>
                </a:solidFill>
                <a:latin typeface="Trebuchet MS"/>
                <a:cs typeface="Trebuchet MS"/>
              </a:rPr>
              <a:t>2008</a:t>
            </a:r>
            <a:r>
              <a:rPr sz="1350" b="1" spc="-75" dirty="0">
                <a:solidFill>
                  <a:srgbClr val="0E3B6D"/>
                </a:solidFill>
                <a:latin typeface="BIZ UDPGothic"/>
                <a:cs typeface="BIZ UDPGothic"/>
              </a:rPr>
              <a:t>年</a:t>
            </a:r>
            <a:endParaRPr sz="1350">
              <a:latin typeface="BIZ UDPGothic"/>
              <a:cs typeface="BIZ UDPGothic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904307" y="6644513"/>
            <a:ext cx="53784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spc="-95" dirty="0">
                <a:solidFill>
                  <a:srgbClr val="0E3B6D"/>
                </a:solidFill>
                <a:latin typeface="Trebuchet MS"/>
                <a:cs typeface="Trebuchet MS"/>
              </a:rPr>
              <a:t>2013</a:t>
            </a:r>
            <a:r>
              <a:rPr sz="1350" b="1" spc="-75" dirty="0">
                <a:solidFill>
                  <a:srgbClr val="0E3B6D"/>
                </a:solidFill>
                <a:latin typeface="BIZ UDPGothic"/>
                <a:cs typeface="BIZ UDPGothic"/>
              </a:rPr>
              <a:t>年</a:t>
            </a:r>
            <a:endParaRPr sz="1350">
              <a:latin typeface="BIZ UDPGothic"/>
              <a:cs typeface="BIZ UDPGothic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904307" y="7311262"/>
            <a:ext cx="53784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spc="-95" dirty="0">
                <a:solidFill>
                  <a:srgbClr val="0E3B6D"/>
                </a:solidFill>
                <a:latin typeface="Trebuchet MS"/>
                <a:cs typeface="Trebuchet MS"/>
              </a:rPr>
              <a:t>2016</a:t>
            </a:r>
            <a:r>
              <a:rPr sz="1350" b="1" spc="-75" dirty="0">
                <a:solidFill>
                  <a:srgbClr val="0E3B6D"/>
                </a:solidFill>
                <a:latin typeface="BIZ UDPGothic"/>
                <a:cs typeface="BIZ UDPGothic"/>
              </a:rPr>
              <a:t>年</a:t>
            </a:r>
            <a:endParaRPr sz="1350">
              <a:latin typeface="BIZ UDPGothic"/>
              <a:cs typeface="BIZ UDPGothic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904307" y="7978012"/>
            <a:ext cx="53784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spc="-95" dirty="0">
                <a:solidFill>
                  <a:srgbClr val="0E3B6D"/>
                </a:solidFill>
                <a:latin typeface="Trebuchet MS"/>
                <a:cs typeface="Trebuchet MS"/>
              </a:rPr>
              <a:t>2019</a:t>
            </a:r>
            <a:r>
              <a:rPr sz="1350" b="1" spc="-75" dirty="0">
                <a:solidFill>
                  <a:srgbClr val="0E3B6D"/>
                </a:solidFill>
                <a:latin typeface="BIZ UDPGothic"/>
                <a:cs typeface="BIZ UDPGothic"/>
              </a:rPr>
              <a:t>年</a:t>
            </a:r>
            <a:endParaRPr sz="1350">
              <a:latin typeface="BIZ UDPGothic"/>
              <a:cs typeface="BIZ UDPGothic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904307" y="8644762"/>
            <a:ext cx="53784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spc="-95" dirty="0">
                <a:solidFill>
                  <a:srgbClr val="0E3B6D"/>
                </a:solidFill>
                <a:latin typeface="Trebuchet MS"/>
                <a:cs typeface="Trebuchet MS"/>
              </a:rPr>
              <a:t>2022</a:t>
            </a:r>
            <a:r>
              <a:rPr sz="1350" b="1" spc="-75" dirty="0">
                <a:solidFill>
                  <a:srgbClr val="0E3B6D"/>
                </a:solidFill>
                <a:latin typeface="BIZ UDPGothic"/>
                <a:cs typeface="BIZ UDPGothic"/>
              </a:rPr>
              <a:t>年</a:t>
            </a:r>
            <a:endParaRPr sz="1350">
              <a:latin typeface="BIZ UDPGothic"/>
              <a:cs typeface="BIZ UDPGothic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4533899" y="5981699"/>
            <a:ext cx="95250" cy="476250"/>
            <a:chOff x="4533899" y="5981699"/>
            <a:chExt cx="95250" cy="476250"/>
          </a:xfrm>
        </p:grpSpPr>
        <p:sp>
          <p:nvSpPr>
            <p:cNvPr id="44" name="object 44"/>
            <p:cNvSpPr/>
            <p:nvPr/>
          </p:nvSpPr>
          <p:spPr>
            <a:xfrm>
              <a:off x="4571999" y="5981699"/>
              <a:ext cx="19050" cy="476250"/>
            </a:xfrm>
            <a:custGeom>
              <a:avLst/>
              <a:gdLst/>
              <a:ahLst/>
              <a:cxnLst/>
              <a:rect l="l" t="t" r="r" b="b"/>
              <a:pathLst>
                <a:path w="19050" h="476250">
                  <a:moveTo>
                    <a:pt x="19049" y="476249"/>
                  </a:moveTo>
                  <a:lnTo>
                    <a:pt x="0" y="476249"/>
                  </a:lnTo>
                  <a:lnTo>
                    <a:pt x="0" y="0"/>
                  </a:lnTo>
                  <a:lnTo>
                    <a:pt x="19049" y="0"/>
                  </a:lnTo>
                  <a:lnTo>
                    <a:pt x="19049" y="476249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33899" y="6029324"/>
              <a:ext cx="95250" cy="95249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>
            <a:off x="4768849" y="5906308"/>
            <a:ext cx="3088640" cy="54737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350" spc="-175" dirty="0">
                <a:solidFill>
                  <a:srgbClr val="333333"/>
                </a:solidFill>
                <a:latin typeface="PMingLiU"/>
                <a:cs typeface="PMingLiU"/>
              </a:rPr>
              <a:t>エン‧ジャパン</a:t>
            </a:r>
            <a:r>
              <a:rPr sz="1350" spc="-175" dirty="0">
                <a:solidFill>
                  <a:srgbClr val="333333"/>
                </a:solidFill>
                <a:latin typeface="SimSun"/>
                <a:cs typeface="SimSun"/>
              </a:rPr>
              <a:t>株式会社 入社</a:t>
            </a:r>
            <a:endParaRPr sz="135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「</a:t>
            </a:r>
            <a:r>
              <a:rPr sz="1150" spc="-110" dirty="0">
                <a:solidFill>
                  <a:srgbClr val="545454"/>
                </a:solidFill>
                <a:latin typeface="PMingLiU"/>
                <a:cs typeface="PMingLiU"/>
              </a:rPr>
              <a:t>エン</a:t>
            </a: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転職」</a:t>
            </a:r>
            <a:r>
              <a:rPr sz="1150" spc="-110" dirty="0">
                <a:solidFill>
                  <a:srgbClr val="545454"/>
                </a:solidFill>
                <a:latin typeface="PMingLiU"/>
                <a:cs typeface="PMingLiU"/>
              </a:rPr>
              <a:t>の</a:t>
            </a: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法人営業</a:t>
            </a:r>
            <a:r>
              <a:rPr sz="1150" spc="-120" dirty="0">
                <a:solidFill>
                  <a:srgbClr val="545454"/>
                </a:solidFill>
                <a:latin typeface="PMingLiU"/>
                <a:cs typeface="PMingLiU"/>
              </a:rPr>
              <a:t>としてキャリアをスタート</a:t>
            </a:r>
            <a:endParaRPr sz="1150">
              <a:latin typeface="PMingLiU"/>
              <a:cs typeface="PMingLiU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4533899" y="6648449"/>
            <a:ext cx="95250" cy="476250"/>
            <a:chOff x="4533899" y="6648449"/>
            <a:chExt cx="95250" cy="476250"/>
          </a:xfrm>
        </p:grpSpPr>
        <p:sp>
          <p:nvSpPr>
            <p:cNvPr id="48" name="object 48"/>
            <p:cNvSpPr/>
            <p:nvPr/>
          </p:nvSpPr>
          <p:spPr>
            <a:xfrm>
              <a:off x="4571999" y="6648449"/>
              <a:ext cx="19050" cy="476250"/>
            </a:xfrm>
            <a:custGeom>
              <a:avLst/>
              <a:gdLst/>
              <a:ahLst/>
              <a:cxnLst/>
              <a:rect l="l" t="t" r="r" b="b"/>
              <a:pathLst>
                <a:path w="19050" h="476250">
                  <a:moveTo>
                    <a:pt x="19049" y="476249"/>
                  </a:moveTo>
                  <a:lnTo>
                    <a:pt x="0" y="476249"/>
                  </a:lnTo>
                  <a:lnTo>
                    <a:pt x="0" y="0"/>
                  </a:lnTo>
                  <a:lnTo>
                    <a:pt x="19049" y="0"/>
                  </a:lnTo>
                  <a:lnTo>
                    <a:pt x="19049" y="476249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33899" y="6696074"/>
              <a:ext cx="95250" cy="95249"/>
            </a:xfrm>
            <a:prstGeom prst="rect">
              <a:avLst/>
            </a:prstGeom>
          </p:spPr>
        </p:pic>
      </p:grpSp>
      <p:sp>
        <p:nvSpPr>
          <p:cNvPr id="50" name="object 50"/>
          <p:cNvSpPr txBox="1"/>
          <p:nvPr/>
        </p:nvSpPr>
        <p:spPr>
          <a:xfrm>
            <a:off x="4768849" y="6573059"/>
            <a:ext cx="2292350" cy="54737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350" spc="-185" dirty="0">
                <a:solidFill>
                  <a:srgbClr val="333333"/>
                </a:solidFill>
                <a:latin typeface="PMingLiU"/>
                <a:cs typeface="PMingLiU"/>
              </a:rPr>
              <a:t>チームリーダーに</a:t>
            </a:r>
            <a:r>
              <a:rPr sz="1350" spc="-110" dirty="0">
                <a:solidFill>
                  <a:srgbClr val="333333"/>
                </a:solidFill>
                <a:latin typeface="SimSun"/>
                <a:cs typeface="SimSun"/>
              </a:rPr>
              <a:t>昇進</a:t>
            </a:r>
            <a:endParaRPr sz="135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若手営業</a:t>
            </a:r>
            <a:r>
              <a:rPr sz="1150" spc="-110" dirty="0">
                <a:solidFill>
                  <a:srgbClr val="545454"/>
                </a:solidFill>
                <a:latin typeface="PMingLiU"/>
                <a:cs typeface="PMingLiU"/>
              </a:rPr>
              <a:t>メンバーの</a:t>
            </a: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指導</a:t>
            </a:r>
            <a:r>
              <a:rPr sz="1150" spc="-110" dirty="0">
                <a:solidFill>
                  <a:srgbClr val="545454"/>
                </a:solidFill>
                <a:latin typeface="PMingLiU"/>
                <a:cs typeface="PMingLiU"/>
              </a:rPr>
              <a:t>‧</a:t>
            </a: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育成</a:t>
            </a:r>
            <a:r>
              <a:rPr sz="1150" spc="-110" dirty="0">
                <a:solidFill>
                  <a:srgbClr val="545454"/>
                </a:solidFill>
                <a:latin typeface="PMingLiU"/>
                <a:cs typeface="PMingLiU"/>
              </a:rPr>
              <a:t>を</a:t>
            </a:r>
            <a:r>
              <a:rPr sz="1150" spc="-80" dirty="0">
                <a:solidFill>
                  <a:srgbClr val="545454"/>
                </a:solidFill>
                <a:latin typeface="SimSun"/>
                <a:cs typeface="SimSun"/>
              </a:rPr>
              <a:t>担当</a:t>
            </a:r>
            <a:endParaRPr sz="1150">
              <a:latin typeface="SimSun"/>
              <a:cs typeface="SimSun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4533899" y="7315199"/>
            <a:ext cx="95250" cy="476250"/>
            <a:chOff x="4533899" y="7315199"/>
            <a:chExt cx="95250" cy="476250"/>
          </a:xfrm>
        </p:grpSpPr>
        <p:sp>
          <p:nvSpPr>
            <p:cNvPr id="52" name="object 52"/>
            <p:cNvSpPr/>
            <p:nvPr/>
          </p:nvSpPr>
          <p:spPr>
            <a:xfrm>
              <a:off x="4571999" y="7315199"/>
              <a:ext cx="19050" cy="476250"/>
            </a:xfrm>
            <a:custGeom>
              <a:avLst/>
              <a:gdLst/>
              <a:ahLst/>
              <a:cxnLst/>
              <a:rect l="l" t="t" r="r" b="b"/>
              <a:pathLst>
                <a:path w="19050" h="476250">
                  <a:moveTo>
                    <a:pt x="19049" y="476249"/>
                  </a:moveTo>
                  <a:lnTo>
                    <a:pt x="0" y="476249"/>
                  </a:lnTo>
                  <a:lnTo>
                    <a:pt x="0" y="0"/>
                  </a:lnTo>
                  <a:lnTo>
                    <a:pt x="19049" y="0"/>
                  </a:lnTo>
                  <a:lnTo>
                    <a:pt x="19049" y="476249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33899" y="7362824"/>
              <a:ext cx="95250" cy="95249"/>
            </a:xfrm>
            <a:prstGeom prst="rect">
              <a:avLst/>
            </a:prstGeom>
          </p:spPr>
        </p:pic>
      </p:grpSp>
      <p:sp>
        <p:nvSpPr>
          <p:cNvPr id="54" name="object 54"/>
          <p:cNvSpPr txBox="1"/>
          <p:nvPr/>
        </p:nvSpPr>
        <p:spPr>
          <a:xfrm>
            <a:off x="4768849" y="7239808"/>
            <a:ext cx="2025650" cy="54737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名古屋拠点長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に</a:t>
            </a:r>
            <a:r>
              <a:rPr sz="1350" spc="-110" dirty="0">
                <a:solidFill>
                  <a:srgbClr val="333333"/>
                </a:solidFill>
                <a:latin typeface="SimSun"/>
                <a:cs typeface="SimSun"/>
              </a:rPr>
              <a:t>就任</a:t>
            </a:r>
            <a:endParaRPr sz="135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地域営業戦略</a:t>
            </a:r>
            <a:r>
              <a:rPr sz="1150" spc="-110" dirty="0">
                <a:solidFill>
                  <a:srgbClr val="545454"/>
                </a:solidFill>
                <a:latin typeface="PMingLiU"/>
                <a:cs typeface="PMingLiU"/>
              </a:rPr>
              <a:t>の</a:t>
            </a: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立案</a:t>
            </a:r>
            <a:r>
              <a:rPr sz="1150" spc="-110" dirty="0">
                <a:solidFill>
                  <a:srgbClr val="545454"/>
                </a:solidFill>
                <a:latin typeface="PMingLiU"/>
                <a:cs typeface="PMingLiU"/>
              </a:rPr>
              <a:t>‧</a:t>
            </a: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実行</a:t>
            </a:r>
            <a:r>
              <a:rPr sz="1150" spc="-110" dirty="0">
                <a:solidFill>
                  <a:srgbClr val="545454"/>
                </a:solidFill>
                <a:latin typeface="PMingLiU"/>
                <a:cs typeface="PMingLiU"/>
              </a:rPr>
              <a:t>を</a:t>
            </a:r>
            <a:r>
              <a:rPr sz="1150" spc="-80" dirty="0">
                <a:solidFill>
                  <a:srgbClr val="545454"/>
                </a:solidFill>
                <a:latin typeface="SimSun"/>
                <a:cs typeface="SimSun"/>
              </a:rPr>
              <a:t>主導</a:t>
            </a:r>
            <a:endParaRPr sz="1150">
              <a:latin typeface="SimSun"/>
              <a:cs typeface="SimSun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4533899" y="7981949"/>
            <a:ext cx="95250" cy="476250"/>
            <a:chOff x="4533899" y="7981949"/>
            <a:chExt cx="95250" cy="476250"/>
          </a:xfrm>
        </p:grpSpPr>
        <p:sp>
          <p:nvSpPr>
            <p:cNvPr id="56" name="object 56"/>
            <p:cNvSpPr/>
            <p:nvPr/>
          </p:nvSpPr>
          <p:spPr>
            <a:xfrm>
              <a:off x="4571999" y="7981949"/>
              <a:ext cx="19050" cy="476250"/>
            </a:xfrm>
            <a:custGeom>
              <a:avLst/>
              <a:gdLst/>
              <a:ahLst/>
              <a:cxnLst/>
              <a:rect l="l" t="t" r="r" b="b"/>
              <a:pathLst>
                <a:path w="19050" h="476250">
                  <a:moveTo>
                    <a:pt x="19049" y="476249"/>
                  </a:moveTo>
                  <a:lnTo>
                    <a:pt x="0" y="476249"/>
                  </a:lnTo>
                  <a:lnTo>
                    <a:pt x="0" y="0"/>
                  </a:lnTo>
                  <a:lnTo>
                    <a:pt x="19049" y="0"/>
                  </a:lnTo>
                  <a:lnTo>
                    <a:pt x="19049" y="476249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33899" y="8029574"/>
              <a:ext cx="95250" cy="95249"/>
            </a:xfrm>
            <a:prstGeom prst="rect">
              <a:avLst/>
            </a:prstGeom>
          </p:spPr>
        </p:pic>
      </p:grpSp>
      <p:sp>
        <p:nvSpPr>
          <p:cNvPr id="58" name="object 58"/>
          <p:cNvSpPr txBox="1"/>
          <p:nvPr/>
        </p:nvSpPr>
        <p:spPr>
          <a:xfrm>
            <a:off x="4768849" y="7906558"/>
            <a:ext cx="2825750" cy="54737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営業部長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に</a:t>
            </a:r>
            <a:r>
              <a:rPr sz="1350" spc="-110" dirty="0">
                <a:solidFill>
                  <a:srgbClr val="333333"/>
                </a:solidFill>
                <a:latin typeface="SimSun"/>
                <a:cs typeface="SimSun"/>
              </a:rPr>
              <a:t>就任</a:t>
            </a:r>
            <a:endParaRPr sz="135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全社営業戦略</a:t>
            </a:r>
            <a:r>
              <a:rPr sz="1150" spc="-110" dirty="0">
                <a:solidFill>
                  <a:srgbClr val="545454"/>
                </a:solidFill>
                <a:latin typeface="PMingLiU"/>
                <a:cs typeface="PMingLiU"/>
              </a:rPr>
              <a:t>の</a:t>
            </a: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策定</a:t>
            </a:r>
            <a:r>
              <a:rPr sz="1150" spc="-110" dirty="0">
                <a:solidFill>
                  <a:srgbClr val="545454"/>
                </a:solidFill>
                <a:latin typeface="PMingLiU"/>
                <a:cs typeface="PMingLiU"/>
              </a:rPr>
              <a:t>‧</a:t>
            </a: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組織</a:t>
            </a:r>
            <a:r>
              <a:rPr sz="1150" spc="-110" dirty="0">
                <a:solidFill>
                  <a:srgbClr val="545454"/>
                </a:solidFill>
                <a:latin typeface="PMingLiU"/>
                <a:cs typeface="PMingLiU"/>
              </a:rPr>
              <a:t>マネジメントを</a:t>
            </a:r>
            <a:r>
              <a:rPr sz="1150" spc="-80" dirty="0">
                <a:solidFill>
                  <a:srgbClr val="545454"/>
                </a:solidFill>
                <a:latin typeface="SimSun"/>
                <a:cs typeface="SimSun"/>
              </a:rPr>
              <a:t>担当</a:t>
            </a:r>
            <a:endParaRPr sz="1150">
              <a:latin typeface="SimSun"/>
              <a:cs typeface="SimSun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4533899" y="8648699"/>
            <a:ext cx="95250" cy="476250"/>
            <a:chOff x="4533899" y="8648699"/>
            <a:chExt cx="95250" cy="476250"/>
          </a:xfrm>
        </p:grpSpPr>
        <p:sp>
          <p:nvSpPr>
            <p:cNvPr id="60" name="object 60"/>
            <p:cNvSpPr/>
            <p:nvPr/>
          </p:nvSpPr>
          <p:spPr>
            <a:xfrm>
              <a:off x="4571999" y="8648699"/>
              <a:ext cx="19050" cy="476250"/>
            </a:xfrm>
            <a:custGeom>
              <a:avLst/>
              <a:gdLst/>
              <a:ahLst/>
              <a:cxnLst/>
              <a:rect l="l" t="t" r="r" b="b"/>
              <a:pathLst>
                <a:path w="19050" h="476250">
                  <a:moveTo>
                    <a:pt x="19049" y="476249"/>
                  </a:moveTo>
                  <a:lnTo>
                    <a:pt x="0" y="476249"/>
                  </a:lnTo>
                  <a:lnTo>
                    <a:pt x="0" y="0"/>
                  </a:lnTo>
                  <a:lnTo>
                    <a:pt x="19049" y="0"/>
                  </a:lnTo>
                  <a:lnTo>
                    <a:pt x="19049" y="476249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33899" y="8696324"/>
              <a:ext cx="95250" cy="95249"/>
            </a:xfrm>
            <a:prstGeom prst="rect">
              <a:avLst/>
            </a:prstGeom>
          </p:spPr>
        </p:pic>
      </p:grpSp>
      <p:sp>
        <p:nvSpPr>
          <p:cNvPr id="62" name="object 62"/>
          <p:cNvSpPr txBox="1"/>
          <p:nvPr/>
        </p:nvSpPr>
        <p:spPr>
          <a:xfrm>
            <a:off x="4768849" y="8573308"/>
            <a:ext cx="3079750" cy="54737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エン</a:t>
            </a:r>
            <a:r>
              <a:rPr sz="1300" spc="-75" dirty="0">
                <a:solidFill>
                  <a:srgbClr val="333333"/>
                </a:solidFill>
                <a:latin typeface="Lucida Console"/>
                <a:cs typeface="Lucida Console"/>
              </a:rPr>
              <a:t>SX</a:t>
            </a:r>
            <a:r>
              <a:rPr sz="1350" spc="-190" dirty="0">
                <a:solidFill>
                  <a:srgbClr val="333333"/>
                </a:solidFill>
                <a:latin typeface="PMingLiU"/>
                <a:cs typeface="PMingLiU"/>
              </a:rPr>
              <a:t>セールスアナリティクス</a:t>
            </a:r>
            <a:r>
              <a:rPr sz="1350" spc="-150" dirty="0">
                <a:solidFill>
                  <a:srgbClr val="333333"/>
                </a:solidFill>
                <a:latin typeface="SimSun"/>
                <a:cs typeface="SimSun"/>
              </a:rPr>
              <a:t>事業責任者</a:t>
            </a:r>
            <a:endParaRPr sz="135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150" spc="-50" dirty="0">
                <a:solidFill>
                  <a:srgbClr val="545454"/>
                </a:solidFill>
                <a:latin typeface="Franklin Gothic Demi"/>
                <a:cs typeface="Franklin Gothic Demi"/>
              </a:rPr>
              <a:t>AI</a:t>
            </a:r>
            <a:r>
              <a:rPr sz="1150" spc="-110" dirty="0">
                <a:solidFill>
                  <a:srgbClr val="545454"/>
                </a:solidFill>
                <a:latin typeface="PMingLiU"/>
                <a:cs typeface="PMingLiU"/>
              </a:rPr>
              <a:t>を</a:t>
            </a: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活用</a:t>
            </a:r>
            <a:r>
              <a:rPr sz="1150" spc="-110" dirty="0">
                <a:solidFill>
                  <a:srgbClr val="545454"/>
                </a:solidFill>
                <a:latin typeface="PMingLiU"/>
                <a:cs typeface="PMingLiU"/>
              </a:rPr>
              <a:t>した</a:t>
            </a: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営業支援</a:t>
            </a:r>
            <a:r>
              <a:rPr sz="1150" spc="-110" dirty="0">
                <a:solidFill>
                  <a:srgbClr val="545454"/>
                </a:solidFill>
                <a:latin typeface="PMingLiU"/>
                <a:cs typeface="PMingLiU"/>
              </a:rPr>
              <a:t>サービスの</a:t>
            </a: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企画</a:t>
            </a:r>
            <a:r>
              <a:rPr sz="1150" spc="-110" dirty="0">
                <a:solidFill>
                  <a:srgbClr val="545454"/>
                </a:solidFill>
                <a:latin typeface="PMingLiU"/>
                <a:cs typeface="PMingLiU"/>
              </a:rPr>
              <a:t>‧</a:t>
            </a: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開発</a:t>
            </a:r>
            <a:r>
              <a:rPr sz="1150" spc="-110" dirty="0">
                <a:solidFill>
                  <a:srgbClr val="545454"/>
                </a:solidFill>
                <a:latin typeface="PMingLiU"/>
                <a:cs typeface="PMingLiU"/>
              </a:rPr>
              <a:t>‧</a:t>
            </a:r>
            <a:r>
              <a:rPr sz="1150" spc="-80" dirty="0">
                <a:solidFill>
                  <a:srgbClr val="545454"/>
                </a:solidFill>
                <a:latin typeface="SimSun"/>
                <a:cs typeface="SimSun"/>
              </a:rPr>
              <a:t>提供</a:t>
            </a:r>
            <a:endParaRPr sz="1150">
              <a:latin typeface="SimSun"/>
              <a:cs typeface="SimSun"/>
            </a:endParaRPr>
          </a:p>
        </p:txBody>
      </p:sp>
      <p:pic>
        <p:nvPicPr>
          <p:cNvPr id="64" name="図 63">
            <a:extLst>
              <a:ext uri="{FF2B5EF4-FFF2-40B4-BE49-F238E27FC236}">
                <a16:creationId xmlns:a16="http://schemas.microsoft.com/office/drawing/2014/main" id="{2973FCE2-B7BE-7836-8950-092DAC8B12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2947" y="1292783"/>
            <a:ext cx="2008370" cy="200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930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20" dirty="0"/>
              <a:t>セールスアナリティクス事業責任者：加納誉也</a:t>
            </a:r>
            <a:r>
              <a:rPr spc="1110" dirty="0"/>
              <a:t>（</a:t>
            </a:r>
            <a:r>
              <a:rPr spc="-240" dirty="0"/>
              <a:t>営業向け</a:t>
            </a:r>
            <a:r>
              <a:rPr spc="985" dirty="0"/>
              <a:t>）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3841" y="3386745"/>
            <a:ext cx="3418185" cy="918072"/>
          </a:xfrm>
          <a:prstGeom prst="rect">
            <a:avLst/>
          </a:prstGeom>
        </p:spPr>
        <p:txBody>
          <a:bodyPr vert="horz" wrap="square" lIns="0" tIns="2127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675"/>
              </a:spcBef>
            </a:pPr>
            <a:r>
              <a:rPr sz="2350" b="1" spc="-285" dirty="0">
                <a:solidFill>
                  <a:srgbClr val="0E3B6D"/>
                </a:solidFill>
                <a:latin typeface="BIZ UDPGothic"/>
                <a:cs typeface="BIZ UDPGothic"/>
              </a:rPr>
              <a:t>加納 誉也</a:t>
            </a:r>
            <a:endParaRPr sz="2350" dirty="0">
              <a:latin typeface="BIZ UDPGothic"/>
              <a:cs typeface="BIZ UDPGothic"/>
            </a:endParaRPr>
          </a:p>
          <a:p>
            <a:pPr marL="12700" marR="5080" algn="ctr">
              <a:lnSpc>
                <a:spcPct val="112500"/>
              </a:lnSpc>
              <a:spcBef>
                <a:spcPts val="805"/>
              </a:spcBef>
            </a:pPr>
            <a:r>
              <a:rPr sz="1500" spc="-150" dirty="0">
                <a:solidFill>
                  <a:srgbClr val="545454"/>
                </a:solidFill>
                <a:latin typeface="SimSun"/>
                <a:cs typeface="SimSun"/>
              </a:rPr>
              <a:t>エン</a:t>
            </a:r>
            <a:r>
              <a:rPr sz="1500" spc="-100" dirty="0">
                <a:solidFill>
                  <a:srgbClr val="545454"/>
                </a:solidFill>
                <a:latin typeface="Noto Sans JP"/>
                <a:cs typeface="Noto Sans JP"/>
              </a:rPr>
              <a:t>SX</a:t>
            </a:r>
            <a:r>
              <a:rPr sz="1500" spc="-180" dirty="0">
                <a:solidFill>
                  <a:srgbClr val="545454"/>
                </a:solidFill>
                <a:latin typeface="SimSun"/>
                <a:cs typeface="SimSun"/>
              </a:rPr>
              <a:t>セールスアナリティクス事業責</a:t>
            </a:r>
            <a:r>
              <a:rPr sz="1500" spc="-100" dirty="0">
                <a:solidFill>
                  <a:srgbClr val="545454"/>
                </a:solidFill>
                <a:latin typeface="SimSun"/>
                <a:cs typeface="SimSun"/>
              </a:rPr>
              <a:t>任者</a:t>
            </a:r>
            <a:endParaRPr sz="1500" dirty="0">
              <a:latin typeface="SimSun"/>
              <a:cs typeface="SimSu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999" y="4848224"/>
            <a:ext cx="152399" cy="14287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49299" y="4796662"/>
            <a:ext cx="114363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204" dirty="0">
                <a:solidFill>
                  <a:srgbClr val="333333"/>
                </a:solidFill>
                <a:latin typeface="SimSun"/>
                <a:cs typeface="SimSun"/>
              </a:rPr>
              <a:t>営業畑一筋 </a:t>
            </a:r>
            <a:r>
              <a:rPr sz="1300" spc="-65" dirty="0">
                <a:solidFill>
                  <a:srgbClr val="333333"/>
                </a:solidFill>
                <a:latin typeface="Noto Sans JP"/>
                <a:cs typeface="Noto Sans JP"/>
              </a:rPr>
              <a:t>13</a:t>
            </a:r>
            <a:r>
              <a:rPr sz="1350" spc="-50" dirty="0">
                <a:solidFill>
                  <a:srgbClr val="333333"/>
                </a:solidFill>
                <a:latin typeface="SimSun"/>
                <a:cs typeface="SimSun"/>
              </a:rPr>
              <a:t>年</a:t>
            </a:r>
            <a:endParaRPr sz="1350">
              <a:latin typeface="SimSun"/>
              <a:cs typeface="SimSun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0999" y="5219699"/>
            <a:ext cx="190499" cy="15239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49299" y="5168137"/>
            <a:ext cx="180340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00" spc="-65" dirty="0">
                <a:solidFill>
                  <a:srgbClr val="333333"/>
                </a:solidFill>
                <a:latin typeface="Noto Sans JP"/>
                <a:cs typeface="Noto Sans JP"/>
              </a:rPr>
              <a:t>200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名以上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の</a:t>
            </a:r>
            <a:r>
              <a:rPr sz="1350" spc="-150" dirty="0">
                <a:solidFill>
                  <a:srgbClr val="333333"/>
                </a:solidFill>
                <a:latin typeface="SimSun"/>
                <a:cs typeface="SimSun"/>
              </a:rPr>
              <a:t>営業育成実績</a:t>
            </a:r>
            <a:endParaRPr sz="1350">
              <a:latin typeface="SimSun"/>
              <a:cs typeface="SimSun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0999" y="5591174"/>
            <a:ext cx="114299" cy="15314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49299" y="5539612"/>
            <a:ext cx="261620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東京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‧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大阪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‧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名古屋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‧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福岡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で</a:t>
            </a:r>
            <a:r>
              <a:rPr sz="1350" spc="-140" dirty="0">
                <a:solidFill>
                  <a:srgbClr val="333333"/>
                </a:solidFill>
                <a:latin typeface="SimSun"/>
                <a:cs typeface="SimSun"/>
              </a:rPr>
              <a:t>営業経験</a:t>
            </a:r>
            <a:endParaRPr sz="1350">
              <a:latin typeface="SimSun"/>
              <a:cs typeface="SimSu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0999" y="5972174"/>
            <a:ext cx="152399" cy="133349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749299" y="5911087"/>
            <a:ext cx="1634489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売上約</a:t>
            </a:r>
            <a:r>
              <a:rPr sz="1300" spc="-65" dirty="0">
                <a:solidFill>
                  <a:srgbClr val="333333"/>
                </a:solidFill>
                <a:latin typeface="Noto Sans JP"/>
                <a:cs typeface="Noto Sans JP"/>
              </a:rPr>
              <a:t>4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倍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の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成長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350" spc="-114" dirty="0">
                <a:solidFill>
                  <a:srgbClr val="333333"/>
                </a:solidFill>
                <a:latin typeface="SimSun"/>
                <a:cs typeface="SimSun"/>
              </a:rPr>
              <a:t>牽引</a:t>
            </a:r>
            <a:endParaRPr sz="1350">
              <a:latin typeface="SimSun"/>
              <a:cs typeface="SimSu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809999" y="1028699"/>
            <a:ext cx="38100" cy="314325"/>
          </a:xfrm>
          <a:custGeom>
            <a:avLst/>
            <a:gdLst/>
            <a:ahLst/>
            <a:cxnLst/>
            <a:rect l="l" t="t" r="r" b="b"/>
            <a:pathLst>
              <a:path w="38100" h="314325">
                <a:moveTo>
                  <a:pt x="38099" y="314324"/>
                </a:moveTo>
                <a:lnTo>
                  <a:pt x="0" y="314324"/>
                </a:lnTo>
                <a:lnTo>
                  <a:pt x="0" y="0"/>
                </a:lnTo>
                <a:lnTo>
                  <a:pt x="38099" y="0"/>
                </a:lnTo>
                <a:lnTo>
                  <a:pt x="38099" y="314324"/>
                </a:lnTo>
                <a:close/>
              </a:path>
            </a:pathLst>
          </a:custGeom>
          <a:solidFill>
            <a:srgbClr val="0E3B6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3809999" y="2647949"/>
            <a:ext cx="381000" cy="381000"/>
            <a:chOff x="3809999" y="2647949"/>
            <a:chExt cx="381000" cy="381000"/>
          </a:xfrm>
        </p:grpSpPr>
        <p:sp>
          <p:nvSpPr>
            <p:cNvPr id="15" name="object 15"/>
            <p:cNvSpPr/>
            <p:nvPr/>
          </p:nvSpPr>
          <p:spPr>
            <a:xfrm>
              <a:off x="3809999" y="2647949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499" y="380999"/>
                  </a:moveTo>
                  <a:lnTo>
                    <a:pt x="144200" y="375289"/>
                  </a:lnTo>
                  <a:lnTo>
                    <a:pt x="100697" y="358507"/>
                  </a:lnTo>
                  <a:lnTo>
                    <a:pt x="62575" y="331659"/>
                  </a:lnTo>
                  <a:lnTo>
                    <a:pt x="32104" y="296335"/>
                  </a:lnTo>
                  <a:lnTo>
                    <a:pt x="11130" y="254667"/>
                  </a:lnTo>
                  <a:lnTo>
                    <a:pt x="914" y="209172"/>
                  </a:lnTo>
                  <a:lnTo>
                    <a:pt x="0" y="190499"/>
                  </a:lnTo>
                  <a:lnTo>
                    <a:pt x="228" y="181141"/>
                  </a:lnTo>
                  <a:lnTo>
                    <a:pt x="8200" y="135199"/>
                  </a:lnTo>
                  <a:lnTo>
                    <a:pt x="27095" y="92572"/>
                  </a:lnTo>
                  <a:lnTo>
                    <a:pt x="55796" y="55796"/>
                  </a:lnTo>
                  <a:lnTo>
                    <a:pt x="92572" y="27095"/>
                  </a:lnTo>
                  <a:lnTo>
                    <a:pt x="135199" y="8200"/>
                  </a:lnTo>
                  <a:lnTo>
                    <a:pt x="181141" y="228"/>
                  </a:lnTo>
                  <a:lnTo>
                    <a:pt x="190499" y="0"/>
                  </a:lnTo>
                  <a:lnTo>
                    <a:pt x="199858" y="228"/>
                  </a:lnTo>
                  <a:lnTo>
                    <a:pt x="245799" y="8200"/>
                  </a:lnTo>
                  <a:lnTo>
                    <a:pt x="288426" y="27095"/>
                  </a:lnTo>
                  <a:lnTo>
                    <a:pt x="325203" y="55796"/>
                  </a:lnTo>
                  <a:lnTo>
                    <a:pt x="353903" y="92572"/>
                  </a:lnTo>
                  <a:lnTo>
                    <a:pt x="372798" y="135199"/>
                  </a:lnTo>
                  <a:lnTo>
                    <a:pt x="380771" y="181141"/>
                  </a:lnTo>
                  <a:lnTo>
                    <a:pt x="380999" y="190499"/>
                  </a:lnTo>
                  <a:lnTo>
                    <a:pt x="380771" y="199858"/>
                  </a:lnTo>
                  <a:lnTo>
                    <a:pt x="372798" y="245799"/>
                  </a:lnTo>
                  <a:lnTo>
                    <a:pt x="353903" y="288427"/>
                  </a:lnTo>
                  <a:lnTo>
                    <a:pt x="325203" y="325203"/>
                  </a:lnTo>
                  <a:lnTo>
                    <a:pt x="288426" y="353903"/>
                  </a:lnTo>
                  <a:lnTo>
                    <a:pt x="245799" y="372799"/>
                  </a:lnTo>
                  <a:lnTo>
                    <a:pt x="199858" y="380771"/>
                  </a:lnTo>
                  <a:lnTo>
                    <a:pt x="190499" y="380999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23942" y="2762269"/>
              <a:ext cx="152675" cy="152707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3797300" y="1026858"/>
            <a:ext cx="7983855" cy="23545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45415">
              <a:lnSpc>
                <a:spcPct val="100000"/>
              </a:lnSpc>
              <a:spcBef>
                <a:spcPts val="115"/>
              </a:spcBef>
            </a:pPr>
            <a:r>
              <a:rPr sz="1850" b="1" spc="-210" dirty="0">
                <a:solidFill>
                  <a:srgbClr val="0E3B6D"/>
                </a:solidFill>
                <a:latin typeface="BIZ UDPGothic"/>
                <a:cs typeface="BIZ UDPGothic"/>
              </a:rPr>
              <a:t>経歴</a:t>
            </a:r>
            <a:r>
              <a:rPr sz="1850" b="1" spc="985" dirty="0">
                <a:solidFill>
                  <a:srgbClr val="0E3B6D"/>
                </a:solidFill>
                <a:latin typeface="Meiryo"/>
                <a:cs typeface="Meiryo"/>
              </a:rPr>
              <a:t>‧</a:t>
            </a:r>
            <a:r>
              <a:rPr sz="1850" b="1" spc="-175" dirty="0">
                <a:solidFill>
                  <a:srgbClr val="0E3B6D"/>
                </a:solidFill>
                <a:latin typeface="BIZ UDPGothic"/>
                <a:cs typeface="BIZ UDPGothic"/>
              </a:rPr>
              <a:t>組織実績</a:t>
            </a:r>
            <a:endParaRPr sz="1850">
              <a:latin typeface="BIZ UDPGothic"/>
              <a:cs typeface="BIZ UDPGothic"/>
            </a:endParaRPr>
          </a:p>
          <a:p>
            <a:pPr marL="12700" marR="5080">
              <a:lnSpc>
                <a:spcPct val="118800"/>
              </a:lnSpc>
              <a:spcBef>
                <a:spcPts val="1050"/>
              </a:spcBef>
            </a:pPr>
            <a:r>
              <a:rPr sz="1300" spc="-60" dirty="0">
                <a:solidFill>
                  <a:srgbClr val="333333"/>
                </a:solidFill>
                <a:latin typeface="Noto Sans JP"/>
                <a:cs typeface="Noto Sans JP"/>
              </a:rPr>
              <a:t>2008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年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エン‧ジャパン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入社以降</a:t>
            </a:r>
            <a:r>
              <a:rPr sz="1350" spc="-165" dirty="0">
                <a:solidFill>
                  <a:srgbClr val="333333"/>
                </a:solidFill>
                <a:latin typeface="PMingLiU"/>
                <a:cs typeface="PMingLiU"/>
              </a:rPr>
              <a:t>、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東京</a:t>
            </a:r>
            <a:r>
              <a:rPr sz="1350" spc="-165" dirty="0">
                <a:solidFill>
                  <a:srgbClr val="333333"/>
                </a:solidFill>
                <a:latin typeface="PMingLiU"/>
                <a:cs typeface="PMingLiU"/>
              </a:rPr>
              <a:t>‧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大阪</a:t>
            </a:r>
            <a:r>
              <a:rPr sz="1350" spc="-165" dirty="0">
                <a:solidFill>
                  <a:srgbClr val="333333"/>
                </a:solidFill>
                <a:latin typeface="PMingLiU"/>
                <a:cs typeface="PMingLiU"/>
              </a:rPr>
              <a:t>‧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名古屋</a:t>
            </a:r>
            <a:r>
              <a:rPr sz="1350" spc="-165" dirty="0">
                <a:solidFill>
                  <a:srgbClr val="333333"/>
                </a:solidFill>
                <a:latin typeface="PMingLiU"/>
                <a:cs typeface="PMingLiU"/>
              </a:rPr>
              <a:t>‧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福岡</a:t>
            </a:r>
            <a:r>
              <a:rPr sz="1350" spc="-165" dirty="0">
                <a:solidFill>
                  <a:srgbClr val="333333"/>
                </a:solidFill>
                <a:latin typeface="PMingLiU"/>
                <a:cs typeface="PMingLiU"/>
              </a:rPr>
              <a:t>と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全国各地</a:t>
            </a:r>
            <a:r>
              <a:rPr sz="1350" spc="-165" dirty="0">
                <a:solidFill>
                  <a:srgbClr val="333333"/>
                </a:solidFill>
                <a:latin typeface="PMingLiU"/>
                <a:cs typeface="PMingLiU"/>
              </a:rPr>
              <a:t>で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法人営業</a:t>
            </a:r>
            <a:r>
              <a:rPr sz="1350" spc="-165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経験</a:t>
            </a:r>
            <a:r>
              <a:rPr sz="1350" spc="-165" dirty="0">
                <a:solidFill>
                  <a:srgbClr val="333333"/>
                </a:solidFill>
                <a:latin typeface="PMingLiU"/>
                <a:cs typeface="PMingLiU"/>
              </a:rPr>
              <a:t>。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営業</a:t>
            </a:r>
            <a:r>
              <a:rPr sz="1350" spc="-195" dirty="0">
                <a:solidFill>
                  <a:srgbClr val="333333"/>
                </a:solidFill>
                <a:latin typeface="PMingLiU"/>
                <a:cs typeface="PMingLiU"/>
              </a:rPr>
              <a:t>リーダーから </a:t>
            </a:r>
            <a:r>
              <a:rPr sz="1350" spc="-190" dirty="0">
                <a:solidFill>
                  <a:srgbClr val="333333"/>
                </a:solidFill>
                <a:latin typeface="SimSun"/>
                <a:cs typeface="SimSun"/>
              </a:rPr>
              <a:t>名古屋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拠点長</a:t>
            </a:r>
            <a:r>
              <a:rPr sz="1350" spc="-165" dirty="0">
                <a:solidFill>
                  <a:srgbClr val="333333"/>
                </a:solidFill>
                <a:latin typeface="PMingLiU"/>
                <a:cs typeface="PMingLiU"/>
              </a:rPr>
              <a:t>、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西日本</a:t>
            </a:r>
            <a:r>
              <a:rPr sz="1350" spc="-165" dirty="0">
                <a:solidFill>
                  <a:srgbClr val="333333"/>
                </a:solidFill>
                <a:latin typeface="PMingLiU"/>
                <a:cs typeface="PMingLiU"/>
              </a:rPr>
              <a:t>エリア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営業部長</a:t>
            </a:r>
            <a:r>
              <a:rPr sz="1350" spc="-165" dirty="0">
                <a:solidFill>
                  <a:srgbClr val="333333"/>
                </a:solidFill>
                <a:latin typeface="PMingLiU"/>
                <a:cs typeface="PMingLiU"/>
              </a:rPr>
              <a:t>までマネジメント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職</a:t>
            </a:r>
            <a:r>
              <a:rPr sz="1350" spc="-165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歴任</a:t>
            </a:r>
            <a:r>
              <a:rPr sz="1350" spc="-165" dirty="0">
                <a:solidFill>
                  <a:srgbClr val="333333"/>
                </a:solidFill>
                <a:latin typeface="PMingLiU"/>
                <a:cs typeface="PMingLiU"/>
              </a:rPr>
              <a:t>。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延</a:t>
            </a:r>
            <a:r>
              <a:rPr sz="1350" spc="-165" dirty="0">
                <a:solidFill>
                  <a:srgbClr val="333333"/>
                </a:solidFill>
                <a:latin typeface="PMingLiU"/>
                <a:cs typeface="PMingLiU"/>
              </a:rPr>
              <a:t>べ</a:t>
            </a:r>
            <a:r>
              <a:rPr sz="1300" spc="-60" dirty="0">
                <a:solidFill>
                  <a:srgbClr val="333333"/>
                </a:solidFill>
                <a:latin typeface="Noto Sans JP"/>
                <a:cs typeface="Noto Sans JP"/>
              </a:rPr>
              <a:t>200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名以上</a:t>
            </a:r>
            <a:r>
              <a:rPr sz="1350" spc="-165" dirty="0">
                <a:solidFill>
                  <a:srgbClr val="333333"/>
                </a:solidFill>
                <a:latin typeface="PMingLiU"/>
                <a:cs typeface="PMingLiU"/>
              </a:rPr>
              <a:t>の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営業</a:t>
            </a:r>
            <a:r>
              <a:rPr sz="1350" spc="-165" dirty="0">
                <a:solidFill>
                  <a:srgbClr val="333333"/>
                </a:solidFill>
                <a:latin typeface="PMingLiU"/>
                <a:cs typeface="PMingLiU"/>
              </a:rPr>
              <a:t>パーソンの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育成</a:t>
            </a:r>
            <a:r>
              <a:rPr sz="1350" spc="-165" dirty="0">
                <a:solidFill>
                  <a:srgbClr val="333333"/>
                </a:solidFill>
                <a:latin typeface="PMingLiU"/>
                <a:cs typeface="PMingLiU"/>
              </a:rPr>
              <a:t>‧マネジメントに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携</a:t>
            </a:r>
            <a:r>
              <a:rPr sz="1350" spc="-185" dirty="0">
                <a:solidFill>
                  <a:srgbClr val="333333"/>
                </a:solidFill>
                <a:latin typeface="PMingLiU"/>
                <a:cs typeface="PMingLiU"/>
              </a:rPr>
              <a:t>わり、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人材紹介</a:t>
            </a:r>
            <a:r>
              <a:rPr sz="1350" spc="-165" dirty="0">
                <a:solidFill>
                  <a:srgbClr val="333333"/>
                </a:solidFill>
                <a:latin typeface="PMingLiU"/>
                <a:cs typeface="PMingLiU"/>
              </a:rPr>
              <a:t>‧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求人業界</a:t>
            </a:r>
            <a:r>
              <a:rPr sz="1350" spc="-165" dirty="0">
                <a:solidFill>
                  <a:srgbClr val="333333"/>
                </a:solidFill>
                <a:latin typeface="PMingLiU"/>
                <a:cs typeface="PMingLiU"/>
              </a:rPr>
              <a:t>における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営業</a:t>
            </a:r>
            <a:r>
              <a:rPr sz="1350" spc="-165" dirty="0">
                <a:solidFill>
                  <a:srgbClr val="333333"/>
                </a:solidFill>
                <a:latin typeface="PMingLiU"/>
                <a:cs typeface="PMingLiU"/>
              </a:rPr>
              <a:t>ノウハウを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構築</a:t>
            </a:r>
            <a:r>
              <a:rPr sz="1350" spc="-165" dirty="0">
                <a:solidFill>
                  <a:srgbClr val="333333"/>
                </a:solidFill>
                <a:latin typeface="PMingLiU"/>
                <a:cs typeface="PMingLiU"/>
              </a:rPr>
              <a:t>。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直近</a:t>
            </a:r>
            <a:r>
              <a:rPr sz="1300" spc="-60" dirty="0">
                <a:solidFill>
                  <a:srgbClr val="333333"/>
                </a:solidFill>
                <a:latin typeface="Noto Sans JP"/>
                <a:cs typeface="Noto Sans JP"/>
              </a:rPr>
              <a:t>5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年間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でエン‧ジャパンの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売上約</a:t>
            </a:r>
            <a:r>
              <a:rPr sz="1300" spc="-60" dirty="0">
                <a:solidFill>
                  <a:srgbClr val="333333"/>
                </a:solidFill>
                <a:latin typeface="Noto Sans JP"/>
                <a:cs typeface="Noto Sans JP"/>
              </a:rPr>
              <a:t>4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倍成長</a:t>
            </a:r>
            <a:r>
              <a:rPr sz="1350" spc="-165" dirty="0">
                <a:solidFill>
                  <a:srgbClr val="333333"/>
                </a:solidFill>
                <a:latin typeface="PMingLiU"/>
                <a:cs typeface="PMingLiU"/>
              </a:rPr>
              <a:t>に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貢献</a:t>
            </a:r>
            <a:r>
              <a:rPr sz="1350" spc="-165" dirty="0">
                <a:solidFill>
                  <a:srgbClr val="333333"/>
                </a:solidFill>
                <a:latin typeface="PMingLiU"/>
                <a:cs typeface="PMingLiU"/>
              </a:rPr>
              <a:t>した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営業成功モ</a:t>
            </a:r>
            <a:r>
              <a:rPr sz="1350" spc="-165" dirty="0">
                <a:solidFill>
                  <a:srgbClr val="333333"/>
                </a:solidFill>
                <a:latin typeface="PMingLiU"/>
                <a:cs typeface="PMingLiU"/>
              </a:rPr>
              <a:t>デルを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自社</a:t>
            </a:r>
            <a:r>
              <a:rPr sz="1350" spc="-165" dirty="0">
                <a:solidFill>
                  <a:srgbClr val="333333"/>
                </a:solidFill>
                <a:latin typeface="PMingLiU"/>
                <a:cs typeface="PMingLiU"/>
              </a:rPr>
              <a:t>サービスにも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反映</a:t>
            </a:r>
            <a:r>
              <a:rPr sz="1350" spc="-165" dirty="0">
                <a:solidFill>
                  <a:srgbClr val="333333"/>
                </a:solidFill>
                <a:latin typeface="PMingLiU"/>
                <a:cs typeface="PMingLiU"/>
              </a:rPr>
              <a:t>。</a:t>
            </a:r>
            <a:endParaRPr sz="1350">
              <a:latin typeface="PMingLiU"/>
              <a:cs typeface="PMingLiU"/>
            </a:endParaRPr>
          </a:p>
          <a:p>
            <a:pPr>
              <a:lnSpc>
                <a:spcPct val="100000"/>
              </a:lnSpc>
              <a:spcBef>
                <a:spcPts val="190"/>
              </a:spcBef>
            </a:pPr>
            <a:endParaRPr sz="1200">
              <a:latin typeface="PMingLiU"/>
              <a:cs typeface="PMingLiU"/>
            </a:endParaRPr>
          </a:p>
          <a:p>
            <a:pPr marL="535940">
              <a:lnSpc>
                <a:spcPct val="100000"/>
              </a:lnSpc>
              <a:spcBef>
                <a:spcPts val="5"/>
              </a:spcBef>
            </a:pPr>
            <a:r>
              <a:rPr sz="1350" b="1" spc="-45" dirty="0">
                <a:solidFill>
                  <a:srgbClr val="333333"/>
                </a:solidFill>
                <a:latin typeface="BIZ UDPGothic"/>
                <a:cs typeface="BIZ UDPGothic"/>
              </a:rPr>
              <a:t>エン</a:t>
            </a:r>
            <a:r>
              <a:rPr sz="1350" b="1" spc="-114" dirty="0">
                <a:solidFill>
                  <a:srgbClr val="333333"/>
                </a:solidFill>
                <a:latin typeface="Gautami"/>
                <a:cs typeface="Gautami"/>
              </a:rPr>
              <a:t>SX</a:t>
            </a:r>
            <a:r>
              <a:rPr sz="1350" b="1" spc="-110" dirty="0">
                <a:solidFill>
                  <a:srgbClr val="333333"/>
                </a:solidFill>
                <a:latin typeface="BIZ UDPGothic"/>
                <a:cs typeface="BIZ UDPGothic"/>
              </a:rPr>
              <a:t>セールスアナリティクスの開発</a:t>
            </a:r>
            <a:endParaRPr sz="1350">
              <a:latin typeface="BIZ UDPGothic"/>
              <a:cs typeface="BIZ UDPGothic"/>
            </a:endParaRPr>
          </a:p>
          <a:p>
            <a:pPr marL="535940" marR="73660">
              <a:lnSpc>
                <a:spcPct val="111100"/>
              </a:lnSpc>
              <a:spcBef>
                <a:spcPts val="375"/>
              </a:spcBef>
            </a:pPr>
            <a:r>
              <a:rPr sz="1300" spc="-65" dirty="0">
                <a:solidFill>
                  <a:srgbClr val="333333"/>
                </a:solidFill>
                <a:latin typeface="Noto Sans JP"/>
                <a:cs typeface="Noto Sans JP"/>
              </a:rPr>
              <a:t>2022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年</a:t>
            </a:r>
            <a:r>
              <a:rPr sz="1350" spc="-185" dirty="0">
                <a:solidFill>
                  <a:srgbClr val="333333"/>
                </a:solidFill>
                <a:latin typeface="PMingLiU"/>
                <a:cs typeface="PMingLiU"/>
              </a:rPr>
              <a:t>より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社内新設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のエン</a:t>
            </a:r>
            <a:r>
              <a:rPr sz="1300" spc="-70" dirty="0">
                <a:solidFill>
                  <a:srgbClr val="333333"/>
                </a:solidFill>
                <a:latin typeface="Noto Sans JP"/>
                <a:cs typeface="Noto Sans JP"/>
              </a:rPr>
              <a:t>SX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事業</a:t>
            </a:r>
            <a:r>
              <a:rPr sz="1350" spc="-165" dirty="0">
                <a:solidFill>
                  <a:srgbClr val="333333"/>
                </a:solidFill>
                <a:latin typeface="PMingLiU"/>
                <a:cs typeface="PMingLiU"/>
              </a:rPr>
              <a:t>へ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異動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。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営業</a:t>
            </a:r>
            <a:r>
              <a:rPr sz="1300" spc="-55" dirty="0">
                <a:solidFill>
                  <a:srgbClr val="333333"/>
                </a:solidFill>
                <a:latin typeface="Noto Sans JP"/>
                <a:cs typeface="Noto Sans JP"/>
              </a:rPr>
              <a:t>AI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解析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ツール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『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エン</a:t>
            </a:r>
            <a:r>
              <a:rPr sz="1300" spc="-70" dirty="0">
                <a:solidFill>
                  <a:srgbClr val="333333"/>
                </a:solidFill>
                <a:latin typeface="Noto Sans JP"/>
                <a:cs typeface="Noto Sans JP"/>
              </a:rPr>
              <a:t>SX</a:t>
            </a:r>
            <a:r>
              <a:rPr sz="1350" spc="-190" dirty="0">
                <a:solidFill>
                  <a:srgbClr val="333333"/>
                </a:solidFill>
                <a:latin typeface="PMingLiU"/>
                <a:cs typeface="PMingLiU"/>
              </a:rPr>
              <a:t>セールスアナリティクス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』</a:t>
            </a:r>
            <a:r>
              <a:rPr sz="1350" spc="-150" dirty="0">
                <a:solidFill>
                  <a:srgbClr val="333333"/>
                </a:solidFill>
                <a:latin typeface="PMingLiU"/>
                <a:cs typeface="PMingLiU"/>
              </a:rPr>
              <a:t>をプロダク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ト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責任者</a:t>
            </a:r>
            <a:r>
              <a:rPr sz="1350" spc="-185" dirty="0">
                <a:solidFill>
                  <a:srgbClr val="333333"/>
                </a:solidFill>
                <a:latin typeface="PMingLiU"/>
                <a:cs typeface="PMingLiU"/>
              </a:rPr>
              <a:t>として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企画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‧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開発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し、</a:t>
            </a:r>
            <a:r>
              <a:rPr sz="1300" spc="-65" dirty="0">
                <a:solidFill>
                  <a:srgbClr val="333333"/>
                </a:solidFill>
                <a:latin typeface="Noto Sans JP"/>
                <a:cs typeface="Noto Sans JP"/>
              </a:rPr>
              <a:t>2023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年</a:t>
            </a:r>
            <a:r>
              <a:rPr sz="1300" spc="-65" dirty="0">
                <a:solidFill>
                  <a:srgbClr val="333333"/>
                </a:solidFill>
                <a:latin typeface="Noto Sans JP"/>
                <a:cs typeface="Noto Sans JP"/>
              </a:rPr>
              <a:t>7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月</a:t>
            </a:r>
            <a:r>
              <a:rPr sz="1350" spc="-180" dirty="0">
                <a:solidFill>
                  <a:srgbClr val="333333"/>
                </a:solidFill>
                <a:latin typeface="PMingLiU"/>
                <a:cs typeface="PMingLiU"/>
              </a:rPr>
              <a:t>よりサービス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提供開始</a:t>
            </a:r>
            <a:r>
              <a:rPr sz="1350" spc="-50" dirty="0">
                <a:solidFill>
                  <a:srgbClr val="333333"/>
                </a:solidFill>
                <a:latin typeface="PMingLiU"/>
                <a:cs typeface="PMingLiU"/>
              </a:rPr>
              <a:t>。</a:t>
            </a:r>
            <a:endParaRPr sz="1350">
              <a:latin typeface="PMingLiU"/>
              <a:cs typeface="PMingLiU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809999" y="3571874"/>
            <a:ext cx="381000" cy="381000"/>
            <a:chOff x="3809999" y="3571874"/>
            <a:chExt cx="381000" cy="381000"/>
          </a:xfrm>
        </p:grpSpPr>
        <p:sp>
          <p:nvSpPr>
            <p:cNvPr id="19" name="object 19"/>
            <p:cNvSpPr/>
            <p:nvPr/>
          </p:nvSpPr>
          <p:spPr>
            <a:xfrm>
              <a:off x="3809999" y="3571874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499" y="380999"/>
                  </a:moveTo>
                  <a:lnTo>
                    <a:pt x="144200" y="375289"/>
                  </a:lnTo>
                  <a:lnTo>
                    <a:pt x="100697" y="358507"/>
                  </a:lnTo>
                  <a:lnTo>
                    <a:pt x="62575" y="331659"/>
                  </a:lnTo>
                  <a:lnTo>
                    <a:pt x="32104" y="296335"/>
                  </a:lnTo>
                  <a:lnTo>
                    <a:pt x="11130" y="254667"/>
                  </a:lnTo>
                  <a:lnTo>
                    <a:pt x="914" y="209172"/>
                  </a:lnTo>
                  <a:lnTo>
                    <a:pt x="0" y="190499"/>
                  </a:lnTo>
                  <a:lnTo>
                    <a:pt x="228" y="181140"/>
                  </a:lnTo>
                  <a:lnTo>
                    <a:pt x="8200" y="135199"/>
                  </a:lnTo>
                  <a:lnTo>
                    <a:pt x="27095" y="92571"/>
                  </a:lnTo>
                  <a:lnTo>
                    <a:pt x="55796" y="55796"/>
                  </a:lnTo>
                  <a:lnTo>
                    <a:pt x="92572" y="27095"/>
                  </a:lnTo>
                  <a:lnTo>
                    <a:pt x="135199" y="8200"/>
                  </a:lnTo>
                  <a:lnTo>
                    <a:pt x="181141" y="228"/>
                  </a:lnTo>
                  <a:lnTo>
                    <a:pt x="190499" y="0"/>
                  </a:lnTo>
                  <a:lnTo>
                    <a:pt x="199858" y="228"/>
                  </a:lnTo>
                  <a:lnTo>
                    <a:pt x="245799" y="8200"/>
                  </a:lnTo>
                  <a:lnTo>
                    <a:pt x="288426" y="27095"/>
                  </a:lnTo>
                  <a:lnTo>
                    <a:pt x="325203" y="55796"/>
                  </a:lnTo>
                  <a:lnTo>
                    <a:pt x="353903" y="92572"/>
                  </a:lnTo>
                  <a:lnTo>
                    <a:pt x="372798" y="135199"/>
                  </a:lnTo>
                  <a:lnTo>
                    <a:pt x="380771" y="181140"/>
                  </a:lnTo>
                  <a:lnTo>
                    <a:pt x="380999" y="190499"/>
                  </a:lnTo>
                  <a:lnTo>
                    <a:pt x="380771" y="199858"/>
                  </a:lnTo>
                  <a:lnTo>
                    <a:pt x="372798" y="245799"/>
                  </a:lnTo>
                  <a:lnTo>
                    <a:pt x="353903" y="288426"/>
                  </a:lnTo>
                  <a:lnTo>
                    <a:pt x="325203" y="325203"/>
                  </a:lnTo>
                  <a:lnTo>
                    <a:pt x="288426" y="353903"/>
                  </a:lnTo>
                  <a:lnTo>
                    <a:pt x="245799" y="372799"/>
                  </a:lnTo>
                  <a:lnTo>
                    <a:pt x="199858" y="380771"/>
                  </a:lnTo>
                  <a:lnTo>
                    <a:pt x="190499" y="380999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04833" y="3686174"/>
              <a:ext cx="191303" cy="152399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4321175" y="3498367"/>
            <a:ext cx="7402195" cy="80645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350" b="1" spc="-140" dirty="0">
                <a:solidFill>
                  <a:srgbClr val="333333"/>
                </a:solidFill>
                <a:latin typeface="BIZ UDPGothic"/>
                <a:cs typeface="BIZ UDPGothic"/>
              </a:rPr>
              <a:t>営業哲学</a:t>
            </a:r>
            <a:endParaRPr sz="1350">
              <a:latin typeface="BIZ UDPGothic"/>
              <a:cs typeface="BIZ UDPGothic"/>
            </a:endParaRPr>
          </a:p>
          <a:p>
            <a:pPr marL="12700" marR="5080">
              <a:lnSpc>
                <a:spcPct val="111100"/>
              </a:lnSpc>
              <a:spcBef>
                <a:spcPts val="375"/>
              </a:spcBef>
            </a:pP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「営業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に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変革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」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という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信念</a:t>
            </a:r>
            <a:r>
              <a:rPr sz="1350" spc="-195" dirty="0">
                <a:solidFill>
                  <a:srgbClr val="333333"/>
                </a:solidFill>
                <a:latin typeface="PMingLiU"/>
                <a:cs typeface="PMingLiU"/>
              </a:rPr>
              <a:t>のもと、</a:t>
            </a:r>
            <a:r>
              <a:rPr sz="1300" spc="-65" dirty="0">
                <a:solidFill>
                  <a:srgbClr val="333333"/>
                </a:solidFill>
                <a:latin typeface="Noto Sans JP"/>
                <a:cs typeface="Noto Sans JP"/>
              </a:rPr>
              <a:t>KPI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至上主義</a:t>
            </a:r>
            <a:r>
              <a:rPr sz="1350" spc="-150" dirty="0">
                <a:solidFill>
                  <a:srgbClr val="333333"/>
                </a:solidFill>
                <a:latin typeface="PMingLiU"/>
                <a:cs typeface="PMingLiU"/>
              </a:rPr>
              <a:t>ではなく 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具体的</a:t>
            </a:r>
            <a:r>
              <a:rPr sz="1350" spc="-190" dirty="0">
                <a:solidFill>
                  <a:srgbClr val="333333"/>
                </a:solidFill>
                <a:latin typeface="PMingLiU"/>
                <a:cs typeface="PMingLiU"/>
              </a:rPr>
              <a:t>アドバイスとポジティブフィードバックを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重視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。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忙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しい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現場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では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後回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しになりがち な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新人教育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の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課題解決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に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注力</a:t>
            </a:r>
            <a:r>
              <a:rPr sz="1350" spc="-50" dirty="0">
                <a:solidFill>
                  <a:srgbClr val="333333"/>
                </a:solidFill>
                <a:latin typeface="PMingLiU"/>
                <a:cs typeface="PMingLiU"/>
              </a:rPr>
              <a:t>。</a:t>
            </a:r>
            <a:endParaRPr sz="1350">
              <a:latin typeface="PMingLiU"/>
              <a:cs typeface="PMingLiU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0163174" y="142874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499" y="380999"/>
                </a:moveTo>
                <a:lnTo>
                  <a:pt x="144199" y="375289"/>
                </a:lnTo>
                <a:lnTo>
                  <a:pt x="100696" y="358507"/>
                </a:lnTo>
                <a:lnTo>
                  <a:pt x="62574" y="331659"/>
                </a:lnTo>
                <a:lnTo>
                  <a:pt x="32105" y="296336"/>
                </a:lnTo>
                <a:lnTo>
                  <a:pt x="11129" y="254667"/>
                </a:lnTo>
                <a:lnTo>
                  <a:pt x="913" y="209172"/>
                </a:lnTo>
                <a:lnTo>
                  <a:pt x="0" y="190499"/>
                </a:lnTo>
                <a:lnTo>
                  <a:pt x="228" y="181141"/>
                </a:lnTo>
                <a:lnTo>
                  <a:pt x="8199" y="135200"/>
                </a:lnTo>
                <a:lnTo>
                  <a:pt x="27094" y="92572"/>
                </a:lnTo>
                <a:lnTo>
                  <a:pt x="55795" y="55796"/>
                </a:lnTo>
                <a:lnTo>
                  <a:pt x="92571" y="27095"/>
                </a:lnTo>
                <a:lnTo>
                  <a:pt x="135198" y="8200"/>
                </a:lnTo>
                <a:lnTo>
                  <a:pt x="181141" y="228"/>
                </a:lnTo>
                <a:lnTo>
                  <a:pt x="190499" y="0"/>
                </a:lnTo>
                <a:lnTo>
                  <a:pt x="199858" y="228"/>
                </a:lnTo>
                <a:lnTo>
                  <a:pt x="245799" y="8200"/>
                </a:lnTo>
                <a:lnTo>
                  <a:pt x="288426" y="27095"/>
                </a:lnTo>
                <a:lnTo>
                  <a:pt x="325203" y="55796"/>
                </a:lnTo>
                <a:lnTo>
                  <a:pt x="353902" y="92572"/>
                </a:lnTo>
                <a:lnTo>
                  <a:pt x="372797" y="135200"/>
                </a:lnTo>
                <a:lnTo>
                  <a:pt x="380771" y="181141"/>
                </a:lnTo>
                <a:lnTo>
                  <a:pt x="380999" y="190499"/>
                </a:lnTo>
                <a:lnTo>
                  <a:pt x="380771" y="199858"/>
                </a:lnTo>
                <a:lnTo>
                  <a:pt x="372797" y="245799"/>
                </a:lnTo>
                <a:lnTo>
                  <a:pt x="353902" y="288427"/>
                </a:lnTo>
                <a:lnTo>
                  <a:pt x="325203" y="325203"/>
                </a:lnTo>
                <a:lnTo>
                  <a:pt x="288426" y="353904"/>
                </a:lnTo>
                <a:lnTo>
                  <a:pt x="245799" y="372799"/>
                </a:lnTo>
                <a:lnTo>
                  <a:pt x="199858" y="380771"/>
                </a:lnTo>
                <a:lnTo>
                  <a:pt x="190499" y="380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0233520" y="215138"/>
            <a:ext cx="158115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03225" algn="l"/>
              </a:tabLst>
            </a:pPr>
            <a:r>
              <a:rPr sz="1350" b="1" spc="-25" dirty="0">
                <a:solidFill>
                  <a:srgbClr val="0E3B6D"/>
                </a:solidFill>
                <a:latin typeface="Gautami"/>
                <a:cs typeface="Gautami"/>
              </a:rPr>
              <a:t>SX</a:t>
            </a:r>
            <a:r>
              <a:rPr sz="1350" b="1" dirty="0">
                <a:solidFill>
                  <a:srgbClr val="0E3B6D"/>
                </a:solidFill>
                <a:latin typeface="Gautami"/>
                <a:cs typeface="Gautami"/>
              </a:rPr>
              <a:t>	</a:t>
            </a:r>
            <a:r>
              <a:rPr sz="1350" spc="-95" dirty="0">
                <a:solidFill>
                  <a:srgbClr val="FFFFFF"/>
                </a:solidFill>
                <a:latin typeface="SimSun"/>
                <a:cs typeface="SimSun"/>
              </a:rPr>
              <a:t>エン</a:t>
            </a:r>
            <a:r>
              <a:rPr sz="1300" dirty="0">
                <a:solidFill>
                  <a:srgbClr val="FFFFFF"/>
                </a:solidFill>
                <a:latin typeface="Lucida Console"/>
                <a:cs typeface="Lucida Console"/>
              </a:rPr>
              <a:t>SX</a:t>
            </a:r>
            <a:r>
              <a:rPr sz="1350" spc="-85" dirty="0">
                <a:solidFill>
                  <a:srgbClr val="FFFFFF"/>
                </a:solidFill>
                <a:latin typeface="SimSun"/>
                <a:cs typeface="SimSun"/>
              </a:rPr>
              <a:t>株式会社</a:t>
            </a:r>
            <a:endParaRPr sz="1350">
              <a:latin typeface="SimSun"/>
              <a:cs typeface="SimSu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809999" y="4591049"/>
            <a:ext cx="38100" cy="314325"/>
          </a:xfrm>
          <a:custGeom>
            <a:avLst/>
            <a:gdLst/>
            <a:ahLst/>
            <a:cxnLst/>
            <a:rect l="l" t="t" r="r" b="b"/>
            <a:pathLst>
              <a:path w="38100" h="314325">
                <a:moveTo>
                  <a:pt x="38099" y="314324"/>
                </a:moveTo>
                <a:lnTo>
                  <a:pt x="0" y="314324"/>
                </a:lnTo>
                <a:lnTo>
                  <a:pt x="0" y="0"/>
                </a:lnTo>
                <a:lnTo>
                  <a:pt x="38099" y="0"/>
                </a:lnTo>
                <a:lnTo>
                  <a:pt x="38099" y="314324"/>
                </a:lnTo>
                <a:close/>
              </a:path>
            </a:pathLst>
          </a:custGeom>
          <a:solidFill>
            <a:srgbClr val="0E3B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930650" y="4589208"/>
            <a:ext cx="1911350" cy="3098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850" b="1" spc="-210" dirty="0">
                <a:solidFill>
                  <a:srgbClr val="0E3B6D"/>
                </a:solidFill>
                <a:latin typeface="Meiryo"/>
                <a:cs typeface="Meiryo"/>
              </a:rPr>
              <a:t>ビジョンと</a:t>
            </a:r>
            <a:r>
              <a:rPr sz="1850" b="1" spc="-195" dirty="0">
                <a:solidFill>
                  <a:srgbClr val="0E3B6D"/>
                </a:solidFill>
                <a:latin typeface="BIZ UDPGothic"/>
                <a:cs typeface="BIZ UDPGothic"/>
              </a:rPr>
              <a:t>実現計画</a:t>
            </a:r>
            <a:endParaRPr sz="1850">
              <a:latin typeface="BIZ UDPGothic"/>
              <a:cs typeface="BIZ UDPGothic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111476" y="5044312"/>
            <a:ext cx="33020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spc="-135" dirty="0">
                <a:solidFill>
                  <a:srgbClr val="0E3B6D"/>
                </a:solidFill>
                <a:latin typeface="BIZ UDPGothic"/>
                <a:cs typeface="BIZ UDPGothic"/>
              </a:rPr>
              <a:t>現状</a:t>
            </a:r>
            <a:endParaRPr sz="1350">
              <a:latin typeface="BIZ UDPGothic"/>
              <a:cs typeface="BIZ UDPGothic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806676" y="5711062"/>
            <a:ext cx="63500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spc="-145" dirty="0">
                <a:solidFill>
                  <a:srgbClr val="0E3B6D"/>
                </a:solidFill>
                <a:latin typeface="BIZ UDPGothic"/>
                <a:cs typeface="BIZ UDPGothic"/>
              </a:rPr>
              <a:t>短期目標</a:t>
            </a:r>
            <a:endParaRPr sz="1350">
              <a:latin typeface="BIZ UDPGothic"/>
              <a:cs typeface="BIZ UDPGothic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806676" y="6377812"/>
            <a:ext cx="63500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spc="-145" dirty="0">
                <a:solidFill>
                  <a:srgbClr val="0E3B6D"/>
                </a:solidFill>
                <a:latin typeface="BIZ UDPGothic"/>
                <a:cs typeface="BIZ UDPGothic"/>
              </a:rPr>
              <a:t>中期目標</a:t>
            </a:r>
            <a:endParaRPr sz="1350">
              <a:latin typeface="BIZ UDPGothic"/>
              <a:cs typeface="BIZ UDPGothic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06676" y="7022617"/>
            <a:ext cx="635000" cy="48260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275"/>
              </a:spcBef>
            </a:pPr>
            <a:r>
              <a:rPr sz="1350" b="1" spc="-130" dirty="0">
                <a:solidFill>
                  <a:srgbClr val="0E3B6D"/>
                </a:solidFill>
                <a:latin typeface="BIZ UDPGothic"/>
                <a:cs typeface="BIZ UDPGothic"/>
              </a:rPr>
              <a:t>長期ビジ</a:t>
            </a:r>
            <a:endParaRPr sz="1350">
              <a:latin typeface="BIZ UDPGothic"/>
              <a:cs typeface="BIZ UDPGothic"/>
            </a:endParaRPr>
          </a:p>
          <a:p>
            <a:pPr marR="5080" algn="r">
              <a:lnSpc>
                <a:spcPct val="100000"/>
              </a:lnSpc>
              <a:spcBef>
                <a:spcPts val="180"/>
              </a:spcBef>
            </a:pPr>
            <a:r>
              <a:rPr sz="1350" b="1" spc="15" dirty="0">
                <a:solidFill>
                  <a:srgbClr val="0E3B6D"/>
                </a:solidFill>
                <a:latin typeface="BIZ UDPGothic"/>
                <a:cs typeface="BIZ UDPGothic"/>
              </a:rPr>
              <a:t>ョン</a:t>
            </a:r>
            <a:endParaRPr sz="1350">
              <a:latin typeface="BIZ UDPGothic"/>
              <a:cs typeface="BIZ UDPGothic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4533899" y="5048249"/>
            <a:ext cx="95250" cy="476250"/>
            <a:chOff x="4533899" y="5048249"/>
            <a:chExt cx="95250" cy="476250"/>
          </a:xfrm>
        </p:grpSpPr>
        <p:sp>
          <p:nvSpPr>
            <p:cNvPr id="31" name="object 31"/>
            <p:cNvSpPr/>
            <p:nvPr/>
          </p:nvSpPr>
          <p:spPr>
            <a:xfrm>
              <a:off x="4571999" y="5048249"/>
              <a:ext cx="19050" cy="476250"/>
            </a:xfrm>
            <a:custGeom>
              <a:avLst/>
              <a:gdLst/>
              <a:ahLst/>
              <a:cxnLst/>
              <a:rect l="l" t="t" r="r" b="b"/>
              <a:pathLst>
                <a:path w="19050" h="476250">
                  <a:moveTo>
                    <a:pt x="19049" y="476249"/>
                  </a:moveTo>
                  <a:lnTo>
                    <a:pt x="0" y="476249"/>
                  </a:lnTo>
                  <a:lnTo>
                    <a:pt x="0" y="0"/>
                  </a:lnTo>
                  <a:lnTo>
                    <a:pt x="19049" y="0"/>
                  </a:lnTo>
                  <a:lnTo>
                    <a:pt x="19049" y="476249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33899" y="5095874"/>
              <a:ext cx="95250" cy="95249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4768849" y="4972858"/>
            <a:ext cx="6809105" cy="54737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早期離職率の高い営業現場の変革</a:t>
            </a:r>
            <a:endParaRPr sz="135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150" spc="-105" dirty="0">
                <a:solidFill>
                  <a:srgbClr val="545454"/>
                </a:solidFill>
                <a:latin typeface="SimSun"/>
                <a:cs typeface="SimSun"/>
              </a:rPr>
              <a:t>新人営業</a:t>
            </a:r>
            <a:r>
              <a:rPr sz="1150" spc="-105" dirty="0">
                <a:solidFill>
                  <a:srgbClr val="545454"/>
                </a:solidFill>
                <a:latin typeface="PMingLiU"/>
                <a:cs typeface="PMingLiU"/>
              </a:rPr>
              <a:t>が</a:t>
            </a:r>
            <a:r>
              <a:rPr sz="1150" spc="-105" dirty="0">
                <a:solidFill>
                  <a:srgbClr val="545454"/>
                </a:solidFill>
                <a:latin typeface="SimSun"/>
                <a:cs typeface="SimSun"/>
              </a:rPr>
              <a:t>育</a:t>
            </a:r>
            <a:r>
              <a:rPr sz="1150" spc="-105" dirty="0">
                <a:solidFill>
                  <a:srgbClr val="545454"/>
                </a:solidFill>
                <a:latin typeface="PMingLiU"/>
                <a:cs typeface="PMingLiU"/>
              </a:rPr>
              <a:t>たない‧</a:t>
            </a:r>
            <a:r>
              <a:rPr sz="1150" spc="-105" dirty="0">
                <a:solidFill>
                  <a:srgbClr val="545454"/>
                </a:solidFill>
                <a:latin typeface="SimSun"/>
                <a:cs typeface="SimSun"/>
              </a:rPr>
              <a:t>定着</a:t>
            </a:r>
            <a:r>
              <a:rPr sz="1150" spc="-105" dirty="0">
                <a:solidFill>
                  <a:srgbClr val="545454"/>
                </a:solidFill>
                <a:latin typeface="PMingLiU"/>
                <a:cs typeface="PMingLiU"/>
              </a:rPr>
              <a:t>しない</a:t>
            </a:r>
            <a:r>
              <a:rPr sz="1150" spc="-105" dirty="0">
                <a:solidFill>
                  <a:srgbClr val="545454"/>
                </a:solidFill>
                <a:latin typeface="SimSun"/>
                <a:cs typeface="SimSun"/>
              </a:rPr>
              <a:t>業界課題</a:t>
            </a:r>
            <a:r>
              <a:rPr sz="1150" spc="-105" dirty="0">
                <a:solidFill>
                  <a:srgbClr val="545454"/>
                </a:solidFill>
                <a:latin typeface="PMingLiU"/>
                <a:cs typeface="PMingLiU"/>
              </a:rPr>
              <a:t>に</a:t>
            </a:r>
            <a:r>
              <a:rPr sz="1150" spc="-105" dirty="0">
                <a:solidFill>
                  <a:srgbClr val="545454"/>
                </a:solidFill>
                <a:latin typeface="SimSun"/>
                <a:cs typeface="SimSun"/>
              </a:rPr>
              <a:t>対</a:t>
            </a:r>
            <a:r>
              <a:rPr sz="1150" spc="-105" dirty="0">
                <a:solidFill>
                  <a:srgbClr val="545454"/>
                </a:solidFill>
                <a:latin typeface="PMingLiU"/>
                <a:cs typeface="PMingLiU"/>
              </a:rPr>
              <a:t>し、</a:t>
            </a:r>
            <a:r>
              <a:rPr sz="1150" spc="-105" dirty="0">
                <a:solidFill>
                  <a:srgbClr val="545454"/>
                </a:solidFill>
                <a:latin typeface="SimSun"/>
                <a:cs typeface="SimSun"/>
              </a:rPr>
              <a:t>独自</a:t>
            </a:r>
            <a:r>
              <a:rPr sz="1150" spc="-45" dirty="0">
                <a:solidFill>
                  <a:srgbClr val="545454"/>
                </a:solidFill>
                <a:latin typeface="Franklin Gothic Demi"/>
                <a:cs typeface="Franklin Gothic Demi"/>
              </a:rPr>
              <a:t>AI</a:t>
            </a:r>
            <a:r>
              <a:rPr sz="1150" spc="-105" dirty="0">
                <a:solidFill>
                  <a:srgbClr val="545454"/>
                </a:solidFill>
                <a:latin typeface="PMingLiU"/>
                <a:cs typeface="PMingLiU"/>
              </a:rPr>
              <a:t>とプロ</a:t>
            </a:r>
            <a:r>
              <a:rPr sz="1150" spc="-105" dirty="0">
                <a:solidFill>
                  <a:srgbClr val="545454"/>
                </a:solidFill>
                <a:latin typeface="SimSun"/>
                <a:cs typeface="SimSun"/>
              </a:rPr>
              <a:t>講師</a:t>
            </a:r>
            <a:r>
              <a:rPr sz="1150" spc="-120" dirty="0">
                <a:solidFill>
                  <a:srgbClr val="545454"/>
                </a:solidFill>
                <a:latin typeface="PMingLiU"/>
                <a:cs typeface="PMingLiU"/>
              </a:rPr>
              <a:t>による</a:t>
            </a:r>
            <a:r>
              <a:rPr sz="1150" spc="-105" dirty="0">
                <a:solidFill>
                  <a:srgbClr val="545454"/>
                </a:solidFill>
                <a:latin typeface="SimSun"/>
                <a:cs typeface="SimSun"/>
              </a:rPr>
              <a:t>個別指導</a:t>
            </a:r>
            <a:r>
              <a:rPr sz="1150" spc="-105" dirty="0">
                <a:solidFill>
                  <a:srgbClr val="545454"/>
                </a:solidFill>
                <a:latin typeface="PMingLiU"/>
                <a:cs typeface="PMingLiU"/>
              </a:rPr>
              <a:t>で</a:t>
            </a:r>
            <a:r>
              <a:rPr sz="1150" spc="-105" dirty="0">
                <a:solidFill>
                  <a:srgbClr val="545454"/>
                </a:solidFill>
                <a:latin typeface="SimSun"/>
                <a:cs typeface="SimSun"/>
              </a:rPr>
              <a:t>効率的</a:t>
            </a:r>
            <a:r>
              <a:rPr sz="1150" spc="-105" dirty="0">
                <a:solidFill>
                  <a:srgbClr val="545454"/>
                </a:solidFill>
                <a:latin typeface="PMingLiU"/>
                <a:cs typeface="PMingLiU"/>
              </a:rPr>
              <a:t>な</a:t>
            </a:r>
            <a:r>
              <a:rPr sz="1150" spc="-105" dirty="0">
                <a:solidFill>
                  <a:srgbClr val="545454"/>
                </a:solidFill>
                <a:latin typeface="SimSun"/>
                <a:cs typeface="SimSun"/>
              </a:rPr>
              <a:t>育成モ</a:t>
            </a:r>
            <a:r>
              <a:rPr sz="1150" spc="-105" dirty="0">
                <a:solidFill>
                  <a:srgbClr val="545454"/>
                </a:solidFill>
                <a:latin typeface="PMingLiU"/>
                <a:cs typeface="PMingLiU"/>
              </a:rPr>
              <a:t>デルを</a:t>
            </a:r>
            <a:r>
              <a:rPr sz="1150" spc="-105" dirty="0">
                <a:solidFill>
                  <a:srgbClr val="545454"/>
                </a:solidFill>
                <a:latin typeface="SimSun"/>
                <a:cs typeface="SimSun"/>
              </a:rPr>
              <a:t>実現</a:t>
            </a:r>
            <a:endParaRPr sz="1150">
              <a:latin typeface="SimSun"/>
              <a:cs typeface="SimSun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4533899" y="5714999"/>
            <a:ext cx="95250" cy="476250"/>
            <a:chOff x="4533899" y="5714999"/>
            <a:chExt cx="95250" cy="476250"/>
          </a:xfrm>
        </p:grpSpPr>
        <p:sp>
          <p:nvSpPr>
            <p:cNvPr id="35" name="object 35"/>
            <p:cNvSpPr/>
            <p:nvPr/>
          </p:nvSpPr>
          <p:spPr>
            <a:xfrm>
              <a:off x="4571999" y="5714999"/>
              <a:ext cx="19050" cy="476250"/>
            </a:xfrm>
            <a:custGeom>
              <a:avLst/>
              <a:gdLst/>
              <a:ahLst/>
              <a:cxnLst/>
              <a:rect l="l" t="t" r="r" b="b"/>
              <a:pathLst>
                <a:path w="19050" h="476250">
                  <a:moveTo>
                    <a:pt x="19049" y="476249"/>
                  </a:moveTo>
                  <a:lnTo>
                    <a:pt x="0" y="476249"/>
                  </a:lnTo>
                  <a:lnTo>
                    <a:pt x="0" y="0"/>
                  </a:lnTo>
                  <a:lnTo>
                    <a:pt x="19049" y="0"/>
                  </a:lnTo>
                  <a:lnTo>
                    <a:pt x="19049" y="476249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33899" y="5762624"/>
              <a:ext cx="95250" cy="95249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4768849" y="5639608"/>
            <a:ext cx="6346190" cy="54737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人材業界企業の成功モデル確立</a:t>
            </a:r>
            <a:endParaRPr sz="135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「営業</a:t>
            </a:r>
            <a:r>
              <a:rPr sz="1150" spc="-140" dirty="0">
                <a:solidFill>
                  <a:srgbClr val="545454"/>
                </a:solidFill>
                <a:latin typeface="PMingLiU"/>
                <a:cs typeface="PMingLiU"/>
              </a:rPr>
              <a:t>って</a:t>
            </a: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楽</a:t>
            </a:r>
            <a:r>
              <a:rPr sz="1150" spc="-110" dirty="0">
                <a:solidFill>
                  <a:srgbClr val="545454"/>
                </a:solidFill>
                <a:latin typeface="PMingLiU"/>
                <a:cs typeface="PMingLiU"/>
              </a:rPr>
              <a:t>しい</a:t>
            </a:r>
            <a:r>
              <a:rPr sz="1150" spc="-370" dirty="0">
                <a:solidFill>
                  <a:srgbClr val="545454"/>
                </a:solidFill>
                <a:latin typeface="SimSun"/>
                <a:cs typeface="SimSun"/>
              </a:rPr>
              <a:t>」「</a:t>
            </a:r>
            <a:r>
              <a:rPr sz="1150" spc="-110" dirty="0">
                <a:solidFill>
                  <a:srgbClr val="545454"/>
                </a:solidFill>
                <a:latin typeface="PMingLiU"/>
                <a:cs typeface="PMingLiU"/>
              </a:rPr>
              <a:t>お</a:t>
            </a: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客様</a:t>
            </a:r>
            <a:r>
              <a:rPr sz="1150" spc="-75" dirty="0">
                <a:solidFill>
                  <a:srgbClr val="545454"/>
                </a:solidFill>
                <a:latin typeface="PMingLiU"/>
                <a:cs typeface="PMingLiU"/>
              </a:rPr>
              <a:t>から </a:t>
            </a: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感謝</a:t>
            </a:r>
            <a:r>
              <a:rPr sz="1150" spc="-125" dirty="0">
                <a:solidFill>
                  <a:srgbClr val="545454"/>
                </a:solidFill>
                <a:latin typeface="PMingLiU"/>
                <a:cs typeface="PMingLiU"/>
              </a:rPr>
              <a:t>されて</a:t>
            </a: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嬉</a:t>
            </a:r>
            <a:r>
              <a:rPr sz="1150" spc="-110" dirty="0">
                <a:solidFill>
                  <a:srgbClr val="545454"/>
                </a:solidFill>
                <a:latin typeface="PMingLiU"/>
                <a:cs typeface="PMingLiU"/>
              </a:rPr>
              <a:t>しい</a:t>
            </a: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」</a:t>
            </a:r>
            <a:r>
              <a:rPr sz="1150" spc="-110" dirty="0">
                <a:solidFill>
                  <a:srgbClr val="545454"/>
                </a:solidFill>
                <a:latin typeface="PMingLiU"/>
                <a:cs typeface="PMingLiU"/>
              </a:rPr>
              <a:t>と</a:t>
            </a: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実感</a:t>
            </a:r>
            <a:r>
              <a:rPr sz="1150" spc="-120" dirty="0">
                <a:solidFill>
                  <a:srgbClr val="545454"/>
                </a:solidFill>
                <a:latin typeface="PMingLiU"/>
                <a:cs typeface="PMingLiU"/>
              </a:rPr>
              <a:t>できる</a:t>
            </a: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若手営業</a:t>
            </a:r>
            <a:r>
              <a:rPr sz="1150" spc="-110" dirty="0">
                <a:solidFill>
                  <a:srgbClr val="545454"/>
                </a:solidFill>
                <a:latin typeface="PMingLiU"/>
                <a:cs typeface="PMingLiU"/>
              </a:rPr>
              <a:t>の</a:t>
            </a: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育成</a:t>
            </a:r>
            <a:r>
              <a:rPr sz="1150" spc="-110" dirty="0">
                <a:solidFill>
                  <a:srgbClr val="545454"/>
                </a:solidFill>
                <a:latin typeface="PMingLiU"/>
                <a:cs typeface="PMingLiU"/>
              </a:rPr>
              <a:t>と</a:t>
            </a: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成果創出</a:t>
            </a:r>
            <a:r>
              <a:rPr sz="1150" spc="-110" dirty="0">
                <a:solidFill>
                  <a:srgbClr val="545454"/>
                </a:solidFill>
                <a:latin typeface="PMingLiU"/>
                <a:cs typeface="PMingLiU"/>
              </a:rPr>
              <a:t>を</a:t>
            </a: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数値</a:t>
            </a:r>
            <a:r>
              <a:rPr sz="1150" spc="-110" dirty="0">
                <a:solidFill>
                  <a:srgbClr val="545454"/>
                </a:solidFill>
                <a:latin typeface="PMingLiU"/>
                <a:cs typeface="PMingLiU"/>
              </a:rPr>
              <a:t>で</a:t>
            </a:r>
            <a:r>
              <a:rPr sz="1150" spc="-80" dirty="0">
                <a:solidFill>
                  <a:srgbClr val="545454"/>
                </a:solidFill>
                <a:latin typeface="SimSun"/>
                <a:cs typeface="SimSun"/>
              </a:rPr>
              <a:t>証明</a:t>
            </a:r>
            <a:endParaRPr sz="1150">
              <a:latin typeface="SimSun"/>
              <a:cs typeface="SimSun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4533899" y="6381749"/>
            <a:ext cx="95250" cy="476250"/>
            <a:chOff x="4533899" y="6381749"/>
            <a:chExt cx="95250" cy="476250"/>
          </a:xfrm>
        </p:grpSpPr>
        <p:sp>
          <p:nvSpPr>
            <p:cNvPr id="39" name="object 39"/>
            <p:cNvSpPr/>
            <p:nvPr/>
          </p:nvSpPr>
          <p:spPr>
            <a:xfrm>
              <a:off x="4571999" y="6381749"/>
              <a:ext cx="19050" cy="476250"/>
            </a:xfrm>
            <a:custGeom>
              <a:avLst/>
              <a:gdLst/>
              <a:ahLst/>
              <a:cxnLst/>
              <a:rect l="l" t="t" r="r" b="b"/>
              <a:pathLst>
                <a:path w="19050" h="476250">
                  <a:moveTo>
                    <a:pt x="19049" y="476249"/>
                  </a:moveTo>
                  <a:lnTo>
                    <a:pt x="0" y="476249"/>
                  </a:lnTo>
                  <a:lnTo>
                    <a:pt x="0" y="0"/>
                  </a:lnTo>
                  <a:lnTo>
                    <a:pt x="19049" y="0"/>
                  </a:lnTo>
                  <a:lnTo>
                    <a:pt x="19049" y="476249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33899" y="6429374"/>
              <a:ext cx="95250" cy="95249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4768849" y="6306358"/>
            <a:ext cx="5359400" cy="54737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350" spc="-155" dirty="0">
                <a:solidFill>
                  <a:srgbClr val="333333"/>
                </a:solidFill>
                <a:latin typeface="SimSun"/>
                <a:cs typeface="SimSun"/>
              </a:rPr>
              <a:t>他業界への横展開</a:t>
            </a:r>
            <a:endParaRPr sz="135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人材業界</a:t>
            </a:r>
            <a:r>
              <a:rPr sz="1150" spc="-110" dirty="0">
                <a:solidFill>
                  <a:srgbClr val="545454"/>
                </a:solidFill>
                <a:latin typeface="PMingLiU"/>
                <a:cs typeface="PMingLiU"/>
              </a:rPr>
              <a:t>で</a:t>
            </a: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実証済</a:t>
            </a:r>
            <a:r>
              <a:rPr sz="1150" spc="-110" dirty="0">
                <a:solidFill>
                  <a:srgbClr val="545454"/>
                </a:solidFill>
                <a:latin typeface="PMingLiU"/>
                <a:cs typeface="PMingLiU"/>
              </a:rPr>
              <a:t>みの</a:t>
            </a: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営業改革モ</a:t>
            </a:r>
            <a:r>
              <a:rPr sz="1150" spc="-110" dirty="0">
                <a:solidFill>
                  <a:srgbClr val="545454"/>
                </a:solidFill>
                <a:latin typeface="PMingLiU"/>
                <a:cs typeface="PMingLiU"/>
              </a:rPr>
              <a:t>デルを</a:t>
            </a: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他業種</a:t>
            </a:r>
            <a:r>
              <a:rPr sz="1150" spc="-110" dirty="0">
                <a:solidFill>
                  <a:srgbClr val="545454"/>
                </a:solidFill>
                <a:latin typeface="PMingLiU"/>
                <a:cs typeface="PMingLiU"/>
              </a:rPr>
              <a:t>にも</a:t>
            </a: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展開</a:t>
            </a:r>
            <a:r>
              <a:rPr sz="1150" spc="-110" dirty="0">
                <a:solidFill>
                  <a:srgbClr val="545454"/>
                </a:solidFill>
                <a:latin typeface="PMingLiU"/>
                <a:cs typeface="PMingLiU"/>
              </a:rPr>
              <a:t>し、</a:t>
            </a: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日本</a:t>
            </a:r>
            <a:r>
              <a:rPr sz="1150" spc="-110" dirty="0">
                <a:solidFill>
                  <a:srgbClr val="545454"/>
                </a:solidFill>
                <a:latin typeface="PMingLiU"/>
                <a:cs typeface="PMingLiU"/>
              </a:rPr>
              <a:t>の</a:t>
            </a: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営業生産性向上</a:t>
            </a:r>
            <a:r>
              <a:rPr sz="1150" spc="-110" dirty="0">
                <a:solidFill>
                  <a:srgbClr val="545454"/>
                </a:solidFill>
                <a:latin typeface="PMingLiU"/>
                <a:cs typeface="PMingLiU"/>
              </a:rPr>
              <a:t>に</a:t>
            </a:r>
            <a:r>
              <a:rPr sz="1150" spc="-80" dirty="0">
                <a:solidFill>
                  <a:srgbClr val="545454"/>
                </a:solidFill>
                <a:latin typeface="SimSun"/>
                <a:cs typeface="SimSun"/>
              </a:rPr>
              <a:t>貢献</a:t>
            </a:r>
            <a:endParaRPr sz="1150">
              <a:latin typeface="SimSun"/>
              <a:cs typeface="SimSun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4533899" y="7048499"/>
            <a:ext cx="95250" cy="476250"/>
            <a:chOff x="4533899" y="7048499"/>
            <a:chExt cx="95250" cy="476250"/>
          </a:xfrm>
        </p:grpSpPr>
        <p:sp>
          <p:nvSpPr>
            <p:cNvPr id="43" name="object 43"/>
            <p:cNvSpPr/>
            <p:nvPr/>
          </p:nvSpPr>
          <p:spPr>
            <a:xfrm>
              <a:off x="4571999" y="7048499"/>
              <a:ext cx="19050" cy="476250"/>
            </a:xfrm>
            <a:custGeom>
              <a:avLst/>
              <a:gdLst/>
              <a:ahLst/>
              <a:cxnLst/>
              <a:rect l="l" t="t" r="r" b="b"/>
              <a:pathLst>
                <a:path w="19050" h="476250">
                  <a:moveTo>
                    <a:pt x="19049" y="476249"/>
                  </a:moveTo>
                  <a:lnTo>
                    <a:pt x="0" y="476249"/>
                  </a:lnTo>
                  <a:lnTo>
                    <a:pt x="0" y="0"/>
                  </a:lnTo>
                  <a:lnTo>
                    <a:pt x="19049" y="0"/>
                  </a:lnTo>
                  <a:lnTo>
                    <a:pt x="19049" y="476249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33899" y="7096124"/>
              <a:ext cx="95250" cy="95249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4768849" y="6973108"/>
            <a:ext cx="5888990" cy="54737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350" spc="-160" dirty="0">
                <a:solidFill>
                  <a:srgbClr val="333333"/>
                </a:solidFill>
                <a:latin typeface="SimSun"/>
                <a:cs typeface="SimSun"/>
              </a:rPr>
              <a:t>日本の営業現場全体の変革</a:t>
            </a:r>
            <a:endParaRPr sz="135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「数字</a:t>
            </a:r>
            <a:r>
              <a:rPr sz="1150" spc="-110" dirty="0">
                <a:solidFill>
                  <a:srgbClr val="545454"/>
                </a:solidFill>
                <a:latin typeface="PMingLiU"/>
                <a:cs typeface="PMingLiU"/>
              </a:rPr>
              <a:t>を</a:t>
            </a: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追</a:t>
            </a:r>
            <a:r>
              <a:rPr sz="1150" spc="-114" dirty="0">
                <a:solidFill>
                  <a:srgbClr val="545454"/>
                </a:solidFill>
                <a:latin typeface="PMingLiU"/>
                <a:cs typeface="PMingLiU"/>
              </a:rPr>
              <a:t>うだけでなく 、クライアント</a:t>
            </a: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価値創出</a:t>
            </a:r>
            <a:r>
              <a:rPr sz="1150" spc="-110" dirty="0">
                <a:solidFill>
                  <a:srgbClr val="545454"/>
                </a:solidFill>
                <a:latin typeface="PMingLiU"/>
                <a:cs typeface="PMingLiU"/>
              </a:rPr>
              <a:t>で</a:t>
            </a: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成果</a:t>
            </a:r>
            <a:r>
              <a:rPr sz="1150" spc="-110" dirty="0">
                <a:solidFill>
                  <a:srgbClr val="545454"/>
                </a:solidFill>
                <a:latin typeface="PMingLiU"/>
                <a:cs typeface="PMingLiU"/>
              </a:rPr>
              <a:t>を</a:t>
            </a: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出</a:t>
            </a:r>
            <a:r>
              <a:rPr sz="1150" spc="-110" dirty="0">
                <a:solidFill>
                  <a:srgbClr val="545454"/>
                </a:solidFill>
                <a:latin typeface="PMingLiU"/>
                <a:cs typeface="PMingLiU"/>
              </a:rPr>
              <a:t>せる</a:t>
            </a: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営業組織」</a:t>
            </a:r>
            <a:r>
              <a:rPr sz="1150" spc="-105" dirty="0">
                <a:solidFill>
                  <a:srgbClr val="545454"/>
                </a:solidFill>
                <a:latin typeface="PMingLiU"/>
                <a:cs typeface="PMingLiU"/>
              </a:rPr>
              <a:t>をスタンダードにする</a:t>
            </a:r>
            <a:endParaRPr sz="1150">
              <a:latin typeface="PMingLiU"/>
              <a:cs typeface="PMingLiU"/>
            </a:endParaRPr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C6D18B2B-6499-8976-7C2B-8E6BD56EA7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8749" y="1343024"/>
            <a:ext cx="2008370" cy="200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537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299" y="195326"/>
            <a:ext cx="2216150" cy="4387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275" dirty="0"/>
              <a:t>事業責任者情報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0389" y="3355543"/>
            <a:ext cx="2969260" cy="1201420"/>
          </a:xfrm>
          <a:prstGeom prst="rect">
            <a:avLst/>
          </a:prstGeom>
        </p:spPr>
        <p:txBody>
          <a:bodyPr vert="horz" wrap="square" lIns="0" tIns="2127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675"/>
              </a:spcBef>
            </a:pPr>
            <a:r>
              <a:rPr sz="2350" b="1" spc="-285" dirty="0">
                <a:solidFill>
                  <a:srgbClr val="0E3B6D"/>
                </a:solidFill>
                <a:latin typeface="BIZ UDPGothic"/>
                <a:cs typeface="BIZ UDPGothic"/>
              </a:rPr>
              <a:t>野田 勇次郎</a:t>
            </a:r>
            <a:endParaRPr sz="2350">
              <a:latin typeface="BIZ UDPGothic"/>
              <a:cs typeface="BIZ UDPGothic"/>
            </a:endParaRPr>
          </a:p>
          <a:p>
            <a:pPr marL="12065" marR="5080" algn="ctr">
              <a:lnSpc>
                <a:spcPct val="112500"/>
              </a:lnSpc>
              <a:spcBef>
                <a:spcPts val="805"/>
              </a:spcBef>
            </a:pPr>
            <a:r>
              <a:rPr sz="1500" spc="-150" dirty="0">
                <a:solidFill>
                  <a:srgbClr val="545454"/>
                </a:solidFill>
                <a:latin typeface="PMingLiU"/>
                <a:cs typeface="PMingLiU"/>
              </a:rPr>
              <a:t>エン</a:t>
            </a:r>
            <a:r>
              <a:rPr sz="1500" spc="-100" dirty="0">
                <a:solidFill>
                  <a:srgbClr val="545454"/>
                </a:solidFill>
                <a:latin typeface="Noto Sans JP"/>
                <a:cs typeface="Noto Sans JP"/>
              </a:rPr>
              <a:t>SX</a:t>
            </a:r>
            <a:r>
              <a:rPr sz="1500" spc="-155" dirty="0">
                <a:solidFill>
                  <a:srgbClr val="545454"/>
                </a:solidFill>
                <a:latin typeface="PMingLiU"/>
                <a:cs typeface="PMingLiU"/>
              </a:rPr>
              <a:t>セールス‧リスキリング‧コン</a:t>
            </a:r>
            <a:r>
              <a:rPr sz="1500" spc="-170" dirty="0">
                <a:solidFill>
                  <a:srgbClr val="545454"/>
                </a:solidFill>
                <a:latin typeface="PMingLiU"/>
                <a:cs typeface="PMingLiU"/>
              </a:rPr>
              <a:t>サルティング</a:t>
            </a:r>
            <a:r>
              <a:rPr sz="1500" spc="-130" dirty="0">
                <a:solidFill>
                  <a:srgbClr val="545454"/>
                </a:solidFill>
                <a:latin typeface="SimSun"/>
                <a:cs typeface="SimSun"/>
              </a:rPr>
              <a:t>事業責任者</a:t>
            </a:r>
            <a:endParaRPr sz="1500">
              <a:latin typeface="SimSun"/>
              <a:cs typeface="SimSu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999" y="4848225"/>
            <a:ext cx="171449" cy="15239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49299" y="4796663"/>
            <a:ext cx="215900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社長賞殿堂入</a:t>
            </a:r>
            <a:r>
              <a:rPr sz="1350" spc="-155" dirty="0">
                <a:solidFill>
                  <a:srgbClr val="333333"/>
                </a:solidFill>
                <a:latin typeface="PMingLiU"/>
                <a:cs typeface="PMingLiU"/>
              </a:rPr>
              <a:t>りトップセールス</a:t>
            </a:r>
            <a:endParaRPr sz="1350">
              <a:latin typeface="PMingLiU"/>
              <a:cs typeface="PMingLiU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0732" y="5229225"/>
            <a:ext cx="190767" cy="13355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49299" y="5168138"/>
            <a:ext cx="192214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00" spc="-65" dirty="0">
                <a:solidFill>
                  <a:srgbClr val="333333"/>
                </a:solidFill>
                <a:latin typeface="Noto Sans JP"/>
                <a:cs typeface="Noto Sans JP"/>
              </a:rPr>
              <a:t>2016</a:t>
            </a:r>
            <a:r>
              <a:rPr sz="1350" spc="-240" dirty="0">
                <a:solidFill>
                  <a:srgbClr val="333333"/>
                </a:solidFill>
                <a:latin typeface="SimSun"/>
                <a:cs typeface="SimSun"/>
              </a:rPr>
              <a:t>年 </a:t>
            </a:r>
            <a:r>
              <a:rPr sz="1350" spc="-175" dirty="0">
                <a:solidFill>
                  <a:srgbClr val="333333"/>
                </a:solidFill>
                <a:latin typeface="PMingLiU"/>
                <a:cs typeface="PMingLiU"/>
              </a:rPr>
              <a:t>エン‧ジャパン</a:t>
            </a:r>
            <a:r>
              <a:rPr sz="1350" spc="-110" dirty="0">
                <a:solidFill>
                  <a:srgbClr val="333333"/>
                </a:solidFill>
                <a:latin typeface="SimSun"/>
                <a:cs typeface="SimSun"/>
              </a:rPr>
              <a:t>入社</a:t>
            </a:r>
            <a:endParaRPr sz="1350">
              <a:latin typeface="SimSun"/>
              <a:cs typeface="SimSun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0999" y="5600699"/>
            <a:ext cx="152399" cy="13334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49299" y="5539612"/>
            <a:ext cx="215582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エン</a:t>
            </a:r>
            <a:r>
              <a:rPr sz="1300" spc="-70" dirty="0">
                <a:solidFill>
                  <a:srgbClr val="333333"/>
                </a:solidFill>
                <a:latin typeface="Noto Sans JP"/>
                <a:cs typeface="Noto Sans JP"/>
              </a:rPr>
              <a:t>SX</a:t>
            </a:r>
            <a:r>
              <a:rPr sz="1350" spc="-195" dirty="0">
                <a:solidFill>
                  <a:srgbClr val="333333"/>
                </a:solidFill>
                <a:latin typeface="SimSun"/>
                <a:cs typeface="SimSun"/>
              </a:rPr>
              <a:t>事業 売上目標</a:t>
            </a:r>
            <a:r>
              <a:rPr sz="1300" spc="-75" dirty="0">
                <a:solidFill>
                  <a:srgbClr val="333333"/>
                </a:solidFill>
                <a:latin typeface="Noto Sans JP"/>
                <a:cs typeface="Noto Sans JP"/>
              </a:rPr>
              <a:t>200%</a:t>
            </a:r>
            <a:r>
              <a:rPr sz="1350" spc="-110" dirty="0">
                <a:solidFill>
                  <a:srgbClr val="333333"/>
                </a:solidFill>
                <a:latin typeface="SimSun"/>
                <a:cs typeface="SimSun"/>
              </a:rPr>
              <a:t>達成</a:t>
            </a:r>
            <a:endParaRPr sz="1350">
              <a:latin typeface="SimSun"/>
              <a:cs typeface="SimSu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809999" y="1028700"/>
            <a:ext cx="38100" cy="314325"/>
          </a:xfrm>
          <a:custGeom>
            <a:avLst/>
            <a:gdLst/>
            <a:ahLst/>
            <a:cxnLst/>
            <a:rect l="l" t="t" r="r" b="b"/>
            <a:pathLst>
              <a:path w="38100" h="314325">
                <a:moveTo>
                  <a:pt x="38099" y="314324"/>
                </a:moveTo>
                <a:lnTo>
                  <a:pt x="0" y="314324"/>
                </a:lnTo>
                <a:lnTo>
                  <a:pt x="0" y="0"/>
                </a:lnTo>
                <a:lnTo>
                  <a:pt x="38099" y="0"/>
                </a:lnTo>
                <a:lnTo>
                  <a:pt x="38099" y="314324"/>
                </a:lnTo>
                <a:close/>
              </a:path>
            </a:pathLst>
          </a:custGeom>
          <a:solidFill>
            <a:srgbClr val="0E3B6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3809999" y="2647949"/>
            <a:ext cx="381000" cy="381000"/>
            <a:chOff x="3809999" y="2647949"/>
            <a:chExt cx="381000" cy="381000"/>
          </a:xfrm>
        </p:grpSpPr>
        <p:sp>
          <p:nvSpPr>
            <p:cNvPr id="13" name="object 13"/>
            <p:cNvSpPr/>
            <p:nvPr/>
          </p:nvSpPr>
          <p:spPr>
            <a:xfrm>
              <a:off x="3809999" y="2647949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499" y="380999"/>
                  </a:moveTo>
                  <a:lnTo>
                    <a:pt x="144200" y="375289"/>
                  </a:lnTo>
                  <a:lnTo>
                    <a:pt x="100697" y="358507"/>
                  </a:lnTo>
                  <a:lnTo>
                    <a:pt x="62575" y="331659"/>
                  </a:lnTo>
                  <a:lnTo>
                    <a:pt x="32104" y="296335"/>
                  </a:lnTo>
                  <a:lnTo>
                    <a:pt x="11130" y="254667"/>
                  </a:lnTo>
                  <a:lnTo>
                    <a:pt x="914" y="209172"/>
                  </a:lnTo>
                  <a:lnTo>
                    <a:pt x="0" y="190499"/>
                  </a:lnTo>
                  <a:lnTo>
                    <a:pt x="228" y="181141"/>
                  </a:lnTo>
                  <a:lnTo>
                    <a:pt x="8200" y="135199"/>
                  </a:lnTo>
                  <a:lnTo>
                    <a:pt x="27095" y="92572"/>
                  </a:lnTo>
                  <a:lnTo>
                    <a:pt x="55796" y="55796"/>
                  </a:lnTo>
                  <a:lnTo>
                    <a:pt x="92572" y="27095"/>
                  </a:lnTo>
                  <a:lnTo>
                    <a:pt x="135199" y="8200"/>
                  </a:lnTo>
                  <a:lnTo>
                    <a:pt x="181141" y="228"/>
                  </a:lnTo>
                  <a:lnTo>
                    <a:pt x="190499" y="0"/>
                  </a:lnTo>
                  <a:lnTo>
                    <a:pt x="199858" y="228"/>
                  </a:lnTo>
                  <a:lnTo>
                    <a:pt x="245799" y="8200"/>
                  </a:lnTo>
                  <a:lnTo>
                    <a:pt x="288426" y="27095"/>
                  </a:lnTo>
                  <a:lnTo>
                    <a:pt x="325203" y="55796"/>
                  </a:lnTo>
                  <a:lnTo>
                    <a:pt x="353903" y="92572"/>
                  </a:lnTo>
                  <a:lnTo>
                    <a:pt x="372798" y="135199"/>
                  </a:lnTo>
                  <a:lnTo>
                    <a:pt x="380771" y="181141"/>
                  </a:lnTo>
                  <a:lnTo>
                    <a:pt x="380999" y="190499"/>
                  </a:lnTo>
                  <a:lnTo>
                    <a:pt x="380771" y="199858"/>
                  </a:lnTo>
                  <a:lnTo>
                    <a:pt x="372798" y="245799"/>
                  </a:lnTo>
                  <a:lnTo>
                    <a:pt x="353903" y="288427"/>
                  </a:lnTo>
                  <a:lnTo>
                    <a:pt x="325203" y="325203"/>
                  </a:lnTo>
                  <a:lnTo>
                    <a:pt x="288426" y="353903"/>
                  </a:lnTo>
                  <a:lnTo>
                    <a:pt x="245799" y="372799"/>
                  </a:lnTo>
                  <a:lnTo>
                    <a:pt x="199858" y="380771"/>
                  </a:lnTo>
                  <a:lnTo>
                    <a:pt x="190499" y="380999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23942" y="2762269"/>
              <a:ext cx="152675" cy="152707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3797300" y="1026858"/>
            <a:ext cx="7911465" cy="21259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45415">
              <a:lnSpc>
                <a:spcPct val="100000"/>
              </a:lnSpc>
              <a:spcBef>
                <a:spcPts val="115"/>
              </a:spcBef>
            </a:pPr>
            <a:r>
              <a:rPr sz="1850" b="1" spc="-15" dirty="0">
                <a:solidFill>
                  <a:srgbClr val="0E3B6D"/>
                </a:solidFill>
                <a:latin typeface="BIZ UDPGothic"/>
                <a:cs typeface="BIZ UDPGothic"/>
              </a:rPr>
              <a:t>キャリアハイライト</a:t>
            </a:r>
            <a:endParaRPr sz="1850">
              <a:latin typeface="BIZ UDPGothic"/>
              <a:cs typeface="BIZ UDPGothic"/>
            </a:endParaRPr>
          </a:p>
          <a:p>
            <a:pPr marL="12700" marR="5080">
              <a:lnSpc>
                <a:spcPct val="118800"/>
              </a:lnSpc>
              <a:spcBef>
                <a:spcPts val="1050"/>
              </a:spcBef>
            </a:pPr>
            <a:r>
              <a:rPr sz="1300" spc="-60" dirty="0">
                <a:solidFill>
                  <a:srgbClr val="333333"/>
                </a:solidFill>
                <a:latin typeface="Noto Sans JP"/>
                <a:cs typeface="Noto Sans JP"/>
              </a:rPr>
              <a:t>2016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年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にエン‧ジャパンへ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新卒入社後</a:t>
            </a:r>
            <a:r>
              <a:rPr sz="1350" spc="-165" dirty="0">
                <a:solidFill>
                  <a:srgbClr val="333333"/>
                </a:solidFill>
                <a:latin typeface="PMingLiU"/>
                <a:cs typeface="PMingLiU"/>
              </a:rPr>
              <a:t>、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法人営業</a:t>
            </a:r>
            <a:r>
              <a:rPr sz="1350" spc="-180" dirty="0">
                <a:solidFill>
                  <a:srgbClr val="333333"/>
                </a:solidFill>
                <a:latin typeface="PMingLiU"/>
                <a:cs typeface="PMingLiU"/>
              </a:rPr>
              <a:t>として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活躍</a:t>
            </a:r>
            <a:r>
              <a:rPr sz="1350" spc="-165" dirty="0">
                <a:solidFill>
                  <a:srgbClr val="333333"/>
                </a:solidFill>
                <a:latin typeface="PMingLiU"/>
                <a:cs typeface="PMingLiU"/>
              </a:rPr>
              <a:t>。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入社</a:t>
            </a:r>
            <a:r>
              <a:rPr sz="1300" spc="-60" dirty="0">
                <a:solidFill>
                  <a:srgbClr val="333333"/>
                </a:solidFill>
                <a:latin typeface="Noto Sans JP"/>
                <a:cs typeface="Noto Sans JP"/>
              </a:rPr>
              <a:t>1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年目</a:t>
            </a:r>
            <a:r>
              <a:rPr sz="1350" spc="-165" dirty="0">
                <a:solidFill>
                  <a:srgbClr val="333333"/>
                </a:solidFill>
                <a:latin typeface="PMingLiU"/>
                <a:cs typeface="PMingLiU"/>
              </a:rPr>
              <a:t>で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求人</a:t>
            </a:r>
            <a:r>
              <a:rPr sz="1350" spc="-165" dirty="0">
                <a:solidFill>
                  <a:srgbClr val="333333"/>
                </a:solidFill>
                <a:latin typeface="PMingLiU"/>
                <a:cs typeface="PMingLiU"/>
              </a:rPr>
              <a:t>サイト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『</a:t>
            </a:r>
            <a:r>
              <a:rPr sz="1350" spc="-165" dirty="0">
                <a:solidFill>
                  <a:srgbClr val="333333"/>
                </a:solidFill>
                <a:latin typeface="PMingLiU"/>
                <a:cs typeface="PMingLiU"/>
              </a:rPr>
              <a:t>エン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転職』</a:t>
            </a:r>
            <a:r>
              <a:rPr sz="1350" spc="-165" dirty="0">
                <a:solidFill>
                  <a:srgbClr val="333333"/>
                </a:solidFill>
                <a:latin typeface="PMingLiU"/>
                <a:cs typeface="PMingLiU"/>
              </a:rPr>
              <a:t>の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法人営業</a:t>
            </a:r>
            <a:r>
              <a:rPr sz="1350" spc="-200" dirty="0">
                <a:solidFill>
                  <a:srgbClr val="333333"/>
                </a:solidFill>
                <a:latin typeface="PMingLiU"/>
                <a:cs typeface="PMingLiU"/>
              </a:rPr>
              <a:t>とし</a:t>
            </a:r>
            <a:r>
              <a:rPr sz="1350" spc="-165" dirty="0">
                <a:solidFill>
                  <a:srgbClr val="333333"/>
                </a:solidFill>
                <a:latin typeface="PMingLiU"/>
                <a:cs typeface="PMingLiU"/>
              </a:rPr>
              <a:t>て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全社売上記録</a:t>
            </a:r>
            <a:r>
              <a:rPr sz="1350" spc="-165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更新</a:t>
            </a:r>
            <a:r>
              <a:rPr sz="1350" spc="-165" dirty="0">
                <a:solidFill>
                  <a:srgbClr val="333333"/>
                </a:solidFill>
                <a:latin typeface="PMingLiU"/>
                <a:cs typeface="PMingLiU"/>
              </a:rPr>
              <a:t>し、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新人賞（社長賞）</a:t>
            </a:r>
            <a:r>
              <a:rPr sz="1350" spc="-165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受賞</a:t>
            </a:r>
            <a:r>
              <a:rPr sz="1350" spc="-215" dirty="0">
                <a:solidFill>
                  <a:srgbClr val="333333"/>
                </a:solidFill>
                <a:latin typeface="PMingLiU"/>
                <a:cs typeface="PMingLiU"/>
              </a:rPr>
              <a:t>。そ の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後</a:t>
            </a:r>
            <a:r>
              <a:rPr sz="1350" spc="-165" dirty="0">
                <a:solidFill>
                  <a:srgbClr val="333333"/>
                </a:solidFill>
                <a:latin typeface="PMingLiU"/>
                <a:cs typeface="PMingLiU"/>
              </a:rPr>
              <a:t>も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累計</a:t>
            </a:r>
            <a:r>
              <a:rPr sz="1300" spc="-60" dirty="0">
                <a:solidFill>
                  <a:srgbClr val="333333"/>
                </a:solidFill>
                <a:latin typeface="Noto Sans JP"/>
                <a:cs typeface="Noto Sans JP"/>
              </a:rPr>
              <a:t>5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回</a:t>
            </a:r>
            <a:r>
              <a:rPr sz="1350" spc="-165" dirty="0">
                <a:solidFill>
                  <a:srgbClr val="333333"/>
                </a:solidFill>
                <a:latin typeface="PMingLiU"/>
                <a:cs typeface="PMingLiU"/>
              </a:rPr>
              <a:t>の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社長賞</a:t>
            </a:r>
            <a:r>
              <a:rPr sz="1350" spc="-165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受賞</a:t>
            </a:r>
            <a:r>
              <a:rPr sz="1350" spc="-165" dirty="0">
                <a:solidFill>
                  <a:srgbClr val="333333"/>
                </a:solidFill>
                <a:latin typeface="PMingLiU"/>
                <a:cs typeface="PMingLiU"/>
              </a:rPr>
              <a:t>し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「殿堂入</a:t>
            </a:r>
            <a:r>
              <a:rPr sz="1350" spc="-165" dirty="0">
                <a:solidFill>
                  <a:srgbClr val="333333"/>
                </a:solidFill>
                <a:latin typeface="PMingLiU"/>
                <a:cs typeface="PMingLiU"/>
              </a:rPr>
              <a:t>り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」</a:t>
            </a:r>
            <a:r>
              <a:rPr sz="1350" spc="-165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果</a:t>
            </a:r>
            <a:r>
              <a:rPr sz="1350" spc="-165" dirty="0">
                <a:solidFill>
                  <a:srgbClr val="333333"/>
                </a:solidFill>
                <a:latin typeface="PMingLiU"/>
                <a:cs typeface="PMingLiU"/>
              </a:rPr>
              <a:t>たした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実力派</a:t>
            </a:r>
            <a:r>
              <a:rPr sz="1350" spc="-165" dirty="0">
                <a:solidFill>
                  <a:srgbClr val="333333"/>
                </a:solidFill>
                <a:latin typeface="PMingLiU"/>
                <a:cs typeface="PMingLiU"/>
              </a:rPr>
              <a:t>。</a:t>
            </a:r>
            <a:r>
              <a:rPr sz="1300" spc="-60" dirty="0">
                <a:solidFill>
                  <a:srgbClr val="333333"/>
                </a:solidFill>
                <a:latin typeface="Noto Sans JP"/>
                <a:cs typeface="Noto Sans JP"/>
              </a:rPr>
              <a:t>2021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年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にエン‧ジャパン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内</a:t>
            </a:r>
            <a:r>
              <a:rPr sz="1350" spc="-165" dirty="0">
                <a:solidFill>
                  <a:srgbClr val="333333"/>
                </a:solidFill>
                <a:latin typeface="PMingLiU"/>
                <a:cs typeface="PMingLiU"/>
              </a:rPr>
              <a:t>で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新規事業</a:t>
            </a:r>
            <a:r>
              <a:rPr sz="1350" spc="-180" dirty="0">
                <a:solidFill>
                  <a:srgbClr val="333333"/>
                </a:solidFill>
                <a:latin typeface="PMingLiU"/>
                <a:cs typeface="PMingLiU"/>
              </a:rPr>
              <a:t>としてエン</a:t>
            </a:r>
            <a:r>
              <a:rPr sz="1300" spc="-65" dirty="0">
                <a:solidFill>
                  <a:srgbClr val="333333"/>
                </a:solidFill>
                <a:latin typeface="Noto Sans JP"/>
                <a:cs typeface="Noto Sans JP"/>
              </a:rPr>
              <a:t>SX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事業</a:t>
            </a:r>
            <a:r>
              <a:rPr sz="1350" spc="-165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立</a:t>
            </a:r>
            <a:r>
              <a:rPr sz="1350" spc="-260" dirty="0">
                <a:solidFill>
                  <a:srgbClr val="333333"/>
                </a:solidFill>
                <a:latin typeface="PMingLiU"/>
                <a:cs typeface="PMingLiU"/>
              </a:rPr>
              <a:t>ち 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上</a:t>
            </a:r>
            <a:r>
              <a:rPr sz="1350" spc="-210" dirty="0">
                <a:solidFill>
                  <a:srgbClr val="333333"/>
                </a:solidFill>
                <a:latin typeface="PMingLiU"/>
                <a:cs typeface="PMingLiU"/>
              </a:rPr>
              <a:t>げ、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事業責任者</a:t>
            </a:r>
            <a:r>
              <a:rPr sz="1350" spc="-180" dirty="0">
                <a:solidFill>
                  <a:srgbClr val="333333"/>
                </a:solidFill>
                <a:latin typeface="PMingLiU"/>
                <a:cs typeface="PMingLiU"/>
              </a:rPr>
              <a:t>として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急成長</a:t>
            </a:r>
            <a:r>
              <a:rPr sz="1350" spc="-165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牽引</a:t>
            </a:r>
            <a:r>
              <a:rPr sz="1350" spc="-180" dirty="0">
                <a:solidFill>
                  <a:srgbClr val="333333"/>
                </a:solidFill>
                <a:latin typeface="PMingLiU"/>
                <a:cs typeface="PMingLiU"/>
              </a:rPr>
              <a:t>している</a:t>
            </a:r>
            <a:r>
              <a:rPr sz="1350" spc="-165" dirty="0">
                <a:solidFill>
                  <a:srgbClr val="333333"/>
                </a:solidFill>
                <a:latin typeface="PMingLiU"/>
                <a:cs typeface="PMingLiU"/>
              </a:rPr>
              <a:t>。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現在</a:t>
            </a:r>
            <a:r>
              <a:rPr sz="1350" spc="-165" dirty="0">
                <a:solidFill>
                  <a:srgbClr val="333333"/>
                </a:solidFill>
                <a:latin typeface="PMingLiU"/>
                <a:cs typeface="PMingLiU"/>
              </a:rPr>
              <a:t>はセールス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支援</a:t>
            </a:r>
            <a:r>
              <a:rPr sz="1350" spc="-165" dirty="0">
                <a:solidFill>
                  <a:srgbClr val="333333"/>
                </a:solidFill>
                <a:latin typeface="PMingLiU"/>
                <a:cs typeface="PMingLiU"/>
              </a:rPr>
              <a:t>、</a:t>
            </a:r>
            <a:r>
              <a:rPr sz="1300" spc="-85" dirty="0">
                <a:solidFill>
                  <a:srgbClr val="333333"/>
                </a:solidFill>
                <a:latin typeface="Noto Sans JP"/>
                <a:cs typeface="Noto Sans JP"/>
              </a:rPr>
              <a:t>DX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人材育成</a:t>
            </a:r>
            <a:r>
              <a:rPr sz="1350" spc="-165" dirty="0">
                <a:solidFill>
                  <a:srgbClr val="333333"/>
                </a:solidFill>
                <a:latin typeface="PMingLiU"/>
                <a:cs typeface="PMingLiU"/>
              </a:rPr>
              <a:t>、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営業</a:t>
            </a:r>
            <a:r>
              <a:rPr sz="1350" spc="-180" dirty="0">
                <a:solidFill>
                  <a:srgbClr val="333333"/>
                </a:solidFill>
                <a:latin typeface="PMingLiU"/>
                <a:cs typeface="PMingLiU"/>
              </a:rPr>
              <a:t>コンサルティングの</a:t>
            </a:r>
            <a:r>
              <a:rPr sz="1300" spc="-60" dirty="0">
                <a:solidFill>
                  <a:srgbClr val="333333"/>
                </a:solidFill>
                <a:latin typeface="Noto Sans JP"/>
                <a:cs typeface="Noto Sans JP"/>
              </a:rPr>
              <a:t>3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事業</a:t>
            </a:r>
            <a:r>
              <a:rPr sz="1350" spc="-165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統括</a:t>
            </a:r>
            <a:r>
              <a:rPr sz="1350" spc="-165" dirty="0">
                <a:solidFill>
                  <a:srgbClr val="333333"/>
                </a:solidFill>
                <a:latin typeface="PMingLiU"/>
                <a:cs typeface="PMingLiU"/>
              </a:rPr>
              <a:t>。</a:t>
            </a:r>
            <a:endParaRPr sz="1350">
              <a:latin typeface="PMingLiU"/>
              <a:cs typeface="PMingLiU"/>
            </a:endParaRPr>
          </a:p>
          <a:p>
            <a:pPr>
              <a:lnSpc>
                <a:spcPct val="100000"/>
              </a:lnSpc>
              <a:spcBef>
                <a:spcPts val="190"/>
              </a:spcBef>
            </a:pPr>
            <a:endParaRPr sz="1200">
              <a:latin typeface="PMingLiU"/>
              <a:cs typeface="PMingLiU"/>
            </a:endParaRPr>
          </a:p>
          <a:p>
            <a:pPr marL="535940">
              <a:lnSpc>
                <a:spcPct val="100000"/>
              </a:lnSpc>
              <a:spcBef>
                <a:spcPts val="5"/>
              </a:spcBef>
            </a:pPr>
            <a:r>
              <a:rPr sz="1350" b="1" spc="-45" dirty="0">
                <a:solidFill>
                  <a:srgbClr val="333333"/>
                </a:solidFill>
                <a:latin typeface="BIZ UDPGothic"/>
                <a:cs typeface="BIZ UDPGothic"/>
              </a:rPr>
              <a:t>エン</a:t>
            </a:r>
            <a:r>
              <a:rPr sz="1350" b="1" spc="-114" dirty="0">
                <a:solidFill>
                  <a:srgbClr val="333333"/>
                </a:solidFill>
                <a:latin typeface="Gautami"/>
                <a:cs typeface="Gautami"/>
              </a:rPr>
              <a:t>SX</a:t>
            </a:r>
            <a:r>
              <a:rPr sz="1350" b="1" spc="-160" dirty="0">
                <a:solidFill>
                  <a:srgbClr val="333333"/>
                </a:solidFill>
                <a:latin typeface="BIZ UDPGothic"/>
                <a:cs typeface="BIZ UDPGothic"/>
              </a:rPr>
              <a:t>事業の急成長を牽引</a:t>
            </a:r>
            <a:endParaRPr sz="1350">
              <a:latin typeface="BIZ UDPGothic"/>
              <a:cs typeface="BIZ UDPGothic"/>
            </a:endParaRPr>
          </a:p>
          <a:p>
            <a:pPr marL="535940">
              <a:lnSpc>
                <a:spcPct val="100000"/>
              </a:lnSpc>
              <a:spcBef>
                <a:spcPts val="555"/>
              </a:spcBef>
            </a:pP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初年度売上目標</a:t>
            </a:r>
            <a:r>
              <a:rPr sz="1300" spc="-75" dirty="0">
                <a:solidFill>
                  <a:srgbClr val="333333"/>
                </a:solidFill>
                <a:latin typeface="Noto Sans JP"/>
                <a:cs typeface="Noto Sans JP"/>
              </a:rPr>
              <a:t>200%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達成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、</a:t>
            </a:r>
            <a:r>
              <a:rPr sz="1300" spc="-65" dirty="0">
                <a:solidFill>
                  <a:srgbClr val="333333"/>
                </a:solidFill>
                <a:latin typeface="Noto Sans JP"/>
                <a:cs typeface="Noto Sans JP"/>
              </a:rPr>
              <a:t>2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年目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は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前年比</a:t>
            </a:r>
            <a:r>
              <a:rPr sz="1300" spc="-75" dirty="0">
                <a:solidFill>
                  <a:srgbClr val="333333"/>
                </a:solidFill>
                <a:latin typeface="Noto Sans JP"/>
                <a:cs typeface="Noto Sans JP"/>
              </a:rPr>
              <a:t>500%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の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成長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350" spc="-130" dirty="0">
                <a:solidFill>
                  <a:srgbClr val="333333"/>
                </a:solidFill>
                <a:latin typeface="SimSun"/>
                <a:cs typeface="SimSun"/>
              </a:rPr>
              <a:t>推進中</a:t>
            </a:r>
            <a:endParaRPr sz="1350">
              <a:latin typeface="SimSun"/>
              <a:cs typeface="SimSu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809999" y="3343274"/>
            <a:ext cx="381000" cy="381000"/>
            <a:chOff x="3809999" y="3343274"/>
            <a:chExt cx="381000" cy="381000"/>
          </a:xfrm>
        </p:grpSpPr>
        <p:sp>
          <p:nvSpPr>
            <p:cNvPr id="17" name="object 17"/>
            <p:cNvSpPr/>
            <p:nvPr/>
          </p:nvSpPr>
          <p:spPr>
            <a:xfrm>
              <a:off x="3809999" y="3343274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499" y="380999"/>
                  </a:moveTo>
                  <a:lnTo>
                    <a:pt x="144200" y="375289"/>
                  </a:lnTo>
                  <a:lnTo>
                    <a:pt x="100697" y="358507"/>
                  </a:lnTo>
                  <a:lnTo>
                    <a:pt x="62575" y="331659"/>
                  </a:lnTo>
                  <a:lnTo>
                    <a:pt x="32104" y="296335"/>
                  </a:lnTo>
                  <a:lnTo>
                    <a:pt x="11130" y="254666"/>
                  </a:lnTo>
                  <a:lnTo>
                    <a:pt x="914" y="209172"/>
                  </a:lnTo>
                  <a:lnTo>
                    <a:pt x="0" y="190499"/>
                  </a:lnTo>
                  <a:lnTo>
                    <a:pt x="228" y="181141"/>
                  </a:lnTo>
                  <a:lnTo>
                    <a:pt x="8200" y="135199"/>
                  </a:lnTo>
                  <a:lnTo>
                    <a:pt x="27095" y="92571"/>
                  </a:lnTo>
                  <a:lnTo>
                    <a:pt x="55796" y="55795"/>
                  </a:lnTo>
                  <a:lnTo>
                    <a:pt x="92572" y="27095"/>
                  </a:lnTo>
                  <a:lnTo>
                    <a:pt x="135199" y="8200"/>
                  </a:lnTo>
                  <a:lnTo>
                    <a:pt x="181141" y="228"/>
                  </a:lnTo>
                  <a:lnTo>
                    <a:pt x="190499" y="0"/>
                  </a:lnTo>
                  <a:lnTo>
                    <a:pt x="199858" y="228"/>
                  </a:lnTo>
                  <a:lnTo>
                    <a:pt x="245799" y="8200"/>
                  </a:lnTo>
                  <a:lnTo>
                    <a:pt x="288426" y="27095"/>
                  </a:lnTo>
                  <a:lnTo>
                    <a:pt x="325203" y="55795"/>
                  </a:lnTo>
                  <a:lnTo>
                    <a:pt x="353903" y="92572"/>
                  </a:lnTo>
                  <a:lnTo>
                    <a:pt x="372798" y="135199"/>
                  </a:lnTo>
                  <a:lnTo>
                    <a:pt x="380771" y="181141"/>
                  </a:lnTo>
                  <a:lnTo>
                    <a:pt x="380999" y="190499"/>
                  </a:lnTo>
                  <a:lnTo>
                    <a:pt x="380771" y="199858"/>
                  </a:lnTo>
                  <a:lnTo>
                    <a:pt x="372798" y="245799"/>
                  </a:lnTo>
                  <a:lnTo>
                    <a:pt x="353903" y="288427"/>
                  </a:lnTo>
                  <a:lnTo>
                    <a:pt x="325203" y="325203"/>
                  </a:lnTo>
                  <a:lnTo>
                    <a:pt x="288426" y="353903"/>
                  </a:lnTo>
                  <a:lnTo>
                    <a:pt x="245799" y="372798"/>
                  </a:lnTo>
                  <a:lnTo>
                    <a:pt x="199858" y="380771"/>
                  </a:lnTo>
                  <a:lnTo>
                    <a:pt x="190499" y="380999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48112" y="3457574"/>
              <a:ext cx="104768" cy="152399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4321175" y="3269767"/>
            <a:ext cx="5969635" cy="57785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350" b="1" spc="-160" dirty="0">
                <a:solidFill>
                  <a:srgbClr val="333333"/>
                </a:solidFill>
                <a:latin typeface="BIZ UDPGothic"/>
                <a:cs typeface="BIZ UDPGothic"/>
              </a:rPr>
              <a:t>日本の生産性向上への想い</a:t>
            </a:r>
            <a:endParaRPr sz="1350">
              <a:latin typeface="BIZ UDPGothic"/>
              <a:cs typeface="BIZ UDPGothic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「営業職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の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活躍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で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企業成長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加速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させ、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日本経済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に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貢献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する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」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というビジョンを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掲</a:t>
            </a:r>
            <a:r>
              <a:rPr sz="1350" spc="-110" dirty="0">
                <a:solidFill>
                  <a:srgbClr val="333333"/>
                </a:solidFill>
                <a:latin typeface="PMingLiU"/>
                <a:cs typeface="PMingLiU"/>
              </a:rPr>
              <a:t>げる</a:t>
            </a:r>
            <a:endParaRPr sz="1350">
              <a:latin typeface="PMingLiU"/>
              <a:cs typeface="PMingLiU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0163174" y="142875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499" y="380999"/>
                </a:moveTo>
                <a:lnTo>
                  <a:pt x="144199" y="375289"/>
                </a:lnTo>
                <a:lnTo>
                  <a:pt x="100696" y="358507"/>
                </a:lnTo>
                <a:lnTo>
                  <a:pt x="62574" y="331659"/>
                </a:lnTo>
                <a:lnTo>
                  <a:pt x="32105" y="296336"/>
                </a:lnTo>
                <a:lnTo>
                  <a:pt x="11129" y="254667"/>
                </a:lnTo>
                <a:lnTo>
                  <a:pt x="913" y="209172"/>
                </a:lnTo>
                <a:lnTo>
                  <a:pt x="0" y="190499"/>
                </a:lnTo>
                <a:lnTo>
                  <a:pt x="228" y="181141"/>
                </a:lnTo>
                <a:lnTo>
                  <a:pt x="8199" y="135200"/>
                </a:lnTo>
                <a:lnTo>
                  <a:pt x="27094" y="92572"/>
                </a:lnTo>
                <a:lnTo>
                  <a:pt x="55795" y="55796"/>
                </a:lnTo>
                <a:lnTo>
                  <a:pt x="92571" y="27095"/>
                </a:lnTo>
                <a:lnTo>
                  <a:pt x="135198" y="8200"/>
                </a:lnTo>
                <a:lnTo>
                  <a:pt x="181141" y="228"/>
                </a:lnTo>
                <a:lnTo>
                  <a:pt x="190499" y="0"/>
                </a:lnTo>
                <a:lnTo>
                  <a:pt x="199858" y="228"/>
                </a:lnTo>
                <a:lnTo>
                  <a:pt x="245799" y="8200"/>
                </a:lnTo>
                <a:lnTo>
                  <a:pt x="288426" y="27095"/>
                </a:lnTo>
                <a:lnTo>
                  <a:pt x="325203" y="55796"/>
                </a:lnTo>
                <a:lnTo>
                  <a:pt x="353902" y="92572"/>
                </a:lnTo>
                <a:lnTo>
                  <a:pt x="372797" y="135200"/>
                </a:lnTo>
                <a:lnTo>
                  <a:pt x="380771" y="181141"/>
                </a:lnTo>
                <a:lnTo>
                  <a:pt x="380999" y="190499"/>
                </a:lnTo>
                <a:lnTo>
                  <a:pt x="380771" y="199858"/>
                </a:lnTo>
                <a:lnTo>
                  <a:pt x="372797" y="245799"/>
                </a:lnTo>
                <a:lnTo>
                  <a:pt x="353902" y="288427"/>
                </a:lnTo>
                <a:lnTo>
                  <a:pt x="325203" y="325203"/>
                </a:lnTo>
                <a:lnTo>
                  <a:pt x="288426" y="353904"/>
                </a:lnTo>
                <a:lnTo>
                  <a:pt x="245799" y="372799"/>
                </a:lnTo>
                <a:lnTo>
                  <a:pt x="199858" y="380771"/>
                </a:lnTo>
                <a:lnTo>
                  <a:pt x="190499" y="380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0233520" y="215138"/>
            <a:ext cx="158115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03225" algn="l"/>
              </a:tabLst>
            </a:pPr>
            <a:r>
              <a:rPr sz="1350" b="1" spc="-25" dirty="0">
                <a:solidFill>
                  <a:srgbClr val="0E3B6D"/>
                </a:solidFill>
                <a:latin typeface="Gautami"/>
                <a:cs typeface="Gautami"/>
              </a:rPr>
              <a:t>SX</a:t>
            </a:r>
            <a:r>
              <a:rPr sz="1350" b="1" dirty="0">
                <a:solidFill>
                  <a:srgbClr val="0E3B6D"/>
                </a:solidFill>
                <a:latin typeface="Gautami"/>
                <a:cs typeface="Gautami"/>
              </a:rPr>
              <a:t>	</a:t>
            </a:r>
            <a:r>
              <a:rPr sz="1350" spc="-95" dirty="0">
                <a:solidFill>
                  <a:srgbClr val="FFFFFF"/>
                </a:solidFill>
                <a:latin typeface="SimSun"/>
                <a:cs typeface="SimSun"/>
              </a:rPr>
              <a:t>エン</a:t>
            </a:r>
            <a:r>
              <a:rPr sz="1300" dirty="0">
                <a:solidFill>
                  <a:srgbClr val="FFFFFF"/>
                </a:solidFill>
                <a:latin typeface="Lucida Console"/>
                <a:cs typeface="Lucida Console"/>
              </a:rPr>
              <a:t>SX</a:t>
            </a:r>
            <a:r>
              <a:rPr sz="1350" spc="-85" dirty="0">
                <a:solidFill>
                  <a:srgbClr val="FFFFFF"/>
                </a:solidFill>
                <a:latin typeface="SimSun"/>
                <a:cs typeface="SimSun"/>
              </a:rPr>
              <a:t>株式会社</a:t>
            </a:r>
            <a:endParaRPr sz="1350">
              <a:latin typeface="SimSun"/>
              <a:cs typeface="SimSu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809999" y="4133849"/>
            <a:ext cx="38100" cy="314325"/>
          </a:xfrm>
          <a:custGeom>
            <a:avLst/>
            <a:gdLst/>
            <a:ahLst/>
            <a:cxnLst/>
            <a:rect l="l" t="t" r="r" b="b"/>
            <a:pathLst>
              <a:path w="38100" h="314325">
                <a:moveTo>
                  <a:pt x="38099" y="314324"/>
                </a:moveTo>
                <a:lnTo>
                  <a:pt x="0" y="314324"/>
                </a:lnTo>
                <a:lnTo>
                  <a:pt x="0" y="0"/>
                </a:lnTo>
                <a:lnTo>
                  <a:pt x="38099" y="0"/>
                </a:lnTo>
                <a:lnTo>
                  <a:pt x="38099" y="314324"/>
                </a:lnTo>
                <a:close/>
              </a:path>
            </a:pathLst>
          </a:custGeom>
          <a:solidFill>
            <a:srgbClr val="0E3B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930650" y="4132008"/>
            <a:ext cx="863600" cy="3098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850" b="1" spc="-195" dirty="0">
                <a:solidFill>
                  <a:srgbClr val="0E3B6D"/>
                </a:solidFill>
                <a:latin typeface="BIZ UDPGothic"/>
                <a:cs typeface="BIZ UDPGothic"/>
              </a:rPr>
              <a:t>主な経歴</a:t>
            </a:r>
            <a:endParaRPr sz="1850">
              <a:latin typeface="BIZ UDPGothic"/>
              <a:cs typeface="BIZ UDPGothic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904307" y="4587113"/>
            <a:ext cx="53784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spc="-95" dirty="0">
                <a:solidFill>
                  <a:srgbClr val="0E3B6D"/>
                </a:solidFill>
                <a:latin typeface="Trebuchet MS"/>
                <a:cs typeface="Trebuchet MS"/>
              </a:rPr>
              <a:t>2016</a:t>
            </a:r>
            <a:r>
              <a:rPr sz="1350" b="1" spc="-75" dirty="0">
                <a:solidFill>
                  <a:srgbClr val="0E3B6D"/>
                </a:solidFill>
                <a:latin typeface="BIZ UDPGothic"/>
                <a:cs typeface="BIZ UDPGothic"/>
              </a:rPr>
              <a:t>年</a:t>
            </a:r>
            <a:endParaRPr sz="1350">
              <a:latin typeface="BIZ UDPGothic"/>
              <a:cs typeface="BIZ UDPGothic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904307" y="5253863"/>
            <a:ext cx="53784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spc="-95" dirty="0">
                <a:solidFill>
                  <a:srgbClr val="0E3B6D"/>
                </a:solidFill>
                <a:latin typeface="Trebuchet MS"/>
                <a:cs typeface="Trebuchet MS"/>
              </a:rPr>
              <a:t>2017</a:t>
            </a:r>
            <a:r>
              <a:rPr sz="1350" b="1" spc="-75" dirty="0">
                <a:solidFill>
                  <a:srgbClr val="0E3B6D"/>
                </a:solidFill>
                <a:latin typeface="BIZ UDPGothic"/>
                <a:cs typeface="BIZ UDPGothic"/>
              </a:rPr>
              <a:t>年</a:t>
            </a:r>
            <a:endParaRPr sz="1350">
              <a:latin typeface="BIZ UDPGothic"/>
              <a:cs typeface="BIZ UDPGothic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904307" y="5920612"/>
            <a:ext cx="53784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spc="-95" dirty="0">
                <a:solidFill>
                  <a:srgbClr val="0E3B6D"/>
                </a:solidFill>
                <a:latin typeface="Trebuchet MS"/>
                <a:cs typeface="Trebuchet MS"/>
              </a:rPr>
              <a:t>2020</a:t>
            </a:r>
            <a:r>
              <a:rPr sz="1350" b="1" spc="-75" dirty="0">
                <a:solidFill>
                  <a:srgbClr val="0E3B6D"/>
                </a:solidFill>
                <a:latin typeface="BIZ UDPGothic"/>
                <a:cs typeface="BIZ UDPGothic"/>
              </a:rPr>
              <a:t>年</a:t>
            </a:r>
            <a:endParaRPr sz="1350">
              <a:latin typeface="BIZ UDPGothic"/>
              <a:cs typeface="BIZ UDPGothic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904307" y="6587363"/>
            <a:ext cx="53784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spc="-95" dirty="0">
                <a:solidFill>
                  <a:srgbClr val="0E3B6D"/>
                </a:solidFill>
                <a:latin typeface="Trebuchet MS"/>
                <a:cs typeface="Trebuchet MS"/>
              </a:rPr>
              <a:t>2021</a:t>
            </a:r>
            <a:r>
              <a:rPr sz="1350" b="1" spc="-75" dirty="0">
                <a:solidFill>
                  <a:srgbClr val="0E3B6D"/>
                </a:solidFill>
                <a:latin typeface="BIZ UDPGothic"/>
                <a:cs typeface="BIZ UDPGothic"/>
              </a:rPr>
              <a:t>年</a:t>
            </a:r>
            <a:endParaRPr sz="1350">
              <a:latin typeface="BIZ UDPGothic"/>
              <a:cs typeface="BIZ UDPGothic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904307" y="7254113"/>
            <a:ext cx="53784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spc="-95" dirty="0">
                <a:solidFill>
                  <a:srgbClr val="0E3B6D"/>
                </a:solidFill>
                <a:latin typeface="Trebuchet MS"/>
                <a:cs typeface="Trebuchet MS"/>
              </a:rPr>
              <a:t>2021</a:t>
            </a:r>
            <a:r>
              <a:rPr sz="1350" b="1" spc="-75" dirty="0">
                <a:solidFill>
                  <a:srgbClr val="0E3B6D"/>
                </a:solidFill>
                <a:latin typeface="BIZ UDPGothic"/>
                <a:cs typeface="BIZ UDPGothic"/>
              </a:rPr>
              <a:t>年</a:t>
            </a:r>
            <a:endParaRPr sz="1350">
              <a:latin typeface="BIZ UDPGothic"/>
              <a:cs typeface="BIZ UDPGothic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904307" y="7920863"/>
            <a:ext cx="53784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spc="-95" dirty="0">
                <a:solidFill>
                  <a:srgbClr val="0E3B6D"/>
                </a:solidFill>
                <a:latin typeface="Trebuchet MS"/>
                <a:cs typeface="Trebuchet MS"/>
              </a:rPr>
              <a:t>2024</a:t>
            </a:r>
            <a:r>
              <a:rPr sz="1350" b="1" spc="-75" dirty="0">
                <a:solidFill>
                  <a:srgbClr val="0E3B6D"/>
                </a:solidFill>
                <a:latin typeface="BIZ UDPGothic"/>
                <a:cs typeface="BIZ UDPGothic"/>
              </a:rPr>
              <a:t>年</a:t>
            </a:r>
            <a:endParaRPr sz="1350">
              <a:latin typeface="BIZ UDPGothic"/>
              <a:cs typeface="BIZ UDPGothic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4533899" y="4591049"/>
            <a:ext cx="95250" cy="476250"/>
            <a:chOff x="4533899" y="4591049"/>
            <a:chExt cx="95250" cy="476250"/>
          </a:xfrm>
        </p:grpSpPr>
        <p:sp>
          <p:nvSpPr>
            <p:cNvPr id="31" name="object 31"/>
            <p:cNvSpPr/>
            <p:nvPr/>
          </p:nvSpPr>
          <p:spPr>
            <a:xfrm>
              <a:off x="4571999" y="4591049"/>
              <a:ext cx="19050" cy="476250"/>
            </a:xfrm>
            <a:custGeom>
              <a:avLst/>
              <a:gdLst/>
              <a:ahLst/>
              <a:cxnLst/>
              <a:rect l="l" t="t" r="r" b="b"/>
              <a:pathLst>
                <a:path w="19050" h="476250">
                  <a:moveTo>
                    <a:pt x="19049" y="476249"/>
                  </a:moveTo>
                  <a:lnTo>
                    <a:pt x="0" y="476249"/>
                  </a:lnTo>
                  <a:lnTo>
                    <a:pt x="0" y="0"/>
                  </a:lnTo>
                  <a:lnTo>
                    <a:pt x="19049" y="0"/>
                  </a:lnTo>
                  <a:lnTo>
                    <a:pt x="19049" y="476249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33899" y="4638674"/>
              <a:ext cx="95250" cy="95249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4768849" y="4515659"/>
            <a:ext cx="3088640" cy="54737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350" spc="-175" dirty="0">
                <a:solidFill>
                  <a:srgbClr val="333333"/>
                </a:solidFill>
                <a:latin typeface="PMingLiU"/>
                <a:cs typeface="PMingLiU"/>
              </a:rPr>
              <a:t>エン‧ジャパン</a:t>
            </a:r>
            <a:r>
              <a:rPr sz="1350" spc="-175" dirty="0">
                <a:solidFill>
                  <a:srgbClr val="333333"/>
                </a:solidFill>
                <a:latin typeface="SimSun"/>
                <a:cs typeface="SimSun"/>
              </a:rPr>
              <a:t>株式会社 入社</a:t>
            </a:r>
            <a:endParaRPr sz="135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新卒入社</a:t>
            </a:r>
            <a:r>
              <a:rPr sz="1150" spc="-110" dirty="0">
                <a:solidFill>
                  <a:srgbClr val="545454"/>
                </a:solidFill>
                <a:latin typeface="PMingLiU"/>
                <a:cs typeface="PMingLiU"/>
              </a:rPr>
              <a:t>、</a:t>
            </a: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『</a:t>
            </a:r>
            <a:r>
              <a:rPr sz="1150" spc="-110" dirty="0">
                <a:solidFill>
                  <a:srgbClr val="545454"/>
                </a:solidFill>
                <a:latin typeface="PMingLiU"/>
                <a:cs typeface="PMingLiU"/>
              </a:rPr>
              <a:t>エン</a:t>
            </a: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転職』</a:t>
            </a:r>
            <a:r>
              <a:rPr sz="1150" spc="-110" dirty="0">
                <a:solidFill>
                  <a:srgbClr val="545454"/>
                </a:solidFill>
                <a:latin typeface="PMingLiU"/>
                <a:cs typeface="PMingLiU"/>
              </a:rPr>
              <a:t>の</a:t>
            </a: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法人営業</a:t>
            </a:r>
            <a:r>
              <a:rPr sz="1150" spc="-125" dirty="0">
                <a:solidFill>
                  <a:srgbClr val="545454"/>
                </a:solidFill>
                <a:latin typeface="PMingLiU"/>
                <a:cs typeface="PMingLiU"/>
              </a:rPr>
              <a:t>として</a:t>
            </a:r>
            <a:r>
              <a:rPr sz="1150" spc="-95" dirty="0">
                <a:solidFill>
                  <a:srgbClr val="545454"/>
                </a:solidFill>
                <a:latin typeface="SimSun"/>
                <a:cs typeface="SimSun"/>
              </a:rPr>
              <a:t>活動開始</a:t>
            </a:r>
            <a:endParaRPr sz="1150">
              <a:latin typeface="SimSun"/>
              <a:cs typeface="SimSun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4533899" y="5257799"/>
            <a:ext cx="95250" cy="476250"/>
            <a:chOff x="4533899" y="5257799"/>
            <a:chExt cx="95250" cy="476250"/>
          </a:xfrm>
        </p:grpSpPr>
        <p:sp>
          <p:nvSpPr>
            <p:cNvPr id="35" name="object 35"/>
            <p:cNvSpPr/>
            <p:nvPr/>
          </p:nvSpPr>
          <p:spPr>
            <a:xfrm>
              <a:off x="4571999" y="5257799"/>
              <a:ext cx="19050" cy="476250"/>
            </a:xfrm>
            <a:custGeom>
              <a:avLst/>
              <a:gdLst/>
              <a:ahLst/>
              <a:cxnLst/>
              <a:rect l="l" t="t" r="r" b="b"/>
              <a:pathLst>
                <a:path w="19050" h="476250">
                  <a:moveTo>
                    <a:pt x="19049" y="476249"/>
                  </a:moveTo>
                  <a:lnTo>
                    <a:pt x="0" y="476249"/>
                  </a:lnTo>
                  <a:lnTo>
                    <a:pt x="0" y="0"/>
                  </a:lnTo>
                  <a:lnTo>
                    <a:pt x="19049" y="0"/>
                  </a:lnTo>
                  <a:lnTo>
                    <a:pt x="19049" y="476249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33899" y="5305424"/>
              <a:ext cx="95250" cy="95249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4768849" y="5182409"/>
            <a:ext cx="2159000" cy="54737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全社売上記録更新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‧</a:t>
            </a:r>
            <a:r>
              <a:rPr sz="1350" spc="-150" dirty="0">
                <a:solidFill>
                  <a:srgbClr val="333333"/>
                </a:solidFill>
                <a:latin typeface="SimSun"/>
                <a:cs typeface="SimSun"/>
              </a:rPr>
              <a:t>新人賞受賞</a:t>
            </a:r>
            <a:endParaRPr sz="135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入社</a:t>
            </a:r>
            <a:r>
              <a:rPr sz="1150" spc="-70" dirty="0">
                <a:solidFill>
                  <a:srgbClr val="545454"/>
                </a:solidFill>
                <a:latin typeface="Noto Sans JP"/>
                <a:cs typeface="Noto Sans JP"/>
              </a:rPr>
              <a:t>1</a:t>
            </a: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年目</a:t>
            </a:r>
            <a:r>
              <a:rPr sz="1150" spc="-110" dirty="0">
                <a:solidFill>
                  <a:srgbClr val="545454"/>
                </a:solidFill>
                <a:latin typeface="PMingLiU"/>
                <a:cs typeface="PMingLiU"/>
              </a:rPr>
              <a:t>で</a:t>
            </a: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優</a:t>
            </a:r>
            <a:r>
              <a:rPr sz="1150" spc="-110" dirty="0">
                <a:solidFill>
                  <a:srgbClr val="545454"/>
                </a:solidFill>
                <a:latin typeface="PMingLiU"/>
                <a:cs typeface="PMingLiU"/>
              </a:rPr>
              <a:t>れた</a:t>
            </a: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営業成績</a:t>
            </a:r>
            <a:r>
              <a:rPr sz="1150" spc="-110" dirty="0">
                <a:solidFill>
                  <a:srgbClr val="545454"/>
                </a:solidFill>
                <a:latin typeface="PMingLiU"/>
                <a:cs typeface="PMingLiU"/>
              </a:rPr>
              <a:t>を</a:t>
            </a:r>
            <a:r>
              <a:rPr sz="1150" spc="-80" dirty="0">
                <a:solidFill>
                  <a:srgbClr val="545454"/>
                </a:solidFill>
                <a:latin typeface="SimSun"/>
                <a:cs typeface="SimSun"/>
              </a:rPr>
              <a:t>達成</a:t>
            </a:r>
            <a:endParaRPr sz="1150">
              <a:latin typeface="SimSun"/>
              <a:cs typeface="SimSun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4533899" y="5924549"/>
            <a:ext cx="95250" cy="476250"/>
            <a:chOff x="4533899" y="5924549"/>
            <a:chExt cx="95250" cy="476250"/>
          </a:xfrm>
        </p:grpSpPr>
        <p:sp>
          <p:nvSpPr>
            <p:cNvPr id="39" name="object 39"/>
            <p:cNvSpPr/>
            <p:nvPr/>
          </p:nvSpPr>
          <p:spPr>
            <a:xfrm>
              <a:off x="4571999" y="5924549"/>
              <a:ext cx="19050" cy="476250"/>
            </a:xfrm>
            <a:custGeom>
              <a:avLst/>
              <a:gdLst/>
              <a:ahLst/>
              <a:cxnLst/>
              <a:rect l="l" t="t" r="r" b="b"/>
              <a:pathLst>
                <a:path w="19050" h="476250">
                  <a:moveTo>
                    <a:pt x="19049" y="476249"/>
                  </a:moveTo>
                  <a:lnTo>
                    <a:pt x="0" y="476249"/>
                  </a:lnTo>
                  <a:lnTo>
                    <a:pt x="0" y="0"/>
                  </a:lnTo>
                  <a:lnTo>
                    <a:pt x="19049" y="0"/>
                  </a:lnTo>
                  <a:lnTo>
                    <a:pt x="19049" y="476249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33899" y="5972174"/>
              <a:ext cx="95250" cy="95249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4768849" y="5849158"/>
            <a:ext cx="2802890" cy="54737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セールステック</a:t>
            </a:r>
            <a:r>
              <a:rPr sz="1350" spc="-190" dirty="0">
                <a:solidFill>
                  <a:srgbClr val="333333"/>
                </a:solidFill>
                <a:latin typeface="SimSun"/>
                <a:cs typeface="SimSun"/>
              </a:rPr>
              <a:t>新規事業 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セールス</a:t>
            </a:r>
            <a:r>
              <a:rPr sz="1350" spc="-130" dirty="0">
                <a:solidFill>
                  <a:srgbClr val="333333"/>
                </a:solidFill>
                <a:latin typeface="SimSun"/>
                <a:cs typeface="SimSun"/>
              </a:rPr>
              <a:t>責任者</a:t>
            </a:r>
            <a:endParaRPr sz="135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150" spc="-85" dirty="0">
                <a:solidFill>
                  <a:srgbClr val="545454"/>
                </a:solidFill>
                <a:latin typeface="Noto Sans JP"/>
                <a:cs typeface="Noto Sans JP"/>
              </a:rPr>
              <a:t>SFA</a:t>
            </a:r>
            <a:r>
              <a:rPr sz="1150" spc="-85" dirty="0">
                <a:solidFill>
                  <a:srgbClr val="545454"/>
                </a:solidFill>
                <a:latin typeface="PMingLiU"/>
                <a:cs typeface="PMingLiU"/>
              </a:rPr>
              <a:t>‧</a:t>
            </a:r>
            <a:r>
              <a:rPr sz="1150" spc="-85" dirty="0">
                <a:solidFill>
                  <a:srgbClr val="545454"/>
                </a:solidFill>
                <a:latin typeface="Noto Sans JP"/>
                <a:cs typeface="Noto Sans JP"/>
              </a:rPr>
              <a:t>CRM</a:t>
            </a: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領域</a:t>
            </a:r>
            <a:r>
              <a:rPr sz="1150" spc="-110" dirty="0">
                <a:solidFill>
                  <a:srgbClr val="545454"/>
                </a:solidFill>
                <a:latin typeface="PMingLiU"/>
                <a:cs typeface="PMingLiU"/>
              </a:rPr>
              <a:t>の</a:t>
            </a: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新規事業立</a:t>
            </a:r>
            <a:r>
              <a:rPr sz="1150" spc="-110" dirty="0">
                <a:solidFill>
                  <a:srgbClr val="545454"/>
                </a:solidFill>
                <a:latin typeface="PMingLiU"/>
                <a:cs typeface="PMingLiU"/>
              </a:rPr>
              <a:t>ち</a:t>
            </a: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上</a:t>
            </a:r>
            <a:r>
              <a:rPr sz="1150" spc="-110" dirty="0">
                <a:solidFill>
                  <a:srgbClr val="545454"/>
                </a:solidFill>
                <a:latin typeface="PMingLiU"/>
                <a:cs typeface="PMingLiU"/>
              </a:rPr>
              <a:t>げに</a:t>
            </a:r>
            <a:r>
              <a:rPr sz="1150" spc="-80" dirty="0">
                <a:solidFill>
                  <a:srgbClr val="545454"/>
                </a:solidFill>
                <a:latin typeface="SimSun"/>
                <a:cs typeface="SimSun"/>
              </a:rPr>
              <a:t>参画</a:t>
            </a:r>
            <a:endParaRPr sz="1150">
              <a:latin typeface="SimSun"/>
              <a:cs typeface="SimSun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4533899" y="6591299"/>
            <a:ext cx="95250" cy="476250"/>
            <a:chOff x="4533899" y="6591299"/>
            <a:chExt cx="95250" cy="476250"/>
          </a:xfrm>
        </p:grpSpPr>
        <p:sp>
          <p:nvSpPr>
            <p:cNvPr id="43" name="object 43"/>
            <p:cNvSpPr/>
            <p:nvPr/>
          </p:nvSpPr>
          <p:spPr>
            <a:xfrm>
              <a:off x="4571999" y="6591299"/>
              <a:ext cx="19050" cy="476250"/>
            </a:xfrm>
            <a:custGeom>
              <a:avLst/>
              <a:gdLst/>
              <a:ahLst/>
              <a:cxnLst/>
              <a:rect l="l" t="t" r="r" b="b"/>
              <a:pathLst>
                <a:path w="19050" h="476250">
                  <a:moveTo>
                    <a:pt x="19049" y="476249"/>
                  </a:moveTo>
                  <a:lnTo>
                    <a:pt x="0" y="476249"/>
                  </a:lnTo>
                  <a:lnTo>
                    <a:pt x="0" y="0"/>
                  </a:lnTo>
                  <a:lnTo>
                    <a:pt x="19049" y="0"/>
                  </a:lnTo>
                  <a:lnTo>
                    <a:pt x="19049" y="476249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33899" y="6638924"/>
              <a:ext cx="95250" cy="95249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4768849" y="6509383"/>
            <a:ext cx="3225165" cy="55372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1350" spc="-190" dirty="0">
                <a:solidFill>
                  <a:srgbClr val="333333"/>
                </a:solidFill>
                <a:latin typeface="PMingLiU"/>
                <a:cs typeface="PMingLiU"/>
              </a:rPr>
              <a:t>グループ</a:t>
            </a:r>
            <a:r>
              <a:rPr sz="1350" spc="-204" dirty="0">
                <a:solidFill>
                  <a:srgbClr val="333333"/>
                </a:solidFill>
                <a:latin typeface="SimSun"/>
                <a:cs typeface="SimSun"/>
              </a:rPr>
              <a:t>会社 </a:t>
            </a:r>
            <a:r>
              <a:rPr sz="1400" b="0" spc="-150" dirty="0">
                <a:solidFill>
                  <a:srgbClr val="333333"/>
                </a:solidFill>
                <a:latin typeface="Noto Sans JP Medium"/>
                <a:cs typeface="Noto Sans JP Medium"/>
              </a:rPr>
              <a:t>Web</a:t>
            </a:r>
            <a:r>
              <a:rPr sz="1350" spc="-155" dirty="0">
                <a:solidFill>
                  <a:srgbClr val="333333"/>
                </a:solidFill>
                <a:latin typeface="SimSun"/>
                <a:cs typeface="SimSun"/>
              </a:rPr>
              <a:t>系新規事業責任者</a:t>
            </a:r>
            <a:endParaRPr sz="135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半年間</a:t>
            </a:r>
            <a:r>
              <a:rPr sz="1150" spc="-110" dirty="0">
                <a:solidFill>
                  <a:srgbClr val="545454"/>
                </a:solidFill>
                <a:latin typeface="PMingLiU"/>
                <a:cs typeface="PMingLiU"/>
              </a:rPr>
              <a:t>で</a:t>
            </a: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月間売上</a:t>
            </a:r>
            <a:r>
              <a:rPr sz="1150" spc="-110" dirty="0">
                <a:solidFill>
                  <a:srgbClr val="545454"/>
                </a:solidFill>
                <a:latin typeface="PMingLiU"/>
                <a:cs typeface="PMingLiU"/>
              </a:rPr>
              <a:t>を</a:t>
            </a:r>
            <a:r>
              <a:rPr sz="1150" spc="-70" dirty="0">
                <a:solidFill>
                  <a:srgbClr val="545454"/>
                </a:solidFill>
                <a:latin typeface="Noto Sans JP"/>
                <a:cs typeface="Noto Sans JP"/>
              </a:rPr>
              <a:t>100</a:t>
            </a: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万円</a:t>
            </a:r>
            <a:r>
              <a:rPr sz="1150" spc="-120" dirty="0">
                <a:solidFill>
                  <a:srgbClr val="545454"/>
                </a:solidFill>
                <a:latin typeface="PMingLiU"/>
                <a:cs typeface="PMingLiU"/>
              </a:rPr>
              <a:t>から </a:t>
            </a:r>
            <a:r>
              <a:rPr sz="1150" spc="-70" dirty="0">
                <a:solidFill>
                  <a:srgbClr val="545454"/>
                </a:solidFill>
                <a:latin typeface="Noto Sans JP"/>
                <a:cs typeface="Noto Sans JP"/>
              </a:rPr>
              <a:t>1000</a:t>
            </a: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万円</a:t>
            </a:r>
            <a:r>
              <a:rPr sz="1150" spc="-120" dirty="0">
                <a:solidFill>
                  <a:srgbClr val="545454"/>
                </a:solidFill>
                <a:latin typeface="PMingLiU"/>
                <a:cs typeface="PMingLiU"/>
              </a:rPr>
              <a:t>へ</a:t>
            </a:r>
            <a:r>
              <a:rPr sz="1150" spc="-70" dirty="0">
                <a:solidFill>
                  <a:srgbClr val="545454"/>
                </a:solidFill>
                <a:latin typeface="Noto Sans JP"/>
                <a:cs typeface="Noto Sans JP"/>
              </a:rPr>
              <a:t>10</a:t>
            </a:r>
            <a:r>
              <a:rPr sz="1150" spc="-90" dirty="0">
                <a:solidFill>
                  <a:srgbClr val="545454"/>
                </a:solidFill>
                <a:latin typeface="SimSun"/>
                <a:cs typeface="SimSun"/>
              </a:rPr>
              <a:t>倍成長</a:t>
            </a:r>
            <a:endParaRPr sz="1150">
              <a:latin typeface="SimSun"/>
              <a:cs typeface="SimSun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4533899" y="7258049"/>
            <a:ext cx="95250" cy="476250"/>
            <a:chOff x="4533899" y="7258049"/>
            <a:chExt cx="95250" cy="476250"/>
          </a:xfrm>
        </p:grpSpPr>
        <p:sp>
          <p:nvSpPr>
            <p:cNvPr id="47" name="object 47"/>
            <p:cNvSpPr/>
            <p:nvPr/>
          </p:nvSpPr>
          <p:spPr>
            <a:xfrm>
              <a:off x="4571999" y="7258049"/>
              <a:ext cx="19050" cy="476250"/>
            </a:xfrm>
            <a:custGeom>
              <a:avLst/>
              <a:gdLst/>
              <a:ahLst/>
              <a:cxnLst/>
              <a:rect l="l" t="t" r="r" b="b"/>
              <a:pathLst>
                <a:path w="19050" h="476250">
                  <a:moveTo>
                    <a:pt x="19049" y="476249"/>
                  </a:moveTo>
                  <a:lnTo>
                    <a:pt x="0" y="476249"/>
                  </a:lnTo>
                  <a:lnTo>
                    <a:pt x="0" y="0"/>
                  </a:lnTo>
                  <a:lnTo>
                    <a:pt x="19049" y="0"/>
                  </a:lnTo>
                  <a:lnTo>
                    <a:pt x="19049" y="476249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33899" y="7305674"/>
              <a:ext cx="95250" cy="95249"/>
            </a:xfrm>
            <a:prstGeom prst="rect">
              <a:avLst/>
            </a:prstGeom>
          </p:spPr>
        </p:pic>
      </p:grpSp>
      <p:sp>
        <p:nvSpPr>
          <p:cNvPr id="49" name="object 49"/>
          <p:cNvSpPr txBox="1"/>
          <p:nvPr/>
        </p:nvSpPr>
        <p:spPr>
          <a:xfrm>
            <a:off x="4768849" y="7176133"/>
            <a:ext cx="2681605" cy="55372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エン</a:t>
            </a:r>
            <a:r>
              <a:rPr sz="1400" b="0" spc="-125" dirty="0">
                <a:solidFill>
                  <a:srgbClr val="333333"/>
                </a:solidFill>
                <a:latin typeface="Noto Sans JP Medium"/>
                <a:cs typeface="Noto Sans JP Medium"/>
              </a:rPr>
              <a:t>SX</a:t>
            </a:r>
            <a:r>
              <a:rPr sz="1350" spc="-215" dirty="0">
                <a:solidFill>
                  <a:srgbClr val="333333"/>
                </a:solidFill>
                <a:latin typeface="SimSun"/>
                <a:cs typeface="SimSun"/>
              </a:rPr>
              <a:t>事業 立</a:t>
            </a:r>
            <a:r>
              <a:rPr sz="1350" spc="-225" dirty="0">
                <a:solidFill>
                  <a:srgbClr val="333333"/>
                </a:solidFill>
                <a:latin typeface="PMingLiU"/>
                <a:cs typeface="PMingLiU"/>
              </a:rPr>
              <a:t>ち 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上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げ‧</a:t>
            </a:r>
            <a:r>
              <a:rPr sz="1350" spc="-155" dirty="0">
                <a:solidFill>
                  <a:srgbClr val="333333"/>
                </a:solidFill>
                <a:latin typeface="SimSun"/>
                <a:cs typeface="SimSun"/>
              </a:rPr>
              <a:t>事業責任者就任</a:t>
            </a:r>
            <a:endParaRPr sz="135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社内新規事業</a:t>
            </a:r>
            <a:r>
              <a:rPr sz="1150" spc="-125" dirty="0">
                <a:solidFill>
                  <a:srgbClr val="545454"/>
                </a:solidFill>
                <a:latin typeface="PMingLiU"/>
                <a:cs typeface="PMingLiU"/>
              </a:rPr>
              <a:t>としてエン</a:t>
            </a:r>
            <a:r>
              <a:rPr sz="1150" spc="-70" dirty="0">
                <a:solidFill>
                  <a:srgbClr val="545454"/>
                </a:solidFill>
                <a:latin typeface="Noto Sans JP"/>
                <a:cs typeface="Noto Sans JP"/>
              </a:rPr>
              <a:t>SX</a:t>
            </a: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事業</a:t>
            </a:r>
            <a:r>
              <a:rPr sz="1150" spc="-100" dirty="0">
                <a:solidFill>
                  <a:srgbClr val="545454"/>
                </a:solidFill>
                <a:latin typeface="PMingLiU"/>
                <a:cs typeface="PMingLiU"/>
              </a:rPr>
              <a:t>をスタート</a:t>
            </a:r>
            <a:endParaRPr sz="1150">
              <a:latin typeface="PMingLiU"/>
              <a:cs typeface="PMingLiU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4533899" y="7924799"/>
            <a:ext cx="95250" cy="476250"/>
            <a:chOff x="4533899" y="7924799"/>
            <a:chExt cx="95250" cy="476250"/>
          </a:xfrm>
        </p:grpSpPr>
        <p:sp>
          <p:nvSpPr>
            <p:cNvPr id="51" name="object 51"/>
            <p:cNvSpPr/>
            <p:nvPr/>
          </p:nvSpPr>
          <p:spPr>
            <a:xfrm>
              <a:off x="4571999" y="7924799"/>
              <a:ext cx="19050" cy="476250"/>
            </a:xfrm>
            <a:custGeom>
              <a:avLst/>
              <a:gdLst/>
              <a:ahLst/>
              <a:cxnLst/>
              <a:rect l="l" t="t" r="r" b="b"/>
              <a:pathLst>
                <a:path w="19050" h="476250">
                  <a:moveTo>
                    <a:pt x="19049" y="476249"/>
                  </a:moveTo>
                  <a:lnTo>
                    <a:pt x="0" y="476249"/>
                  </a:lnTo>
                  <a:lnTo>
                    <a:pt x="0" y="0"/>
                  </a:lnTo>
                  <a:lnTo>
                    <a:pt x="19049" y="0"/>
                  </a:lnTo>
                  <a:lnTo>
                    <a:pt x="19049" y="476249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33899" y="7972424"/>
              <a:ext cx="95250" cy="95249"/>
            </a:xfrm>
            <a:prstGeom prst="rect">
              <a:avLst/>
            </a:prstGeom>
          </p:spPr>
        </p:pic>
      </p:grpSp>
      <p:sp>
        <p:nvSpPr>
          <p:cNvPr id="53" name="object 53"/>
          <p:cNvSpPr txBox="1"/>
          <p:nvPr/>
        </p:nvSpPr>
        <p:spPr>
          <a:xfrm>
            <a:off x="4768849" y="7842883"/>
            <a:ext cx="2692400" cy="55372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エン</a:t>
            </a:r>
            <a:r>
              <a:rPr sz="1400" b="0" spc="-125" dirty="0">
                <a:solidFill>
                  <a:srgbClr val="333333"/>
                </a:solidFill>
                <a:latin typeface="Noto Sans JP Medium"/>
                <a:cs typeface="Noto Sans JP Medium"/>
              </a:rPr>
              <a:t>SX</a:t>
            </a:r>
            <a:r>
              <a:rPr sz="1350" spc="-185" dirty="0">
                <a:solidFill>
                  <a:srgbClr val="333333"/>
                </a:solidFill>
                <a:latin typeface="SimSun"/>
                <a:cs typeface="SimSun"/>
              </a:rPr>
              <a:t>株式会社 事業責任者</a:t>
            </a:r>
            <a:endParaRPr sz="135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1150" spc="-125" dirty="0">
                <a:solidFill>
                  <a:srgbClr val="545454"/>
                </a:solidFill>
                <a:latin typeface="PMingLiU"/>
                <a:cs typeface="PMingLiU"/>
              </a:rPr>
              <a:t>エン‧ジャパンから </a:t>
            </a: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分社化</a:t>
            </a:r>
            <a:r>
              <a:rPr sz="1150" spc="-110" dirty="0">
                <a:solidFill>
                  <a:srgbClr val="545454"/>
                </a:solidFill>
                <a:latin typeface="PMingLiU"/>
                <a:cs typeface="PMingLiU"/>
              </a:rPr>
              <a:t>、</a:t>
            </a: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事業全体</a:t>
            </a:r>
            <a:r>
              <a:rPr sz="1150" spc="-110" dirty="0">
                <a:solidFill>
                  <a:srgbClr val="545454"/>
                </a:solidFill>
                <a:latin typeface="PMingLiU"/>
                <a:cs typeface="PMingLiU"/>
              </a:rPr>
              <a:t>を</a:t>
            </a:r>
            <a:r>
              <a:rPr sz="1150" spc="-80" dirty="0">
                <a:solidFill>
                  <a:srgbClr val="545454"/>
                </a:solidFill>
                <a:latin typeface="SimSun"/>
                <a:cs typeface="SimSun"/>
              </a:rPr>
              <a:t>統括</a:t>
            </a:r>
            <a:endParaRPr sz="1150">
              <a:latin typeface="SimSun"/>
              <a:cs typeface="SimSun"/>
            </a:endParaRPr>
          </a:p>
        </p:txBody>
      </p:sp>
      <p:pic>
        <p:nvPicPr>
          <p:cNvPr id="54" name="図 53">
            <a:extLst>
              <a:ext uri="{FF2B5EF4-FFF2-40B4-BE49-F238E27FC236}">
                <a16:creationId xmlns:a16="http://schemas.microsoft.com/office/drawing/2014/main" id="{013A33E5-B3A4-C894-B7CC-EB5651F71E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6627" y="1236750"/>
            <a:ext cx="1983737" cy="216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929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299" y="195326"/>
            <a:ext cx="2844800" cy="4387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254" dirty="0"/>
              <a:t>会社概要</a:t>
            </a:r>
            <a:r>
              <a:rPr spc="1635" dirty="0">
                <a:latin typeface="Tahoma"/>
                <a:cs typeface="Tahoma"/>
              </a:rPr>
              <a:t>‧</a:t>
            </a:r>
            <a:r>
              <a:rPr spc="-285" dirty="0"/>
              <a:t>会社沿革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52400" y="894556"/>
            <a:ext cx="2667000" cy="5943473"/>
            <a:chOff x="0" y="1028700"/>
            <a:chExt cx="2667000" cy="6953250"/>
          </a:xfrm>
        </p:grpSpPr>
        <p:sp>
          <p:nvSpPr>
            <p:cNvPr id="4" name="object 4"/>
            <p:cNvSpPr/>
            <p:nvPr/>
          </p:nvSpPr>
          <p:spPr>
            <a:xfrm>
              <a:off x="0" y="1028700"/>
              <a:ext cx="2667000" cy="6953250"/>
            </a:xfrm>
            <a:custGeom>
              <a:avLst/>
              <a:gdLst/>
              <a:ahLst/>
              <a:cxnLst/>
              <a:rect l="l" t="t" r="r" b="b"/>
              <a:pathLst>
                <a:path w="2667000" h="6953250">
                  <a:moveTo>
                    <a:pt x="2666999" y="6953249"/>
                  </a:moveTo>
                  <a:lnTo>
                    <a:pt x="0" y="6953249"/>
                  </a:lnTo>
                  <a:lnTo>
                    <a:pt x="0" y="0"/>
                  </a:lnTo>
                  <a:lnTo>
                    <a:pt x="2666999" y="0"/>
                  </a:lnTo>
                  <a:lnTo>
                    <a:pt x="2666999" y="6953249"/>
                  </a:lnTo>
                  <a:close/>
                </a:path>
              </a:pathLst>
            </a:custGeom>
            <a:solidFill>
              <a:srgbClr val="F2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5749" y="1219199"/>
              <a:ext cx="38100" cy="314325"/>
            </a:xfrm>
            <a:custGeom>
              <a:avLst/>
              <a:gdLst/>
              <a:ahLst/>
              <a:cxnLst/>
              <a:rect l="l" t="t" r="r" b="b"/>
              <a:pathLst>
                <a:path w="38100" h="314325">
                  <a:moveTo>
                    <a:pt x="38099" y="314324"/>
                  </a:moveTo>
                  <a:lnTo>
                    <a:pt x="0" y="314324"/>
                  </a:lnTo>
                  <a:lnTo>
                    <a:pt x="0" y="0"/>
                  </a:lnTo>
                  <a:lnTo>
                    <a:pt x="38099" y="0"/>
                  </a:lnTo>
                  <a:lnTo>
                    <a:pt x="38099" y="314324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52400" y="894556"/>
            <a:ext cx="2667000" cy="6953250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418465">
              <a:lnSpc>
                <a:spcPct val="100000"/>
              </a:lnSpc>
              <a:spcBef>
                <a:spcPts val="1600"/>
              </a:spcBef>
            </a:pPr>
            <a:r>
              <a:rPr sz="1850" b="1" spc="-70" dirty="0">
                <a:solidFill>
                  <a:srgbClr val="0E3B6D"/>
                </a:solidFill>
                <a:latin typeface="BIZ UDPGothic"/>
                <a:cs typeface="BIZ UDPGothic"/>
              </a:rPr>
              <a:t>エン</a:t>
            </a:r>
            <a:r>
              <a:rPr sz="1850" b="1" spc="-145" dirty="0">
                <a:solidFill>
                  <a:srgbClr val="0E3B6D"/>
                </a:solidFill>
                <a:latin typeface="Gautami"/>
                <a:cs typeface="Gautami"/>
              </a:rPr>
              <a:t>SX</a:t>
            </a:r>
            <a:r>
              <a:rPr sz="1850" b="1" spc="-170" dirty="0">
                <a:solidFill>
                  <a:srgbClr val="0E3B6D"/>
                </a:solidFill>
                <a:latin typeface="BIZ UDPGothic"/>
                <a:cs typeface="BIZ UDPGothic"/>
              </a:rPr>
              <a:t>株式会社</a:t>
            </a:r>
            <a:endParaRPr sz="1850">
              <a:latin typeface="BIZ UDPGothic"/>
              <a:cs typeface="BIZ UDPGothic"/>
            </a:endParaRPr>
          </a:p>
          <a:p>
            <a:pPr marL="285115" marR="360045" algn="just">
              <a:lnSpc>
                <a:spcPct val="120000"/>
              </a:lnSpc>
              <a:spcBef>
                <a:spcPts val="1080"/>
              </a:spcBef>
            </a:pPr>
            <a:r>
              <a:rPr sz="1250" spc="-140" dirty="0">
                <a:solidFill>
                  <a:srgbClr val="333333"/>
                </a:solidFill>
                <a:latin typeface="PMingLiU"/>
                <a:cs typeface="PMingLiU"/>
              </a:rPr>
              <a:t>エン‧ジャパングループの</a:t>
            </a:r>
            <a:r>
              <a:rPr sz="1250" spc="-90" dirty="0">
                <a:solidFill>
                  <a:srgbClr val="333333"/>
                </a:solidFill>
                <a:latin typeface="SimSun"/>
                <a:cs typeface="SimSun"/>
              </a:rPr>
              <a:t>戦略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子会社</a:t>
            </a:r>
            <a:r>
              <a:rPr sz="1250" spc="-155" dirty="0">
                <a:solidFill>
                  <a:srgbClr val="333333"/>
                </a:solidFill>
                <a:latin typeface="PMingLiU"/>
                <a:cs typeface="PMingLiU"/>
              </a:rPr>
              <a:t>として、</a:t>
            </a:r>
            <a:r>
              <a:rPr sz="1250" b="1" spc="-114" dirty="0">
                <a:solidFill>
                  <a:srgbClr val="0E3B6D"/>
                </a:solidFill>
                <a:latin typeface="BIZ UDPGothic"/>
                <a:cs typeface="BIZ UDPGothic"/>
              </a:rPr>
              <a:t>企業の営業生産</a:t>
            </a:r>
            <a:r>
              <a:rPr sz="1250" b="1" spc="-125" dirty="0">
                <a:solidFill>
                  <a:srgbClr val="0E3B6D"/>
                </a:solidFill>
                <a:latin typeface="BIZ UDPGothic"/>
                <a:cs typeface="BIZ UDPGothic"/>
              </a:rPr>
              <a:t>性向上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に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貢献</a:t>
            </a:r>
            <a:r>
              <a:rPr sz="1250" spc="-120" dirty="0">
                <a:solidFill>
                  <a:srgbClr val="333333"/>
                </a:solidFill>
                <a:latin typeface="PMingLiU"/>
                <a:cs typeface="PMingLiU"/>
              </a:rPr>
              <a:t>するセールストラ</a:t>
            </a:r>
            <a:r>
              <a:rPr sz="1250" spc="-150" dirty="0">
                <a:solidFill>
                  <a:srgbClr val="333333"/>
                </a:solidFill>
                <a:latin typeface="PMingLiU"/>
                <a:cs typeface="PMingLiU"/>
              </a:rPr>
              <a:t>ンスフォーメーション</a:t>
            </a:r>
            <a:r>
              <a:rPr sz="1250" spc="-105" dirty="0">
                <a:solidFill>
                  <a:srgbClr val="333333"/>
                </a:solidFill>
                <a:latin typeface="SimSun"/>
                <a:cs typeface="SimSun"/>
              </a:rPr>
              <a:t>（</a:t>
            </a:r>
            <a:r>
              <a:rPr sz="1250" spc="-105" dirty="0">
                <a:solidFill>
                  <a:srgbClr val="333333"/>
                </a:solidFill>
                <a:latin typeface="Noto Sans JP"/>
                <a:cs typeface="Noto Sans JP"/>
              </a:rPr>
              <a:t>SX</a:t>
            </a:r>
            <a:r>
              <a:rPr sz="1250" spc="-105" dirty="0">
                <a:solidFill>
                  <a:srgbClr val="333333"/>
                </a:solidFill>
                <a:latin typeface="SimSun"/>
                <a:cs typeface="SimSun"/>
              </a:rPr>
              <a:t>）</a:t>
            </a:r>
            <a:r>
              <a:rPr sz="1250" spc="-160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提供</a:t>
            </a:r>
            <a:r>
              <a:rPr sz="1250" spc="-145" dirty="0">
                <a:solidFill>
                  <a:srgbClr val="333333"/>
                </a:solidFill>
                <a:latin typeface="PMingLiU"/>
                <a:cs typeface="PMingLiU"/>
              </a:rPr>
              <a:t>しています。</a:t>
            </a:r>
            <a:endParaRPr sz="1250">
              <a:latin typeface="PMingLiU"/>
              <a:cs typeface="PMingLiU"/>
            </a:endParaRPr>
          </a:p>
          <a:p>
            <a:pPr marL="285115" marR="372745" algn="just">
              <a:lnSpc>
                <a:spcPct val="120000"/>
              </a:lnSpc>
              <a:spcBef>
                <a:spcPts val="1200"/>
              </a:spcBef>
            </a:pPr>
            <a:r>
              <a:rPr sz="1250" spc="-130" dirty="0">
                <a:solidFill>
                  <a:srgbClr val="333333"/>
                </a:solidFill>
                <a:latin typeface="PMingLiU"/>
                <a:cs typeface="PMingLiU"/>
              </a:rPr>
              <a:t>エン‧ジャパンが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自社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で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成功</a:t>
            </a:r>
            <a:r>
              <a:rPr sz="1250" spc="-150" dirty="0">
                <a:solidFill>
                  <a:srgbClr val="333333"/>
                </a:solidFill>
                <a:latin typeface="PMingLiU"/>
                <a:cs typeface="PMingLiU"/>
              </a:rPr>
              <a:t>し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た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営業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ノウハウを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外部企業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に</a:t>
            </a:r>
            <a:r>
              <a:rPr sz="1250" spc="-155" dirty="0">
                <a:solidFill>
                  <a:srgbClr val="333333"/>
                </a:solidFill>
                <a:latin typeface="SimSun"/>
                <a:cs typeface="SimSun"/>
              </a:rPr>
              <a:t>提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供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し、</a:t>
            </a:r>
            <a:r>
              <a:rPr sz="1250" b="1" spc="-125" dirty="0">
                <a:solidFill>
                  <a:srgbClr val="0E3B6D"/>
                </a:solidFill>
                <a:latin typeface="BIZ UDPGothic"/>
                <a:cs typeface="BIZ UDPGothic"/>
              </a:rPr>
              <a:t>日本の労働生産性向上</a:t>
            </a:r>
            <a:r>
              <a:rPr sz="1250" spc="-155" dirty="0">
                <a:solidFill>
                  <a:srgbClr val="333333"/>
                </a:solidFill>
                <a:latin typeface="PMingLiU"/>
                <a:cs typeface="PMingLiU"/>
              </a:rPr>
              <a:t>と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いう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社会課題解決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に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挑戦</a:t>
            </a:r>
            <a:r>
              <a:rPr sz="1250" spc="-140" dirty="0">
                <a:solidFill>
                  <a:srgbClr val="333333"/>
                </a:solidFill>
                <a:latin typeface="PMingLiU"/>
                <a:cs typeface="PMingLiU"/>
              </a:rPr>
              <a:t>しています。</a:t>
            </a:r>
            <a:endParaRPr sz="1250">
              <a:latin typeface="PMingLiU"/>
              <a:cs typeface="PMingLiU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47999" y="3580606"/>
            <a:ext cx="8763000" cy="9525"/>
          </a:xfrm>
          <a:custGeom>
            <a:avLst/>
            <a:gdLst/>
            <a:ahLst/>
            <a:cxnLst/>
            <a:rect l="l" t="t" r="r" b="b"/>
            <a:pathLst>
              <a:path w="8763000" h="9525">
                <a:moveTo>
                  <a:pt x="8762999" y="9524"/>
                </a:moveTo>
                <a:lnTo>
                  <a:pt x="0" y="9524"/>
                </a:lnTo>
                <a:lnTo>
                  <a:pt x="0" y="0"/>
                </a:lnTo>
                <a:lnTo>
                  <a:pt x="8762999" y="0"/>
                </a:lnTo>
                <a:lnTo>
                  <a:pt x="8762999" y="9524"/>
                </a:lnTo>
                <a:close/>
              </a:path>
            </a:pathLst>
          </a:custGeom>
          <a:solidFill>
            <a:srgbClr val="DFD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035299" y="989806"/>
            <a:ext cx="1397000" cy="3359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0" b="1" spc="-195" dirty="0">
                <a:solidFill>
                  <a:srgbClr val="0E3B6D"/>
                </a:solidFill>
                <a:latin typeface="BIZ UDPGothic"/>
                <a:cs typeface="BIZ UDPGothic"/>
              </a:rPr>
              <a:t>会社基本情報</a:t>
            </a:r>
            <a:endParaRPr sz="2000" dirty="0">
              <a:latin typeface="BIZ UDPGothic"/>
              <a:cs typeface="BIZ UDP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35299" y="1330191"/>
            <a:ext cx="1118235" cy="57785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350" b="1" spc="-130" dirty="0">
                <a:solidFill>
                  <a:srgbClr val="545454"/>
                </a:solidFill>
                <a:latin typeface="BIZ UDPGothic"/>
                <a:cs typeface="BIZ UDPGothic"/>
              </a:rPr>
              <a:t>会社名</a:t>
            </a:r>
            <a:endParaRPr sz="1350">
              <a:latin typeface="BIZ UDPGothic"/>
              <a:cs typeface="BIZ UDPGothic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エン</a:t>
            </a:r>
            <a:r>
              <a:rPr sz="1300" spc="-70" dirty="0">
                <a:solidFill>
                  <a:srgbClr val="333333"/>
                </a:solidFill>
                <a:latin typeface="Noto Sans JP"/>
                <a:cs typeface="Noto Sans JP"/>
              </a:rPr>
              <a:t>SX</a:t>
            </a:r>
            <a:r>
              <a:rPr sz="1350" spc="-140" dirty="0">
                <a:solidFill>
                  <a:srgbClr val="333333"/>
                </a:solidFill>
                <a:latin typeface="SimSun"/>
                <a:cs typeface="SimSun"/>
              </a:rPr>
              <a:t>株式会社</a:t>
            </a:r>
            <a:endParaRPr sz="1350">
              <a:latin typeface="SimSun"/>
              <a:cs typeface="SimSu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12050" y="1330191"/>
            <a:ext cx="990600" cy="57785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350" b="1" spc="-110" dirty="0">
                <a:solidFill>
                  <a:srgbClr val="545454"/>
                </a:solidFill>
                <a:latin typeface="BIZ UDPGothic"/>
                <a:cs typeface="BIZ UDPGothic"/>
              </a:rPr>
              <a:t>設立</a:t>
            </a:r>
            <a:endParaRPr sz="1350" dirty="0">
              <a:latin typeface="BIZ UDPGothic"/>
              <a:cs typeface="BIZ UDPGothic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1300" spc="-65" dirty="0">
                <a:solidFill>
                  <a:srgbClr val="333333"/>
                </a:solidFill>
                <a:latin typeface="Noto Sans JP"/>
                <a:cs typeface="Noto Sans JP"/>
              </a:rPr>
              <a:t>2024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年</a:t>
            </a:r>
            <a:r>
              <a:rPr sz="1300" spc="-65" dirty="0">
                <a:solidFill>
                  <a:srgbClr val="333333"/>
                </a:solidFill>
                <a:latin typeface="Noto Sans JP"/>
                <a:cs typeface="Noto Sans JP"/>
              </a:rPr>
              <a:t>4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月</a:t>
            </a:r>
            <a:r>
              <a:rPr sz="1300" spc="-65" dirty="0">
                <a:solidFill>
                  <a:srgbClr val="333333"/>
                </a:solidFill>
                <a:latin typeface="Noto Sans JP"/>
                <a:cs typeface="Noto Sans JP"/>
              </a:rPr>
              <a:t>1</a:t>
            </a:r>
            <a:r>
              <a:rPr sz="1350" spc="-85" dirty="0">
                <a:solidFill>
                  <a:srgbClr val="333333"/>
                </a:solidFill>
                <a:latin typeface="SimSun"/>
                <a:cs typeface="SimSun"/>
              </a:rPr>
              <a:t>日</a:t>
            </a:r>
            <a:endParaRPr sz="1350" dirty="0">
              <a:latin typeface="SimSun"/>
              <a:cs typeface="SimSu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35299" y="1980406"/>
            <a:ext cx="711200" cy="5778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95"/>
              </a:spcBef>
            </a:pPr>
            <a:r>
              <a:rPr sz="1350" b="1" spc="-130" dirty="0">
                <a:solidFill>
                  <a:srgbClr val="545454"/>
                </a:solidFill>
                <a:latin typeface="BIZ UDPGothic"/>
                <a:cs typeface="BIZ UDPGothic"/>
              </a:rPr>
              <a:t>資本金</a:t>
            </a:r>
            <a:r>
              <a:rPr sz="1350" b="1" spc="-50" dirty="0">
                <a:solidFill>
                  <a:srgbClr val="545454"/>
                </a:solidFill>
                <a:latin typeface="BIZ UDPGothic"/>
                <a:cs typeface="BIZ UDPGothic"/>
              </a:rPr>
              <a:t> </a:t>
            </a:r>
            <a:r>
              <a:rPr sz="1300" spc="-60" dirty="0">
                <a:solidFill>
                  <a:srgbClr val="333333"/>
                </a:solidFill>
                <a:latin typeface="Noto Sans JP"/>
                <a:cs typeface="Noto Sans JP"/>
              </a:rPr>
              <a:t>4,500</a:t>
            </a:r>
            <a:r>
              <a:rPr sz="1350" spc="-180" dirty="0">
                <a:solidFill>
                  <a:srgbClr val="333333"/>
                </a:solidFill>
                <a:latin typeface="SimSun"/>
                <a:cs typeface="SimSun"/>
              </a:rPr>
              <a:t>万円</a:t>
            </a:r>
            <a:endParaRPr sz="1350" dirty="0">
              <a:latin typeface="SimSun"/>
              <a:cs typeface="SimSu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512050" y="1987003"/>
            <a:ext cx="1769110" cy="57785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350" b="1" spc="-140" dirty="0">
                <a:solidFill>
                  <a:srgbClr val="545454"/>
                </a:solidFill>
                <a:latin typeface="BIZ UDPGothic"/>
                <a:cs typeface="BIZ UDPGothic"/>
              </a:rPr>
              <a:t>従業員数</a:t>
            </a:r>
            <a:endParaRPr sz="1350" dirty="0">
              <a:latin typeface="BIZ UDPGothic"/>
              <a:cs typeface="BIZ UDPGothic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1300" spc="-65" dirty="0">
                <a:solidFill>
                  <a:srgbClr val="333333"/>
                </a:solidFill>
                <a:latin typeface="Noto Sans JP"/>
                <a:cs typeface="Noto Sans JP"/>
              </a:rPr>
              <a:t>388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名</a:t>
            </a:r>
            <a:r>
              <a:rPr sz="1350" spc="-85" dirty="0">
                <a:solidFill>
                  <a:srgbClr val="333333"/>
                </a:solidFill>
                <a:latin typeface="SimSun"/>
                <a:cs typeface="SimSun"/>
              </a:rPr>
              <a:t>（</a:t>
            </a:r>
            <a:r>
              <a:rPr sz="1300" spc="-85" dirty="0">
                <a:solidFill>
                  <a:srgbClr val="333333"/>
                </a:solidFill>
                <a:latin typeface="Noto Sans JP"/>
                <a:cs typeface="Noto Sans JP"/>
              </a:rPr>
              <a:t>2024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年</a:t>
            </a:r>
            <a:r>
              <a:rPr sz="1300" spc="-65" dirty="0">
                <a:solidFill>
                  <a:srgbClr val="333333"/>
                </a:solidFill>
                <a:latin typeface="Noto Sans JP"/>
                <a:cs typeface="Noto Sans JP"/>
              </a:rPr>
              <a:t>4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月時点</a:t>
            </a:r>
            <a:r>
              <a:rPr sz="1350" spc="-50" dirty="0">
                <a:solidFill>
                  <a:srgbClr val="333333"/>
                </a:solidFill>
                <a:latin typeface="SimSun"/>
                <a:cs typeface="SimSun"/>
              </a:rPr>
              <a:t>）</a:t>
            </a:r>
            <a:endParaRPr sz="1350" dirty="0">
              <a:latin typeface="SimSun"/>
              <a:cs typeface="SimSu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35299" y="2590006"/>
            <a:ext cx="3397252" cy="554447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350" b="1" spc="-130" dirty="0">
                <a:solidFill>
                  <a:srgbClr val="545454"/>
                </a:solidFill>
                <a:latin typeface="BIZ UDPGothic"/>
                <a:cs typeface="BIZ UDPGothic"/>
              </a:rPr>
              <a:t>所在地</a:t>
            </a:r>
            <a:endParaRPr sz="1350" dirty="0">
              <a:latin typeface="BIZ UDPGothic"/>
              <a:cs typeface="BIZ UDPGothic"/>
            </a:endParaRPr>
          </a:p>
          <a:p>
            <a:pPr marL="12700" marR="5080">
              <a:lnSpc>
                <a:spcPct val="111100"/>
              </a:lnSpc>
              <a:spcBef>
                <a:spcPts val="375"/>
              </a:spcBef>
            </a:pP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東京都新宿区西新宿</a:t>
            </a:r>
            <a:r>
              <a:rPr sz="1300" spc="-50" dirty="0">
                <a:solidFill>
                  <a:srgbClr val="333333"/>
                </a:solidFill>
                <a:latin typeface="Noto Sans JP"/>
                <a:cs typeface="Noto Sans JP"/>
              </a:rPr>
              <a:t>6-5-1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新宿</a:t>
            </a:r>
            <a:r>
              <a:rPr sz="1350" spc="-175" dirty="0">
                <a:solidFill>
                  <a:srgbClr val="333333"/>
                </a:solidFill>
                <a:latin typeface="PMingLiU"/>
                <a:cs typeface="PMingLiU"/>
              </a:rPr>
              <a:t>アイランドタワー</a:t>
            </a:r>
            <a:endParaRPr sz="1350" dirty="0">
              <a:latin typeface="PMingLiU"/>
              <a:cs typeface="PMingLiU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10780" y="2618796"/>
            <a:ext cx="1770380" cy="57785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350" b="1" spc="-130" dirty="0">
                <a:solidFill>
                  <a:srgbClr val="545454"/>
                </a:solidFill>
                <a:latin typeface="BIZ UDPGothic"/>
                <a:cs typeface="BIZ UDPGothic"/>
              </a:rPr>
              <a:t>代表者</a:t>
            </a:r>
            <a:endParaRPr sz="1350" dirty="0">
              <a:latin typeface="BIZ UDPGothic"/>
              <a:cs typeface="BIZ UDPGothic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1350" spc="-210" dirty="0">
                <a:solidFill>
                  <a:srgbClr val="333333"/>
                </a:solidFill>
                <a:latin typeface="SimSun"/>
                <a:cs typeface="SimSun"/>
              </a:rPr>
              <a:t>代表取締役社長 岩﨑 拓央</a:t>
            </a:r>
            <a:endParaRPr sz="1350" dirty="0">
              <a:latin typeface="SimSun"/>
              <a:cs typeface="SimSu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190999" y="3875881"/>
            <a:ext cx="228601" cy="2857500"/>
            <a:chOff x="4190999" y="4743449"/>
            <a:chExt cx="228601" cy="2857500"/>
          </a:xfrm>
        </p:grpSpPr>
        <p:sp>
          <p:nvSpPr>
            <p:cNvPr id="18" name="object 18"/>
            <p:cNvSpPr/>
            <p:nvPr/>
          </p:nvSpPr>
          <p:spPr>
            <a:xfrm>
              <a:off x="4190999" y="4743449"/>
              <a:ext cx="28575" cy="2857500"/>
            </a:xfrm>
            <a:custGeom>
              <a:avLst/>
              <a:gdLst/>
              <a:ahLst/>
              <a:cxnLst/>
              <a:rect l="l" t="t" r="r" b="b"/>
              <a:pathLst>
                <a:path w="28575" h="2857500">
                  <a:moveTo>
                    <a:pt x="28574" y="2857499"/>
                  </a:moveTo>
                  <a:lnTo>
                    <a:pt x="0" y="2857499"/>
                  </a:lnTo>
                  <a:lnTo>
                    <a:pt x="0" y="0"/>
                  </a:lnTo>
                  <a:lnTo>
                    <a:pt x="28574" y="0"/>
                  </a:lnTo>
                  <a:lnTo>
                    <a:pt x="28574" y="2857499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67200" y="4829174"/>
              <a:ext cx="152400" cy="15239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67200" y="5362574"/>
              <a:ext cx="152400" cy="15239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67200" y="5972174"/>
              <a:ext cx="152400" cy="15239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67200" y="6581774"/>
              <a:ext cx="152400" cy="15239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67200" y="7296149"/>
              <a:ext cx="152400" cy="152399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3214092" y="3957796"/>
            <a:ext cx="77978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spc="-95" dirty="0">
                <a:solidFill>
                  <a:srgbClr val="0E3B6D"/>
                </a:solidFill>
                <a:latin typeface="Trebuchet MS"/>
                <a:cs typeface="Trebuchet MS"/>
              </a:rPr>
              <a:t>1983</a:t>
            </a:r>
            <a:r>
              <a:rPr sz="1350" b="1" spc="-170" dirty="0">
                <a:solidFill>
                  <a:srgbClr val="0E3B6D"/>
                </a:solidFill>
                <a:latin typeface="BIZ UDPGothic"/>
                <a:cs typeface="BIZ UDPGothic"/>
              </a:rPr>
              <a:t>年</a:t>
            </a:r>
            <a:r>
              <a:rPr sz="1350" b="1" spc="-95" dirty="0">
                <a:solidFill>
                  <a:srgbClr val="0E3B6D"/>
                </a:solidFill>
                <a:latin typeface="Trebuchet MS"/>
                <a:cs typeface="Trebuchet MS"/>
              </a:rPr>
              <a:t>8</a:t>
            </a:r>
            <a:r>
              <a:rPr sz="1350" b="1" spc="-60" dirty="0">
                <a:solidFill>
                  <a:srgbClr val="0E3B6D"/>
                </a:solidFill>
                <a:latin typeface="BIZ UDPGothic"/>
                <a:cs typeface="BIZ UDPGothic"/>
              </a:rPr>
              <a:t>月</a:t>
            </a:r>
            <a:endParaRPr sz="1350">
              <a:latin typeface="BIZ UDPGothic"/>
              <a:cs typeface="BIZ UDPGothic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476749" y="3875881"/>
            <a:ext cx="7334250" cy="419100"/>
          </a:xfrm>
          <a:custGeom>
            <a:avLst/>
            <a:gdLst/>
            <a:ahLst/>
            <a:cxnLst/>
            <a:rect l="l" t="t" r="r" b="b"/>
            <a:pathLst>
              <a:path w="7334250" h="419100">
                <a:moveTo>
                  <a:pt x="7301201" y="419099"/>
                </a:moveTo>
                <a:lnTo>
                  <a:pt x="33047" y="419099"/>
                </a:lnTo>
                <a:lnTo>
                  <a:pt x="28187" y="418132"/>
                </a:lnTo>
                <a:lnTo>
                  <a:pt x="966" y="390911"/>
                </a:lnTo>
                <a:lnTo>
                  <a:pt x="0" y="386052"/>
                </a:lnTo>
                <a:lnTo>
                  <a:pt x="0" y="380999"/>
                </a:lnTo>
                <a:lnTo>
                  <a:pt x="0" y="33047"/>
                </a:lnTo>
                <a:lnTo>
                  <a:pt x="28187" y="966"/>
                </a:lnTo>
                <a:lnTo>
                  <a:pt x="33047" y="0"/>
                </a:lnTo>
                <a:lnTo>
                  <a:pt x="7301201" y="0"/>
                </a:lnTo>
                <a:lnTo>
                  <a:pt x="7333282" y="28186"/>
                </a:lnTo>
                <a:lnTo>
                  <a:pt x="7334249" y="33047"/>
                </a:lnTo>
                <a:lnTo>
                  <a:pt x="7334249" y="386052"/>
                </a:lnTo>
                <a:lnTo>
                  <a:pt x="7306060" y="418132"/>
                </a:lnTo>
                <a:lnTo>
                  <a:pt x="7301201" y="419099"/>
                </a:lnTo>
                <a:close/>
              </a:path>
            </a:pathLst>
          </a:custGeom>
          <a:solidFill>
            <a:srgbClr val="F2F5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606925" y="3967194"/>
            <a:ext cx="428561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株式会社日本</a:t>
            </a:r>
            <a:r>
              <a:rPr sz="1350" spc="-185" dirty="0">
                <a:solidFill>
                  <a:srgbClr val="333333"/>
                </a:solidFill>
                <a:latin typeface="PMingLiU"/>
                <a:cs typeface="PMingLiU"/>
              </a:rPr>
              <a:t>ブレーンセンター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設立（</a:t>
            </a:r>
            <a:r>
              <a:rPr sz="1350" spc="-175" dirty="0">
                <a:solidFill>
                  <a:srgbClr val="333333"/>
                </a:solidFill>
                <a:latin typeface="PMingLiU"/>
                <a:cs typeface="PMingLiU"/>
              </a:rPr>
              <a:t>エン‧ジャパンの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前身</a:t>
            </a:r>
            <a:r>
              <a:rPr sz="1350" spc="-50" dirty="0">
                <a:solidFill>
                  <a:srgbClr val="333333"/>
                </a:solidFill>
                <a:latin typeface="SimSun"/>
                <a:cs typeface="SimSun"/>
              </a:rPr>
              <a:t>）</a:t>
            </a:r>
            <a:endParaRPr sz="1350">
              <a:latin typeface="SimSun"/>
              <a:cs typeface="SimSu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214092" y="4567395"/>
            <a:ext cx="77978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spc="-95" dirty="0">
                <a:solidFill>
                  <a:srgbClr val="0E3B6D"/>
                </a:solidFill>
                <a:latin typeface="Trebuchet MS"/>
                <a:cs typeface="Trebuchet MS"/>
              </a:rPr>
              <a:t>2000</a:t>
            </a:r>
            <a:r>
              <a:rPr sz="1350" b="1" spc="-170" dirty="0">
                <a:solidFill>
                  <a:srgbClr val="0E3B6D"/>
                </a:solidFill>
                <a:latin typeface="BIZ UDPGothic"/>
                <a:cs typeface="BIZ UDPGothic"/>
              </a:rPr>
              <a:t>年</a:t>
            </a:r>
            <a:r>
              <a:rPr sz="1350" b="1" spc="-95" dirty="0">
                <a:solidFill>
                  <a:srgbClr val="0E3B6D"/>
                </a:solidFill>
                <a:latin typeface="Trebuchet MS"/>
                <a:cs typeface="Trebuchet MS"/>
              </a:rPr>
              <a:t>1</a:t>
            </a:r>
            <a:r>
              <a:rPr sz="1350" b="1" spc="-60" dirty="0">
                <a:solidFill>
                  <a:srgbClr val="0E3B6D"/>
                </a:solidFill>
                <a:latin typeface="BIZ UDPGothic"/>
                <a:cs typeface="BIZ UDPGothic"/>
              </a:rPr>
              <a:t>月</a:t>
            </a:r>
            <a:endParaRPr sz="1350">
              <a:latin typeface="BIZ UDPGothic"/>
              <a:cs typeface="BIZ UDPGothic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476749" y="4485481"/>
            <a:ext cx="7334250" cy="419100"/>
          </a:xfrm>
          <a:custGeom>
            <a:avLst/>
            <a:gdLst/>
            <a:ahLst/>
            <a:cxnLst/>
            <a:rect l="l" t="t" r="r" b="b"/>
            <a:pathLst>
              <a:path w="7334250" h="419100">
                <a:moveTo>
                  <a:pt x="7301201" y="419099"/>
                </a:moveTo>
                <a:lnTo>
                  <a:pt x="33047" y="419099"/>
                </a:lnTo>
                <a:lnTo>
                  <a:pt x="28187" y="418132"/>
                </a:lnTo>
                <a:lnTo>
                  <a:pt x="966" y="390911"/>
                </a:lnTo>
                <a:lnTo>
                  <a:pt x="0" y="386052"/>
                </a:lnTo>
                <a:lnTo>
                  <a:pt x="0" y="380999"/>
                </a:lnTo>
                <a:lnTo>
                  <a:pt x="0" y="33047"/>
                </a:lnTo>
                <a:lnTo>
                  <a:pt x="28187" y="966"/>
                </a:lnTo>
                <a:lnTo>
                  <a:pt x="33047" y="0"/>
                </a:lnTo>
                <a:lnTo>
                  <a:pt x="7301201" y="0"/>
                </a:lnTo>
                <a:lnTo>
                  <a:pt x="7333282" y="28186"/>
                </a:lnTo>
                <a:lnTo>
                  <a:pt x="7334249" y="33047"/>
                </a:lnTo>
                <a:lnTo>
                  <a:pt x="7334249" y="386052"/>
                </a:lnTo>
                <a:lnTo>
                  <a:pt x="7306060" y="418132"/>
                </a:lnTo>
                <a:lnTo>
                  <a:pt x="7301201" y="419099"/>
                </a:lnTo>
                <a:close/>
              </a:path>
            </a:pathLst>
          </a:custGeom>
          <a:solidFill>
            <a:srgbClr val="F2F5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606925" y="4576794"/>
            <a:ext cx="459041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175" dirty="0">
                <a:solidFill>
                  <a:srgbClr val="333333"/>
                </a:solidFill>
                <a:latin typeface="PMingLiU"/>
                <a:cs typeface="PMingLiU"/>
              </a:rPr>
              <a:t>エン‧ジャパン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株式会社設立（日本</a:t>
            </a:r>
            <a:r>
              <a:rPr sz="1350" spc="-185" dirty="0">
                <a:solidFill>
                  <a:srgbClr val="333333"/>
                </a:solidFill>
                <a:latin typeface="PMingLiU"/>
                <a:cs typeface="PMingLiU"/>
              </a:rPr>
              <a:t>ブレーンセンターから 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分社化</a:t>
            </a:r>
            <a:r>
              <a:rPr sz="1350" spc="-50" dirty="0">
                <a:solidFill>
                  <a:srgbClr val="333333"/>
                </a:solidFill>
                <a:latin typeface="SimSun"/>
                <a:cs typeface="SimSun"/>
              </a:rPr>
              <a:t>）</a:t>
            </a:r>
            <a:endParaRPr sz="1350">
              <a:latin typeface="SimSun"/>
              <a:cs typeface="SimSu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214092" y="5176995"/>
            <a:ext cx="77978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spc="-95" dirty="0">
                <a:solidFill>
                  <a:srgbClr val="0E3B6D"/>
                </a:solidFill>
                <a:latin typeface="Trebuchet MS"/>
                <a:cs typeface="Trebuchet MS"/>
              </a:rPr>
              <a:t>2021</a:t>
            </a:r>
            <a:r>
              <a:rPr sz="1350" b="1" spc="-170" dirty="0">
                <a:solidFill>
                  <a:srgbClr val="0E3B6D"/>
                </a:solidFill>
                <a:latin typeface="BIZ UDPGothic"/>
                <a:cs typeface="BIZ UDPGothic"/>
              </a:rPr>
              <a:t>年</a:t>
            </a:r>
            <a:r>
              <a:rPr sz="1350" b="1" spc="-95" dirty="0">
                <a:solidFill>
                  <a:srgbClr val="0E3B6D"/>
                </a:solidFill>
                <a:latin typeface="Trebuchet MS"/>
                <a:cs typeface="Trebuchet MS"/>
              </a:rPr>
              <a:t>8</a:t>
            </a:r>
            <a:r>
              <a:rPr sz="1350" b="1" spc="-60" dirty="0">
                <a:solidFill>
                  <a:srgbClr val="0E3B6D"/>
                </a:solidFill>
                <a:latin typeface="BIZ UDPGothic"/>
                <a:cs typeface="BIZ UDPGothic"/>
              </a:rPr>
              <a:t>月</a:t>
            </a:r>
            <a:endParaRPr sz="1350">
              <a:latin typeface="BIZ UDPGothic"/>
              <a:cs typeface="BIZ UDPGothic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476749" y="5095081"/>
            <a:ext cx="7334250" cy="419100"/>
          </a:xfrm>
          <a:custGeom>
            <a:avLst/>
            <a:gdLst/>
            <a:ahLst/>
            <a:cxnLst/>
            <a:rect l="l" t="t" r="r" b="b"/>
            <a:pathLst>
              <a:path w="7334250" h="419100">
                <a:moveTo>
                  <a:pt x="7301201" y="419099"/>
                </a:moveTo>
                <a:lnTo>
                  <a:pt x="33047" y="419099"/>
                </a:lnTo>
                <a:lnTo>
                  <a:pt x="28187" y="418132"/>
                </a:lnTo>
                <a:lnTo>
                  <a:pt x="966" y="390911"/>
                </a:lnTo>
                <a:lnTo>
                  <a:pt x="0" y="386052"/>
                </a:lnTo>
                <a:lnTo>
                  <a:pt x="0" y="380999"/>
                </a:lnTo>
                <a:lnTo>
                  <a:pt x="0" y="33047"/>
                </a:lnTo>
                <a:lnTo>
                  <a:pt x="28187" y="966"/>
                </a:lnTo>
                <a:lnTo>
                  <a:pt x="33047" y="0"/>
                </a:lnTo>
                <a:lnTo>
                  <a:pt x="7301201" y="0"/>
                </a:lnTo>
                <a:lnTo>
                  <a:pt x="7333282" y="28186"/>
                </a:lnTo>
                <a:lnTo>
                  <a:pt x="7334249" y="33047"/>
                </a:lnTo>
                <a:lnTo>
                  <a:pt x="7334249" y="386052"/>
                </a:lnTo>
                <a:lnTo>
                  <a:pt x="7306060" y="418132"/>
                </a:lnTo>
                <a:lnTo>
                  <a:pt x="7301201" y="419099"/>
                </a:lnTo>
                <a:close/>
              </a:path>
            </a:pathLst>
          </a:custGeom>
          <a:solidFill>
            <a:srgbClr val="F2F5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606925" y="5186394"/>
            <a:ext cx="264223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175" dirty="0">
                <a:solidFill>
                  <a:srgbClr val="333333"/>
                </a:solidFill>
                <a:latin typeface="PMingLiU"/>
                <a:cs typeface="PMingLiU"/>
              </a:rPr>
              <a:t>エン‧ジャパン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内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でエン</a:t>
            </a:r>
            <a:r>
              <a:rPr sz="1300" spc="-70" dirty="0">
                <a:solidFill>
                  <a:srgbClr val="333333"/>
                </a:solidFill>
                <a:latin typeface="Noto Sans JP"/>
                <a:cs typeface="Noto Sans JP"/>
              </a:rPr>
              <a:t>SX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事業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350" spc="-110" dirty="0">
                <a:solidFill>
                  <a:srgbClr val="333333"/>
                </a:solidFill>
                <a:latin typeface="SimSun"/>
                <a:cs typeface="SimSun"/>
              </a:rPr>
              <a:t>開始</a:t>
            </a:r>
            <a:endParaRPr sz="1350">
              <a:latin typeface="SimSun"/>
              <a:cs typeface="SimSu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168650" y="5786596"/>
            <a:ext cx="86995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spc="-95" dirty="0">
                <a:solidFill>
                  <a:srgbClr val="0E3B6D"/>
                </a:solidFill>
                <a:latin typeface="Trebuchet MS"/>
                <a:cs typeface="Trebuchet MS"/>
              </a:rPr>
              <a:t>2023</a:t>
            </a:r>
            <a:r>
              <a:rPr sz="1350" b="1" spc="-170" dirty="0">
                <a:solidFill>
                  <a:srgbClr val="0E3B6D"/>
                </a:solidFill>
                <a:latin typeface="BIZ UDPGothic"/>
                <a:cs typeface="BIZ UDPGothic"/>
              </a:rPr>
              <a:t>年</a:t>
            </a:r>
            <a:r>
              <a:rPr sz="1350" b="1" spc="-95" dirty="0">
                <a:solidFill>
                  <a:srgbClr val="0E3B6D"/>
                </a:solidFill>
                <a:latin typeface="Trebuchet MS"/>
                <a:cs typeface="Trebuchet MS"/>
              </a:rPr>
              <a:t>11</a:t>
            </a:r>
            <a:r>
              <a:rPr sz="1350" b="1" spc="-60" dirty="0">
                <a:solidFill>
                  <a:srgbClr val="0E3B6D"/>
                </a:solidFill>
                <a:latin typeface="BIZ UDPGothic"/>
                <a:cs typeface="BIZ UDPGothic"/>
              </a:rPr>
              <a:t>月</a:t>
            </a:r>
            <a:endParaRPr sz="1350" dirty="0">
              <a:latin typeface="BIZ UDPGothic"/>
              <a:cs typeface="BIZ UDPGothic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476749" y="5704681"/>
            <a:ext cx="7334250" cy="419100"/>
          </a:xfrm>
          <a:custGeom>
            <a:avLst/>
            <a:gdLst/>
            <a:ahLst/>
            <a:cxnLst/>
            <a:rect l="l" t="t" r="r" b="b"/>
            <a:pathLst>
              <a:path w="7334250" h="419100">
                <a:moveTo>
                  <a:pt x="7301201" y="419099"/>
                </a:moveTo>
                <a:lnTo>
                  <a:pt x="33047" y="419099"/>
                </a:lnTo>
                <a:lnTo>
                  <a:pt x="28187" y="418132"/>
                </a:lnTo>
                <a:lnTo>
                  <a:pt x="966" y="390911"/>
                </a:lnTo>
                <a:lnTo>
                  <a:pt x="0" y="386052"/>
                </a:lnTo>
                <a:lnTo>
                  <a:pt x="0" y="380999"/>
                </a:lnTo>
                <a:lnTo>
                  <a:pt x="0" y="33047"/>
                </a:lnTo>
                <a:lnTo>
                  <a:pt x="28187" y="966"/>
                </a:lnTo>
                <a:lnTo>
                  <a:pt x="33047" y="0"/>
                </a:lnTo>
                <a:lnTo>
                  <a:pt x="7301201" y="0"/>
                </a:lnTo>
                <a:lnTo>
                  <a:pt x="7333282" y="28186"/>
                </a:lnTo>
                <a:lnTo>
                  <a:pt x="7334249" y="33047"/>
                </a:lnTo>
                <a:lnTo>
                  <a:pt x="7334249" y="386052"/>
                </a:lnTo>
                <a:lnTo>
                  <a:pt x="7306060" y="418132"/>
                </a:lnTo>
                <a:lnTo>
                  <a:pt x="7301201" y="419099"/>
                </a:lnTo>
                <a:close/>
              </a:path>
            </a:pathLst>
          </a:custGeom>
          <a:solidFill>
            <a:srgbClr val="F2F5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606925" y="5795995"/>
            <a:ext cx="446214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185" dirty="0">
                <a:solidFill>
                  <a:srgbClr val="333333"/>
                </a:solidFill>
                <a:latin typeface="PMingLiU"/>
                <a:cs typeface="PMingLiU"/>
              </a:rPr>
              <a:t>エン‧ジャパン、エン</a:t>
            </a:r>
            <a:r>
              <a:rPr sz="1300" spc="-70" dirty="0">
                <a:solidFill>
                  <a:srgbClr val="333333"/>
                </a:solidFill>
                <a:latin typeface="Noto Sans JP"/>
                <a:cs typeface="Noto Sans JP"/>
              </a:rPr>
              <a:t>SX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事業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新設子会社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に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承継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することを</a:t>
            </a:r>
            <a:r>
              <a:rPr sz="1350" spc="-110" dirty="0">
                <a:solidFill>
                  <a:srgbClr val="333333"/>
                </a:solidFill>
                <a:latin typeface="SimSun"/>
                <a:cs typeface="SimSun"/>
              </a:rPr>
              <a:t>決定</a:t>
            </a:r>
            <a:endParaRPr sz="1350">
              <a:latin typeface="SimSun"/>
              <a:cs typeface="SimSu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214092" y="6396196"/>
            <a:ext cx="77978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spc="-95" dirty="0">
                <a:solidFill>
                  <a:srgbClr val="0E3B6D"/>
                </a:solidFill>
                <a:latin typeface="Trebuchet MS"/>
                <a:cs typeface="Trebuchet MS"/>
              </a:rPr>
              <a:t>2024</a:t>
            </a:r>
            <a:r>
              <a:rPr sz="1350" b="1" spc="-170" dirty="0">
                <a:solidFill>
                  <a:srgbClr val="0E3B6D"/>
                </a:solidFill>
                <a:latin typeface="BIZ UDPGothic"/>
                <a:cs typeface="BIZ UDPGothic"/>
              </a:rPr>
              <a:t>年</a:t>
            </a:r>
            <a:r>
              <a:rPr sz="1350" b="1" spc="-95" dirty="0">
                <a:solidFill>
                  <a:srgbClr val="0E3B6D"/>
                </a:solidFill>
                <a:latin typeface="Trebuchet MS"/>
                <a:cs typeface="Trebuchet MS"/>
              </a:rPr>
              <a:t>4</a:t>
            </a:r>
            <a:r>
              <a:rPr sz="1350" b="1" spc="-60" dirty="0">
                <a:solidFill>
                  <a:srgbClr val="0E3B6D"/>
                </a:solidFill>
                <a:latin typeface="BIZ UDPGothic"/>
                <a:cs typeface="BIZ UDPGothic"/>
              </a:rPr>
              <a:t>月</a:t>
            </a:r>
            <a:endParaRPr sz="1350">
              <a:latin typeface="BIZ UDPGothic"/>
              <a:cs typeface="BIZ UDPGothic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476749" y="6314281"/>
            <a:ext cx="7334250" cy="419100"/>
          </a:xfrm>
          <a:custGeom>
            <a:avLst/>
            <a:gdLst/>
            <a:ahLst/>
            <a:cxnLst/>
            <a:rect l="l" t="t" r="r" b="b"/>
            <a:pathLst>
              <a:path w="7334250" h="419100">
                <a:moveTo>
                  <a:pt x="7301201" y="419099"/>
                </a:moveTo>
                <a:lnTo>
                  <a:pt x="33047" y="419099"/>
                </a:lnTo>
                <a:lnTo>
                  <a:pt x="28187" y="418132"/>
                </a:lnTo>
                <a:lnTo>
                  <a:pt x="966" y="390911"/>
                </a:lnTo>
                <a:lnTo>
                  <a:pt x="0" y="386052"/>
                </a:lnTo>
                <a:lnTo>
                  <a:pt x="0" y="380999"/>
                </a:lnTo>
                <a:lnTo>
                  <a:pt x="0" y="33047"/>
                </a:lnTo>
                <a:lnTo>
                  <a:pt x="28187" y="966"/>
                </a:lnTo>
                <a:lnTo>
                  <a:pt x="33047" y="0"/>
                </a:lnTo>
                <a:lnTo>
                  <a:pt x="7301201" y="0"/>
                </a:lnTo>
                <a:lnTo>
                  <a:pt x="7333282" y="28186"/>
                </a:lnTo>
                <a:lnTo>
                  <a:pt x="7334249" y="33047"/>
                </a:lnTo>
                <a:lnTo>
                  <a:pt x="7334249" y="386052"/>
                </a:lnTo>
                <a:lnTo>
                  <a:pt x="7306060" y="418132"/>
                </a:lnTo>
                <a:lnTo>
                  <a:pt x="7301201" y="419099"/>
                </a:lnTo>
                <a:close/>
              </a:path>
            </a:pathLst>
          </a:custGeom>
          <a:solidFill>
            <a:srgbClr val="F2F5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4606925" y="6405595"/>
            <a:ext cx="455612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エン</a:t>
            </a:r>
            <a:r>
              <a:rPr sz="1300" spc="-70" dirty="0">
                <a:solidFill>
                  <a:srgbClr val="333333"/>
                </a:solidFill>
                <a:latin typeface="Noto Sans JP"/>
                <a:cs typeface="Noto Sans JP"/>
              </a:rPr>
              <a:t>SX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株式会社設立（</a:t>
            </a:r>
            <a:r>
              <a:rPr sz="1350" spc="-175" dirty="0">
                <a:solidFill>
                  <a:srgbClr val="333333"/>
                </a:solidFill>
                <a:latin typeface="PMingLiU"/>
                <a:cs typeface="PMingLiU"/>
              </a:rPr>
              <a:t>エン‧ジャパンの</a:t>
            </a:r>
            <a:r>
              <a:rPr sz="1300" spc="-75" dirty="0">
                <a:solidFill>
                  <a:srgbClr val="333333"/>
                </a:solidFill>
                <a:latin typeface="Noto Sans JP"/>
                <a:cs typeface="Noto Sans JP"/>
              </a:rPr>
              <a:t>100%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子会社</a:t>
            </a:r>
            <a:r>
              <a:rPr sz="1350" spc="-185" dirty="0">
                <a:solidFill>
                  <a:srgbClr val="333333"/>
                </a:solidFill>
                <a:latin typeface="PMingLiU"/>
                <a:cs typeface="PMingLiU"/>
              </a:rPr>
              <a:t>として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独立</a:t>
            </a:r>
            <a:r>
              <a:rPr sz="1350" spc="-50" dirty="0">
                <a:solidFill>
                  <a:srgbClr val="333333"/>
                </a:solidFill>
                <a:latin typeface="SimSun"/>
                <a:cs typeface="SimSun"/>
              </a:rPr>
              <a:t>）</a:t>
            </a:r>
            <a:endParaRPr sz="1350">
              <a:latin typeface="SimSun"/>
              <a:cs typeface="SimSu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299" y="195326"/>
            <a:ext cx="1587500" cy="4387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280" dirty="0"/>
              <a:t>経営者情報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58365" y="3355543"/>
            <a:ext cx="2493645" cy="944244"/>
          </a:xfrm>
          <a:prstGeom prst="rect">
            <a:avLst/>
          </a:prstGeom>
        </p:spPr>
        <p:txBody>
          <a:bodyPr vert="horz" wrap="square" lIns="0" tIns="2127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675"/>
              </a:spcBef>
            </a:pPr>
            <a:r>
              <a:rPr sz="2350" b="1" spc="-285" dirty="0">
                <a:solidFill>
                  <a:srgbClr val="0E3B6D"/>
                </a:solidFill>
                <a:latin typeface="BIZ UDPGothic"/>
                <a:cs typeface="BIZ UDPGothic"/>
              </a:rPr>
              <a:t>岩﨑 拓央</a:t>
            </a:r>
            <a:endParaRPr sz="2350" dirty="0">
              <a:latin typeface="BIZ UDPGothic"/>
              <a:cs typeface="BIZ UDPGothic"/>
            </a:endParaRPr>
          </a:p>
          <a:p>
            <a:pPr algn="ctr">
              <a:lnSpc>
                <a:spcPct val="100000"/>
              </a:lnSpc>
              <a:spcBef>
                <a:spcPts val="1030"/>
              </a:spcBef>
            </a:pPr>
            <a:r>
              <a:rPr sz="1500" spc="-150" dirty="0">
                <a:solidFill>
                  <a:srgbClr val="545454"/>
                </a:solidFill>
                <a:latin typeface="SimSun"/>
                <a:cs typeface="SimSun"/>
              </a:rPr>
              <a:t>エン</a:t>
            </a:r>
            <a:r>
              <a:rPr sz="1500" spc="-100" dirty="0">
                <a:solidFill>
                  <a:srgbClr val="545454"/>
                </a:solidFill>
                <a:latin typeface="Noto Sans JP"/>
                <a:cs typeface="Noto Sans JP"/>
              </a:rPr>
              <a:t>SX</a:t>
            </a:r>
            <a:r>
              <a:rPr sz="1500" spc="-180" dirty="0">
                <a:solidFill>
                  <a:srgbClr val="545454"/>
                </a:solidFill>
                <a:latin typeface="SimSun"/>
                <a:cs typeface="SimSun"/>
              </a:rPr>
              <a:t>株式会社 代表取締役社長</a:t>
            </a:r>
            <a:endParaRPr sz="1500" dirty="0">
              <a:latin typeface="SimSun"/>
              <a:cs typeface="SimSu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0999" y="4714208"/>
            <a:ext cx="152399" cy="14287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49299" y="4662646"/>
            <a:ext cx="219329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175" dirty="0">
                <a:solidFill>
                  <a:srgbClr val="333333"/>
                </a:solidFill>
                <a:latin typeface="PMingLiU"/>
                <a:cs typeface="PMingLiU"/>
              </a:rPr>
              <a:t>エン‧ジャパン</a:t>
            </a:r>
            <a:r>
              <a:rPr sz="1350" spc="-180" dirty="0">
                <a:solidFill>
                  <a:srgbClr val="333333"/>
                </a:solidFill>
                <a:latin typeface="SimSun"/>
                <a:cs typeface="SimSun"/>
              </a:rPr>
              <a:t>株式会社 取締役</a:t>
            </a:r>
            <a:endParaRPr sz="1350">
              <a:latin typeface="SimSun"/>
              <a:cs typeface="SimSun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0732" y="5095208"/>
            <a:ext cx="190767" cy="13355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49299" y="5034121"/>
            <a:ext cx="192214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00" spc="-65" dirty="0">
                <a:solidFill>
                  <a:srgbClr val="333333"/>
                </a:solidFill>
                <a:latin typeface="Noto Sans JP"/>
                <a:cs typeface="Noto Sans JP"/>
              </a:rPr>
              <a:t>2003</a:t>
            </a:r>
            <a:r>
              <a:rPr sz="1350" spc="-240" dirty="0">
                <a:solidFill>
                  <a:srgbClr val="333333"/>
                </a:solidFill>
                <a:latin typeface="SimSun"/>
                <a:cs typeface="SimSun"/>
              </a:rPr>
              <a:t>年 </a:t>
            </a:r>
            <a:r>
              <a:rPr sz="1350" spc="-175" dirty="0">
                <a:solidFill>
                  <a:srgbClr val="333333"/>
                </a:solidFill>
                <a:latin typeface="PMingLiU"/>
                <a:cs typeface="PMingLiU"/>
              </a:rPr>
              <a:t>エン‧ジャパン</a:t>
            </a:r>
            <a:r>
              <a:rPr sz="1350" spc="-110" dirty="0">
                <a:solidFill>
                  <a:srgbClr val="333333"/>
                </a:solidFill>
                <a:latin typeface="SimSun"/>
                <a:cs typeface="SimSun"/>
              </a:rPr>
              <a:t>入社</a:t>
            </a:r>
            <a:endParaRPr sz="1350">
              <a:latin typeface="SimSun"/>
              <a:cs typeface="SimSun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0464" y="5456621"/>
            <a:ext cx="254535" cy="23241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49299" y="5405596"/>
            <a:ext cx="1786889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『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エン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転職』売上</a:t>
            </a:r>
            <a:r>
              <a:rPr sz="1300" spc="-65" dirty="0">
                <a:solidFill>
                  <a:srgbClr val="333333"/>
                </a:solidFill>
                <a:latin typeface="Noto Sans JP"/>
                <a:cs typeface="Noto Sans JP"/>
              </a:rPr>
              <a:t>4</a:t>
            </a:r>
            <a:r>
              <a:rPr sz="1350" spc="-130" dirty="0">
                <a:solidFill>
                  <a:srgbClr val="333333"/>
                </a:solidFill>
                <a:latin typeface="SimSun"/>
                <a:cs typeface="SimSun"/>
              </a:rPr>
              <a:t>倍達成</a:t>
            </a:r>
            <a:endParaRPr sz="1350">
              <a:latin typeface="SimSun"/>
              <a:cs typeface="SimSu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809999" y="1028700"/>
            <a:ext cx="38100" cy="314325"/>
          </a:xfrm>
          <a:custGeom>
            <a:avLst/>
            <a:gdLst/>
            <a:ahLst/>
            <a:cxnLst/>
            <a:rect l="l" t="t" r="r" b="b"/>
            <a:pathLst>
              <a:path w="38100" h="314325">
                <a:moveTo>
                  <a:pt x="38099" y="314324"/>
                </a:moveTo>
                <a:lnTo>
                  <a:pt x="0" y="314324"/>
                </a:lnTo>
                <a:lnTo>
                  <a:pt x="0" y="0"/>
                </a:lnTo>
                <a:lnTo>
                  <a:pt x="38099" y="0"/>
                </a:lnTo>
                <a:lnTo>
                  <a:pt x="38099" y="314324"/>
                </a:lnTo>
                <a:close/>
              </a:path>
            </a:pathLst>
          </a:custGeom>
          <a:solidFill>
            <a:srgbClr val="0E3B6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3809999" y="2416780"/>
            <a:ext cx="381000" cy="381000"/>
            <a:chOff x="3809999" y="2647949"/>
            <a:chExt cx="381000" cy="381000"/>
          </a:xfrm>
        </p:grpSpPr>
        <p:sp>
          <p:nvSpPr>
            <p:cNvPr id="13" name="object 13"/>
            <p:cNvSpPr/>
            <p:nvPr/>
          </p:nvSpPr>
          <p:spPr>
            <a:xfrm>
              <a:off x="3809999" y="2647949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499" y="380999"/>
                  </a:moveTo>
                  <a:lnTo>
                    <a:pt x="144200" y="375289"/>
                  </a:lnTo>
                  <a:lnTo>
                    <a:pt x="100697" y="358507"/>
                  </a:lnTo>
                  <a:lnTo>
                    <a:pt x="62575" y="331659"/>
                  </a:lnTo>
                  <a:lnTo>
                    <a:pt x="32104" y="296335"/>
                  </a:lnTo>
                  <a:lnTo>
                    <a:pt x="11130" y="254667"/>
                  </a:lnTo>
                  <a:lnTo>
                    <a:pt x="914" y="209172"/>
                  </a:lnTo>
                  <a:lnTo>
                    <a:pt x="0" y="190499"/>
                  </a:lnTo>
                  <a:lnTo>
                    <a:pt x="228" y="181141"/>
                  </a:lnTo>
                  <a:lnTo>
                    <a:pt x="8200" y="135199"/>
                  </a:lnTo>
                  <a:lnTo>
                    <a:pt x="27095" y="92572"/>
                  </a:lnTo>
                  <a:lnTo>
                    <a:pt x="55796" y="55796"/>
                  </a:lnTo>
                  <a:lnTo>
                    <a:pt x="92572" y="27095"/>
                  </a:lnTo>
                  <a:lnTo>
                    <a:pt x="135199" y="8200"/>
                  </a:lnTo>
                  <a:lnTo>
                    <a:pt x="181141" y="228"/>
                  </a:lnTo>
                  <a:lnTo>
                    <a:pt x="190499" y="0"/>
                  </a:lnTo>
                  <a:lnTo>
                    <a:pt x="199858" y="228"/>
                  </a:lnTo>
                  <a:lnTo>
                    <a:pt x="245799" y="8200"/>
                  </a:lnTo>
                  <a:lnTo>
                    <a:pt x="288426" y="27095"/>
                  </a:lnTo>
                  <a:lnTo>
                    <a:pt x="325203" y="55796"/>
                  </a:lnTo>
                  <a:lnTo>
                    <a:pt x="353903" y="92572"/>
                  </a:lnTo>
                  <a:lnTo>
                    <a:pt x="372798" y="135199"/>
                  </a:lnTo>
                  <a:lnTo>
                    <a:pt x="380771" y="181141"/>
                  </a:lnTo>
                  <a:lnTo>
                    <a:pt x="380999" y="190499"/>
                  </a:lnTo>
                  <a:lnTo>
                    <a:pt x="380771" y="199858"/>
                  </a:lnTo>
                  <a:lnTo>
                    <a:pt x="372798" y="245799"/>
                  </a:lnTo>
                  <a:lnTo>
                    <a:pt x="353903" y="288427"/>
                  </a:lnTo>
                  <a:lnTo>
                    <a:pt x="325203" y="325203"/>
                  </a:lnTo>
                  <a:lnTo>
                    <a:pt x="288426" y="353903"/>
                  </a:lnTo>
                  <a:lnTo>
                    <a:pt x="245799" y="372799"/>
                  </a:lnTo>
                  <a:lnTo>
                    <a:pt x="199858" y="380771"/>
                  </a:lnTo>
                  <a:lnTo>
                    <a:pt x="190499" y="380999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24299" y="2771774"/>
              <a:ext cx="152399" cy="133349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3797300" y="1026858"/>
            <a:ext cx="8009890" cy="1153777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45415">
              <a:lnSpc>
                <a:spcPct val="100000"/>
              </a:lnSpc>
              <a:spcBef>
                <a:spcPts val="115"/>
              </a:spcBef>
            </a:pPr>
            <a:r>
              <a:rPr sz="1850" b="1" spc="-15" dirty="0">
                <a:solidFill>
                  <a:srgbClr val="0E3B6D"/>
                </a:solidFill>
                <a:latin typeface="BIZ UDPGothic"/>
                <a:cs typeface="BIZ UDPGothic"/>
              </a:rPr>
              <a:t>キャリアハイライト</a:t>
            </a:r>
            <a:endParaRPr sz="1850" dirty="0">
              <a:latin typeface="BIZ UDPGothic"/>
              <a:cs typeface="BIZ UDPGothic"/>
            </a:endParaRPr>
          </a:p>
          <a:p>
            <a:pPr marL="12700" marR="5080">
              <a:lnSpc>
                <a:spcPct val="118100"/>
              </a:lnSpc>
              <a:spcBef>
                <a:spcPts val="1060"/>
              </a:spcBef>
            </a:pPr>
            <a:r>
              <a:rPr lang="en-US" altLang="ja-JP" sz="1300" spc="-60" dirty="0">
                <a:solidFill>
                  <a:srgbClr val="333333"/>
                </a:solidFill>
                <a:latin typeface="Noto Sans JP"/>
                <a:cs typeface="Noto Sans JP"/>
              </a:rPr>
              <a:t>2003</a:t>
            </a:r>
            <a:r>
              <a:rPr lang="ja-JP" altLang="en-US" sz="1350" spc="-165" dirty="0">
                <a:solidFill>
                  <a:srgbClr val="333333"/>
                </a:solidFill>
                <a:latin typeface="SimSun"/>
                <a:cs typeface="SimSun"/>
              </a:rPr>
              <a:t>年</a:t>
            </a:r>
            <a:r>
              <a:rPr lang="ja-JP" altLang="en-US" sz="1350" spc="-170" dirty="0">
                <a:solidFill>
                  <a:srgbClr val="333333"/>
                </a:solidFill>
                <a:latin typeface="PMingLiU"/>
                <a:cs typeface="PMingLiU"/>
              </a:rPr>
              <a:t>にエン</a:t>
            </a:r>
            <a:r>
              <a:rPr lang="en-US" altLang="ja-JP" sz="1350" spc="-170" dirty="0">
                <a:solidFill>
                  <a:srgbClr val="333333"/>
                </a:solidFill>
                <a:latin typeface="PMingLiU"/>
                <a:cs typeface="PMingLiU"/>
              </a:rPr>
              <a:t>‧</a:t>
            </a:r>
            <a:r>
              <a:rPr lang="ja-JP" altLang="en-US" sz="1350" spc="-170" dirty="0">
                <a:solidFill>
                  <a:srgbClr val="333333"/>
                </a:solidFill>
                <a:latin typeface="PMingLiU"/>
                <a:cs typeface="PMingLiU"/>
              </a:rPr>
              <a:t>ジャパンへ</a:t>
            </a:r>
            <a:r>
              <a:rPr lang="ja-JP" altLang="en-US" sz="1350" spc="-165" dirty="0">
                <a:solidFill>
                  <a:srgbClr val="333333"/>
                </a:solidFill>
                <a:latin typeface="SimSun"/>
                <a:cs typeface="SimSun"/>
              </a:rPr>
              <a:t>新卒入社後</a:t>
            </a:r>
            <a:r>
              <a:rPr lang="ja-JP" altLang="en-US" sz="1350" spc="-165" dirty="0">
                <a:solidFill>
                  <a:srgbClr val="333333"/>
                </a:solidFill>
                <a:latin typeface="PMingLiU"/>
                <a:cs typeface="PMingLiU"/>
              </a:rPr>
              <a:t>、</a:t>
            </a:r>
            <a:r>
              <a:rPr lang="ja-JP" altLang="en-US" sz="1350" spc="-165" dirty="0">
                <a:solidFill>
                  <a:srgbClr val="333333"/>
                </a:solidFill>
                <a:latin typeface="SimSun"/>
                <a:cs typeface="SimSun"/>
              </a:rPr>
              <a:t>営業</a:t>
            </a:r>
            <a:r>
              <a:rPr lang="ja-JP" altLang="en-US" sz="1350" spc="-165" dirty="0">
                <a:solidFill>
                  <a:srgbClr val="333333"/>
                </a:solidFill>
                <a:latin typeface="PMingLiU"/>
                <a:cs typeface="PMingLiU"/>
              </a:rPr>
              <a:t>、</a:t>
            </a:r>
            <a:r>
              <a:rPr lang="ja-JP" altLang="en-US" sz="1350" spc="-165" dirty="0">
                <a:solidFill>
                  <a:srgbClr val="333333"/>
                </a:solidFill>
                <a:latin typeface="SimSun"/>
                <a:cs typeface="SimSun"/>
              </a:rPr>
              <a:t>企画</a:t>
            </a:r>
            <a:r>
              <a:rPr lang="ja-JP" altLang="en-US" sz="1350" spc="-165" dirty="0">
                <a:solidFill>
                  <a:srgbClr val="333333"/>
                </a:solidFill>
                <a:latin typeface="PMingLiU"/>
                <a:cs typeface="PMingLiU"/>
              </a:rPr>
              <a:t>、</a:t>
            </a:r>
            <a:r>
              <a:rPr lang="ja-JP" altLang="en-US" sz="1350" spc="-165" dirty="0">
                <a:solidFill>
                  <a:srgbClr val="333333"/>
                </a:solidFill>
                <a:latin typeface="SimSun"/>
                <a:cs typeface="SimSun"/>
              </a:rPr>
              <a:t>事業開発</a:t>
            </a:r>
            <a:r>
              <a:rPr lang="ja-JP" altLang="en-US" sz="1350" spc="-165" dirty="0">
                <a:solidFill>
                  <a:srgbClr val="333333"/>
                </a:solidFill>
                <a:latin typeface="PMingLiU"/>
                <a:cs typeface="PMingLiU"/>
              </a:rPr>
              <a:t>に</a:t>
            </a:r>
            <a:r>
              <a:rPr lang="ja-JP" altLang="en-US" sz="1350" spc="-165" dirty="0">
                <a:solidFill>
                  <a:srgbClr val="333333"/>
                </a:solidFill>
                <a:latin typeface="SimSun"/>
                <a:cs typeface="SimSun"/>
              </a:rPr>
              <a:t>携</a:t>
            </a:r>
            <a:r>
              <a:rPr lang="ja-JP" altLang="en-US" sz="1350" spc="-165" dirty="0">
                <a:solidFill>
                  <a:srgbClr val="333333"/>
                </a:solidFill>
                <a:latin typeface="PMingLiU"/>
                <a:cs typeface="PMingLiU"/>
              </a:rPr>
              <a:t>わる。</a:t>
            </a:r>
            <a:r>
              <a:rPr lang="en-US" altLang="ja-JP" sz="1300" spc="-60" dirty="0">
                <a:solidFill>
                  <a:srgbClr val="333333"/>
                </a:solidFill>
                <a:latin typeface="Noto Sans JP"/>
                <a:cs typeface="Noto Sans JP"/>
              </a:rPr>
              <a:t>2014</a:t>
            </a:r>
            <a:r>
              <a:rPr lang="ja-JP" altLang="en-US" sz="1350" spc="-165" dirty="0">
                <a:solidFill>
                  <a:srgbClr val="333333"/>
                </a:solidFill>
                <a:latin typeface="SimSun"/>
                <a:cs typeface="SimSun"/>
              </a:rPr>
              <a:t>年</a:t>
            </a:r>
            <a:r>
              <a:rPr lang="ja-JP" altLang="en-US" sz="1350" spc="-165" dirty="0">
                <a:solidFill>
                  <a:srgbClr val="333333"/>
                </a:solidFill>
                <a:latin typeface="PMingLiU"/>
                <a:cs typeface="PMingLiU"/>
              </a:rPr>
              <a:t>の</a:t>
            </a:r>
            <a:r>
              <a:rPr lang="en-US" altLang="ja-JP" sz="1350" spc="-165" dirty="0">
                <a:solidFill>
                  <a:srgbClr val="333333"/>
                </a:solidFill>
                <a:latin typeface="SimSun"/>
                <a:cs typeface="SimSun"/>
              </a:rPr>
              <a:t>『</a:t>
            </a:r>
            <a:r>
              <a:rPr lang="ja-JP" altLang="en-US" sz="1350" spc="-165" dirty="0">
                <a:solidFill>
                  <a:srgbClr val="333333"/>
                </a:solidFill>
                <a:latin typeface="PMingLiU"/>
                <a:cs typeface="PMingLiU"/>
              </a:rPr>
              <a:t>エン</a:t>
            </a:r>
            <a:r>
              <a:rPr lang="ja-JP" altLang="en-US" sz="1350" spc="-165" dirty="0">
                <a:solidFill>
                  <a:srgbClr val="333333"/>
                </a:solidFill>
                <a:latin typeface="SimSun"/>
                <a:cs typeface="SimSun"/>
              </a:rPr>
              <a:t>転職</a:t>
            </a:r>
            <a:r>
              <a:rPr lang="en-US" altLang="ja-JP" sz="1350" spc="-165" dirty="0">
                <a:solidFill>
                  <a:srgbClr val="333333"/>
                </a:solidFill>
                <a:latin typeface="SimSun"/>
                <a:cs typeface="SimSun"/>
              </a:rPr>
              <a:t>』</a:t>
            </a:r>
            <a:r>
              <a:rPr lang="ja-JP" altLang="en-US" sz="1350" spc="-165" dirty="0">
                <a:solidFill>
                  <a:srgbClr val="333333"/>
                </a:solidFill>
                <a:latin typeface="SimSun"/>
                <a:cs typeface="SimSun"/>
              </a:rPr>
              <a:t>大型</a:t>
            </a:r>
            <a:r>
              <a:rPr lang="ja-JP" altLang="en-US" sz="1350" spc="-180" dirty="0">
                <a:solidFill>
                  <a:srgbClr val="333333"/>
                </a:solidFill>
                <a:latin typeface="PMingLiU"/>
                <a:cs typeface="PMingLiU"/>
              </a:rPr>
              <a:t>リニューアル</a:t>
            </a:r>
            <a:r>
              <a:rPr lang="ja-JP" altLang="en-US" sz="1350" spc="-254" dirty="0">
                <a:solidFill>
                  <a:srgbClr val="333333"/>
                </a:solidFill>
                <a:latin typeface="SimSun"/>
                <a:cs typeface="SimSun"/>
              </a:rPr>
              <a:t>成</a:t>
            </a:r>
            <a:r>
              <a:rPr lang="ja-JP" altLang="en-US" sz="1350" spc="-165" dirty="0">
                <a:solidFill>
                  <a:srgbClr val="333333"/>
                </a:solidFill>
                <a:latin typeface="SimSun"/>
                <a:cs typeface="SimSun"/>
              </a:rPr>
              <a:t>功</a:t>
            </a:r>
            <a:r>
              <a:rPr lang="ja-JP" altLang="en-US" sz="1350" spc="-165" dirty="0">
                <a:solidFill>
                  <a:srgbClr val="333333"/>
                </a:solidFill>
                <a:latin typeface="PMingLiU"/>
                <a:cs typeface="PMingLiU"/>
              </a:rPr>
              <a:t>がキャリアの</a:t>
            </a:r>
            <a:r>
              <a:rPr lang="ja-JP" altLang="en-US" sz="1350" spc="-165" dirty="0">
                <a:solidFill>
                  <a:srgbClr val="333333"/>
                </a:solidFill>
                <a:latin typeface="SimSun"/>
                <a:cs typeface="SimSun"/>
              </a:rPr>
              <a:t>転機</a:t>
            </a:r>
            <a:r>
              <a:rPr lang="ja-JP" altLang="en-US" sz="1350" spc="-210" dirty="0">
                <a:solidFill>
                  <a:srgbClr val="333333"/>
                </a:solidFill>
                <a:latin typeface="PMingLiU"/>
                <a:cs typeface="PMingLiU"/>
              </a:rPr>
              <a:t>となり、そ の</a:t>
            </a:r>
            <a:r>
              <a:rPr lang="ja-JP" altLang="en-US" sz="1350" spc="-165" dirty="0">
                <a:solidFill>
                  <a:srgbClr val="333333"/>
                </a:solidFill>
                <a:latin typeface="SimSun"/>
                <a:cs typeface="SimSun"/>
              </a:rPr>
              <a:t>後執行役員</a:t>
            </a:r>
            <a:r>
              <a:rPr lang="ja-JP" altLang="en-US" sz="1350" spc="-165" dirty="0">
                <a:solidFill>
                  <a:srgbClr val="333333"/>
                </a:solidFill>
                <a:latin typeface="PMingLiU"/>
                <a:cs typeface="PMingLiU"/>
              </a:rPr>
              <a:t>、</a:t>
            </a:r>
            <a:r>
              <a:rPr lang="ja-JP" altLang="en-US" sz="1350" spc="-165" dirty="0">
                <a:solidFill>
                  <a:srgbClr val="333333"/>
                </a:solidFill>
                <a:latin typeface="SimSun"/>
                <a:cs typeface="SimSun"/>
              </a:rPr>
              <a:t>取締役</a:t>
            </a:r>
            <a:r>
              <a:rPr lang="ja-JP" altLang="en-US" sz="1350" spc="-165" dirty="0">
                <a:solidFill>
                  <a:srgbClr val="333333"/>
                </a:solidFill>
                <a:latin typeface="PMingLiU"/>
                <a:cs typeface="PMingLiU"/>
              </a:rPr>
              <a:t>と</a:t>
            </a:r>
            <a:r>
              <a:rPr lang="ja-JP" altLang="en-US" sz="1350" spc="-165" dirty="0">
                <a:solidFill>
                  <a:srgbClr val="333333"/>
                </a:solidFill>
                <a:latin typeface="SimSun"/>
                <a:cs typeface="SimSun"/>
              </a:rPr>
              <a:t>経営層</a:t>
            </a:r>
            <a:r>
              <a:rPr lang="ja-JP" altLang="en-US" sz="1350" spc="-170" dirty="0">
                <a:solidFill>
                  <a:srgbClr val="333333"/>
                </a:solidFill>
                <a:latin typeface="PMingLiU"/>
                <a:cs typeface="PMingLiU"/>
              </a:rPr>
              <a:t>へステップアップ。</a:t>
            </a:r>
            <a:r>
              <a:rPr lang="en-US" altLang="ja-JP" sz="1300" spc="-60" dirty="0">
                <a:solidFill>
                  <a:srgbClr val="333333"/>
                </a:solidFill>
                <a:latin typeface="Noto Sans JP"/>
                <a:cs typeface="Noto Sans JP"/>
              </a:rPr>
              <a:t>2024</a:t>
            </a:r>
            <a:r>
              <a:rPr lang="ja-JP" altLang="en-US" sz="1350" spc="-165" dirty="0">
                <a:solidFill>
                  <a:srgbClr val="333333"/>
                </a:solidFill>
                <a:latin typeface="SimSun"/>
                <a:cs typeface="SimSun"/>
              </a:rPr>
              <a:t>年</a:t>
            </a:r>
            <a:r>
              <a:rPr lang="en-US" altLang="ja-JP" sz="1300" spc="-60" dirty="0">
                <a:solidFill>
                  <a:srgbClr val="333333"/>
                </a:solidFill>
                <a:latin typeface="Noto Sans JP"/>
                <a:cs typeface="Noto Sans JP"/>
              </a:rPr>
              <a:t>4</a:t>
            </a:r>
            <a:r>
              <a:rPr lang="ja-JP" altLang="en-US" sz="1350" spc="-165" dirty="0">
                <a:solidFill>
                  <a:srgbClr val="333333"/>
                </a:solidFill>
                <a:latin typeface="SimSun"/>
                <a:cs typeface="SimSun"/>
              </a:rPr>
              <a:t>月</a:t>
            </a:r>
            <a:r>
              <a:rPr lang="ja-JP" altLang="en-US" sz="1350" spc="-165" dirty="0">
                <a:solidFill>
                  <a:srgbClr val="333333"/>
                </a:solidFill>
                <a:latin typeface="PMingLiU"/>
                <a:cs typeface="PMingLiU"/>
              </a:rPr>
              <a:t>、エン</a:t>
            </a:r>
            <a:r>
              <a:rPr lang="en-US" altLang="ja-JP" sz="1300" spc="-65" dirty="0">
                <a:solidFill>
                  <a:srgbClr val="333333"/>
                </a:solidFill>
                <a:latin typeface="Noto Sans JP"/>
                <a:cs typeface="Noto Sans JP"/>
              </a:rPr>
              <a:t>SX</a:t>
            </a:r>
            <a:r>
              <a:rPr lang="ja-JP" altLang="en-US" sz="1350" spc="-165" dirty="0">
                <a:solidFill>
                  <a:srgbClr val="333333"/>
                </a:solidFill>
                <a:latin typeface="SimSun"/>
                <a:cs typeface="SimSun"/>
              </a:rPr>
              <a:t>株式会社</a:t>
            </a:r>
            <a:r>
              <a:rPr lang="ja-JP" altLang="en-US" sz="1350" spc="-165" dirty="0">
                <a:solidFill>
                  <a:srgbClr val="333333"/>
                </a:solidFill>
                <a:latin typeface="PMingLiU"/>
                <a:cs typeface="PMingLiU"/>
              </a:rPr>
              <a:t>の</a:t>
            </a:r>
            <a:r>
              <a:rPr lang="ja-JP" altLang="en-US" sz="1350" spc="-165" dirty="0">
                <a:solidFill>
                  <a:srgbClr val="333333"/>
                </a:solidFill>
                <a:latin typeface="SimSun"/>
                <a:cs typeface="SimSun"/>
              </a:rPr>
              <a:t>代表取締役社長</a:t>
            </a:r>
            <a:r>
              <a:rPr lang="ja-JP" altLang="en-US" sz="1350" spc="-165" dirty="0">
                <a:solidFill>
                  <a:srgbClr val="333333"/>
                </a:solidFill>
                <a:latin typeface="PMingLiU"/>
                <a:cs typeface="PMingLiU"/>
              </a:rPr>
              <a:t>に</a:t>
            </a:r>
            <a:r>
              <a:rPr lang="ja-JP" altLang="en-US" sz="1350" spc="-165" dirty="0">
                <a:solidFill>
                  <a:srgbClr val="333333"/>
                </a:solidFill>
                <a:latin typeface="SimSun"/>
                <a:cs typeface="SimSun"/>
              </a:rPr>
              <a:t>就任</a:t>
            </a:r>
            <a:r>
              <a:rPr lang="ja-JP" altLang="en-US" sz="1350" spc="-170" dirty="0">
                <a:solidFill>
                  <a:srgbClr val="333333"/>
                </a:solidFill>
                <a:latin typeface="PMingLiU"/>
                <a:cs typeface="PMingLiU"/>
              </a:rPr>
              <a:t>し、エン</a:t>
            </a:r>
            <a:r>
              <a:rPr lang="en-US" altLang="ja-JP" sz="1350" spc="-170" dirty="0">
                <a:solidFill>
                  <a:srgbClr val="333333"/>
                </a:solidFill>
                <a:latin typeface="PMingLiU"/>
                <a:cs typeface="PMingLiU"/>
              </a:rPr>
              <a:t>‧</a:t>
            </a:r>
            <a:r>
              <a:rPr lang="ja-JP" altLang="en-US" sz="1350" spc="-170" dirty="0">
                <a:solidFill>
                  <a:srgbClr val="333333"/>
                </a:solidFill>
                <a:latin typeface="PMingLiU"/>
                <a:cs typeface="PMingLiU"/>
              </a:rPr>
              <a:t>ジャパンの</a:t>
            </a:r>
            <a:r>
              <a:rPr lang="ja-JP" altLang="en-US" sz="1350" spc="-165" dirty="0">
                <a:solidFill>
                  <a:srgbClr val="333333"/>
                </a:solidFill>
                <a:latin typeface="SimSun"/>
                <a:cs typeface="SimSun"/>
              </a:rPr>
              <a:t>成長</a:t>
            </a:r>
            <a:r>
              <a:rPr lang="ja-JP" altLang="en-US" sz="1350" spc="-165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lang="ja-JP" altLang="en-US" sz="1350" spc="-165" dirty="0">
                <a:solidFill>
                  <a:srgbClr val="333333"/>
                </a:solidFill>
                <a:latin typeface="SimSun"/>
                <a:cs typeface="SimSun"/>
              </a:rPr>
              <a:t>牽引</a:t>
            </a:r>
            <a:r>
              <a:rPr lang="ja-JP" altLang="en-US" sz="1350" spc="-165" dirty="0">
                <a:solidFill>
                  <a:srgbClr val="333333"/>
                </a:solidFill>
                <a:latin typeface="PMingLiU"/>
                <a:cs typeface="PMingLiU"/>
              </a:rPr>
              <a:t>したセールスメソッドを</a:t>
            </a:r>
            <a:r>
              <a:rPr lang="ja-JP" altLang="en-US" sz="1350" spc="-165" dirty="0">
                <a:solidFill>
                  <a:srgbClr val="333333"/>
                </a:solidFill>
                <a:latin typeface="SimSun"/>
                <a:cs typeface="SimSun"/>
              </a:rPr>
              <a:t>外部企業</a:t>
            </a:r>
            <a:r>
              <a:rPr lang="ja-JP" altLang="en-US" sz="1350" spc="-165" dirty="0">
                <a:solidFill>
                  <a:srgbClr val="333333"/>
                </a:solidFill>
                <a:latin typeface="PMingLiU"/>
                <a:cs typeface="PMingLiU"/>
              </a:rPr>
              <a:t>に</a:t>
            </a:r>
            <a:r>
              <a:rPr lang="ja-JP" altLang="en-US" sz="1350" spc="-165" dirty="0">
                <a:solidFill>
                  <a:srgbClr val="333333"/>
                </a:solidFill>
                <a:latin typeface="SimSun"/>
                <a:cs typeface="SimSun"/>
              </a:rPr>
              <a:t>提供</a:t>
            </a:r>
            <a:r>
              <a:rPr lang="ja-JP" altLang="en-US" sz="1350" spc="-165" dirty="0">
                <a:solidFill>
                  <a:srgbClr val="333333"/>
                </a:solidFill>
                <a:latin typeface="PMingLiU"/>
                <a:cs typeface="PMingLiU"/>
              </a:rPr>
              <a:t>する</a:t>
            </a:r>
            <a:r>
              <a:rPr lang="ja-JP" altLang="en-US" sz="1350" spc="-165" dirty="0">
                <a:solidFill>
                  <a:srgbClr val="333333"/>
                </a:solidFill>
                <a:latin typeface="SimSun"/>
                <a:cs typeface="SimSun"/>
              </a:rPr>
              <a:t>事業</a:t>
            </a:r>
            <a:r>
              <a:rPr lang="ja-JP" altLang="en-US" sz="1350" spc="-165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lang="ja-JP" altLang="en-US" sz="1350" spc="-165" dirty="0">
                <a:solidFill>
                  <a:srgbClr val="333333"/>
                </a:solidFill>
                <a:latin typeface="SimSun"/>
                <a:cs typeface="SimSun"/>
              </a:rPr>
              <a:t>率</a:t>
            </a:r>
            <a:r>
              <a:rPr lang="ja-JP" altLang="en-US" sz="1350" spc="-180" dirty="0">
                <a:solidFill>
                  <a:srgbClr val="333333"/>
                </a:solidFill>
                <a:latin typeface="PMingLiU"/>
                <a:cs typeface="PMingLiU"/>
              </a:rPr>
              <a:t>いてい</a:t>
            </a:r>
            <a:r>
              <a:rPr lang="ja-JP" altLang="en-US" sz="1350" spc="-110" dirty="0">
                <a:solidFill>
                  <a:srgbClr val="333333"/>
                </a:solidFill>
                <a:latin typeface="PMingLiU"/>
                <a:cs typeface="PMingLiU"/>
              </a:rPr>
              <a:t>る</a:t>
            </a:r>
            <a:endParaRPr lang="ja-JP" altLang="en-US" sz="1350" dirty="0">
              <a:latin typeface="PMingLiU"/>
              <a:cs typeface="PMingLiU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809999" y="3112105"/>
            <a:ext cx="381000" cy="381000"/>
            <a:chOff x="3809999" y="3343274"/>
            <a:chExt cx="381000" cy="381000"/>
          </a:xfrm>
        </p:grpSpPr>
        <p:sp>
          <p:nvSpPr>
            <p:cNvPr id="17" name="object 17"/>
            <p:cNvSpPr/>
            <p:nvPr/>
          </p:nvSpPr>
          <p:spPr>
            <a:xfrm>
              <a:off x="3809999" y="3343274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499" y="380999"/>
                  </a:moveTo>
                  <a:lnTo>
                    <a:pt x="144200" y="375289"/>
                  </a:lnTo>
                  <a:lnTo>
                    <a:pt x="100697" y="358507"/>
                  </a:lnTo>
                  <a:lnTo>
                    <a:pt x="62575" y="331659"/>
                  </a:lnTo>
                  <a:lnTo>
                    <a:pt x="32104" y="296335"/>
                  </a:lnTo>
                  <a:lnTo>
                    <a:pt x="11130" y="254666"/>
                  </a:lnTo>
                  <a:lnTo>
                    <a:pt x="914" y="209172"/>
                  </a:lnTo>
                  <a:lnTo>
                    <a:pt x="0" y="190499"/>
                  </a:lnTo>
                  <a:lnTo>
                    <a:pt x="228" y="181141"/>
                  </a:lnTo>
                  <a:lnTo>
                    <a:pt x="8200" y="135199"/>
                  </a:lnTo>
                  <a:lnTo>
                    <a:pt x="27095" y="92571"/>
                  </a:lnTo>
                  <a:lnTo>
                    <a:pt x="55796" y="55795"/>
                  </a:lnTo>
                  <a:lnTo>
                    <a:pt x="92572" y="27095"/>
                  </a:lnTo>
                  <a:lnTo>
                    <a:pt x="135199" y="8200"/>
                  </a:lnTo>
                  <a:lnTo>
                    <a:pt x="181141" y="228"/>
                  </a:lnTo>
                  <a:lnTo>
                    <a:pt x="190499" y="0"/>
                  </a:lnTo>
                  <a:lnTo>
                    <a:pt x="199858" y="228"/>
                  </a:lnTo>
                  <a:lnTo>
                    <a:pt x="245799" y="8200"/>
                  </a:lnTo>
                  <a:lnTo>
                    <a:pt x="288426" y="27095"/>
                  </a:lnTo>
                  <a:lnTo>
                    <a:pt x="325203" y="55795"/>
                  </a:lnTo>
                  <a:lnTo>
                    <a:pt x="353903" y="92572"/>
                  </a:lnTo>
                  <a:lnTo>
                    <a:pt x="372798" y="135199"/>
                  </a:lnTo>
                  <a:lnTo>
                    <a:pt x="380771" y="181141"/>
                  </a:lnTo>
                  <a:lnTo>
                    <a:pt x="380999" y="190499"/>
                  </a:lnTo>
                  <a:lnTo>
                    <a:pt x="380771" y="199858"/>
                  </a:lnTo>
                  <a:lnTo>
                    <a:pt x="372798" y="245799"/>
                  </a:lnTo>
                  <a:lnTo>
                    <a:pt x="353903" y="288427"/>
                  </a:lnTo>
                  <a:lnTo>
                    <a:pt x="325203" y="325203"/>
                  </a:lnTo>
                  <a:lnTo>
                    <a:pt x="288426" y="353903"/>
                  </a:lnTo>
                  <a:lnTo>
                    <a:pt x="245799" y="372798"/>
                  </a:lnTo>
                  <a:lnTo>
                    <a:pt x="199858" y="380771"/>
                  </a:lnTo>
                  <a:lnTo>
                    <a:pt x="190499" y="380999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48112" y="3457574"/>
              <a:ext cx="104768" cy="152399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4321175" y="3038598"/>
            <a:ext cx="4745355" cy="57785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350" b="1" spc="-85" dirty="0">
                <a:solidFill>
                  <a:srgbClr val="333333"/>
                </a:solidFill>
                <a:latin typeface="BIZ UDPGothic"/>
                <a:cs typeface="BIZ UDPGothic"/>
              </a:rPr>
              <a:t>セールストランスフォーメーション</a:t>
            </a:r>
            <a:r>
              <a:rPr sz="1350" b="1" spc="210" dirty="0">
                <a:solidFill>
                  <a:srgbClr val="333333"/>
                </a:solidFill>
                <a:latin typeface="BIZ UDPGothic"/>
                <a:cs typeface="BIZ UDPGothic"/>
              </a:rPr>
              <a:t>（</a:t>
            </a:r>
            <a:r>
              <a:rPr sz="1350" b="1" spc="210" dirty="0">
                <a:solidFill>
                  <a:srgbClr val="333333"/>
                </a:solidFill>
                <a:latin typeface="Noto Sans JP"/>
                <a:cs typeface="Noto Sans JP"/>
              </a:rPr>
              <a:t>SX</a:t>
            </a:r>
            <a:r>
              <a:rPr sz="1350" b="1" spc="210" dirty="0">
                <a:solidFill>
                  <a:srgbClr val="333333"/>
                </a:solidFill>
                <a:latin typeface="BIZ UDPGothic"/>
                <a:cs typeface="BIZ UDPGothic"/>
              </a:rPr>
              <a:t>）</a:t>
            </a:r>
            <a:r>
              <a:rPr sz="1350" b="1" spc="-130" dirty="0">
                <a:solidFill>
                  <a:srgbClr val="333333"/>
                </a:solidFill>
                <a:latin typeface="BIZ UDPGothic"/>
                <a:cs typeface="BIZ UDPGothic"/>
              </a:rPr>
              <a:t>の推進</a:t>
            </a:r>
            <a:endParaRPr sz="1350" dirty="0">
              <a:latin typeface="BIZ UDPGothic"/>
              <a:cs typeface="BIZ UDPGothic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1350" spc="-175" dirty="0">
                <a:solidFill>
                  <a:srgbClr val="333333"/>
                </a:solidFill>
                <a:latin typeface="PMingLiU"/>
                <a:cs typeface="PMingLiU"/>
              </a:rPr>
              <a:t>エン‧ジャパンでの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成功モ</a:t>
            </a: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デルを</a:t>
            </a:r>
            <a:r>
              <a:rPr sz="1350" spc="-170" dirty="0">
                <a:solidFill>
                  <a:srgbClr val="333333"/>
                </a:solidFill>
                <a:latin typeface="SimSun"/>
                <a:cs typeface="SimSun"/>
              </a:rPr>
              <a:t>外部企業向</a:t>
            </a:r>
            <a:r>
              <a:rPr sz="1350" spc="-180" dirty="0">
                <a:solidFill>
                  <a:srgbClr val="333333"/>
                </a:solidFill>
                <a:latin typeface="PMingLiU"/>
                <a:cs typeface="PMingLiU"/>
              </a:rPr>
              <a:t>けサービスとして</a:t>
            </a:r>
            <a:r>
              <a:rPr sz="1350" spc="-130" dirty="0">
                <a:solidFill>
                  <a:srgbClr val="333333"/>
                </a:solidFill>
                <a:latin typeface="SimSun"/>
                <a:cs typeface="SimSun"/>
              </a:rPr>
              <a:t>体系化</a:t>
            </a:r>
            <a:endParaRPr sz="1350" dirty="0">
              <a:latin typeface="SimSun"/>
              <a:cs typeface="SimSu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809999" y="3733132"/>
            <a:ext cx="38100" cy="314325"/>
          </a:xfrm>
          <a:custGeom>
            <a:avLst/>
            <a:gdLst/>
            <a:ahLst/>
            <a:cxnLst/>
            <a:rect l="l" t="t" r="r" b="b"/>
            <a:pathLst>
              <a:path w="38100" h="314325">
                <a:moveTo>
                  <a:pt x="38099" y="314324"/>
                </a:moveTo>
                <a:lnTo>
                  <a:pt x="0" y="314324"/>
                </a:lnTo>
                <a:lnTo>
                  <a:pt x="0" y="0"/>
                </a:lnTo>
                <a:lnTo>
                  <a:pt x="38099" y="0"/>
                </a:lnTo>
                <a:lnTo>
                  <a:pt x="38099" y="314324"/>
                </a:lnTo>
                <a:close/>
              </a:path>
            </a:pathLst>
          </a:custGeom>
          <a:solidFill>
            <a:srgbClr val="0E3B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930650" y="3731291"/>
            <a:ext cx="863600" cy="3098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850" b="1" spc="-195" dirty="0">
                <a:solidFill>
                  <a:srgbClr val="0E3B6D"/>
                </a:solidFill>
                <a:latin typeface="BIZ UDPGothic"/>
                <a:cs typeface="BIZ UDPGothic"/>
              </a:rPr>
              <a:t>主な経歴</a:t>
            </a:r>
            <a:endParaRPr sz="1850">
              <a:latin typeface="BIZ UDPGothic"/>
              <a:cs typeface="BIZ UDPGothic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904307" y="4186396"/>
            <a:ext cx="53784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spc="-95" dirty="0">
                <a:solidFill>
                  <a:srgbClr val="0E3B6D"/>
                </a:solidFill>
                <a:latin typeface="Trebuchet MS"/>
                <a:cs typeface="Trebuchet MS"/>
              </a:rPr>
              <a:t>2003</a:t>
            </a:r>
            <a:r>
              <a:rPr sz="1350" b="1" spc="-75" dirty="0">
                <a:solidFill>
                  <a:srgbClr val="0E3B6D"/>
                </a:solidFill>
                <a:latin typeface="BIZ UDPGothic"/>
                <a:cs typeface="BIZ UDPGothic"/>
              </a:rPr>
              <a:t>年</a:t>
            </a:r>
            <a:endParaRPr sz="1350">
              <a:latin typeface="BIZ UDPGothic"/>
              <a:cs typeface="BIZ UDPGothic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923358" y="4571206"/>
            <a:ext cx="53784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spc="-95" dirty="0">
                <a:solidFill>
                  <a:srgbClr val="0E3B6D"/>
                </a:solidFill>
                <a:latin typeface="Trebuchet MS"/>
                <a:cs typeface="Trebuchet MS"/>
              </a:rPr>
              <a:t>2013</a:t>
            </a:r>
            <a:r>
              <a:rPr sz="1350" b="1" spc="-75" dirty="0">
                <a:solidFill>
                  <a:srgbClr val="0E3B6D"/>
                </a:solidFill>
                <a:latin typeface="BIZ UDPGothic"/>
                <a:cs typeface="BIZ UDPGothic"/>
              </a:rPr>
              <a:t>年</a:t>
            </a:r>
            <a:endParaRPr sz="1350">
              <a:latin typeface="BIZ UDPGothic"/>
              <a:cs typeface="BIZ UDPGothic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957955" y="5028406"/>
            <a:ext cx="53784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spc="-95" dirty="0">
                <a:solidFill>
                  <a:srgbClr val="0E3B6D"/>
                </a:solidFill>
                <a:latin typeface="Trebuchet MS"/>
                <a:cs typeface="Trebuchet MS"/>
              </a:rPr>
              <a:t>2014</a:t>
            </a:r>
            <a:r>
              <a:rPr sz="1350" b="1" spc="-75" dirty="0">
                <a:solidFill>
                  <a:srgbClr val="0E3B6D"/>
                </a:solidFill>
                <a:latin typeface="BIZ UDPGothic"/>
                <a:cs typeface="BIZ UDPGothic"/>
              </a:rPr>
              <a:t>年</a:t>
            </a:r>
            <a:endParaRPr sz="1350">
              <a:latin typeface="BIZ UDPGothic"/>
              <a:cs typeface="BIZ UDPGothic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957955" y="5561806"/>
            <a:ext cx="53784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spc="-95" dirty="0">
                <a:solidFill>
                  <a:srgbClr val="0E3B6D"/>
                </a:solidFill>
                <a:latin typeface="Trebuchet MS"/>
                <a:cs typeface="Trebuchet MS"/>
              </a:rPr>
              <a:t>2016</a:t>
            </a:r>
            <a:r>
              <a:rPr sz="1350" b="1" spc="-75" dirty="0">
                <a:solidFill>
                  <a:srgbClr val="0E3B6D"/>
                </a:solidFill>
                <a:latin typeface="BIZ UDPGothic"/>
                <a:cs typeface="BIZ UDPGothic"/>
              </a:rPr>
              <a:t>年</a:t>
            </a:r>
            <a:endParaRPr sz="1350" dirty="0">
              <a:latin typeface="BIZ UDPGothic"/>
              <a:cs typeface="BIZ UDPGothic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962400" y="6019006"/>
            <a:ext cx="53784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spc="-95" dirty="0">
                <a:solidFill>
                  <a:srgbClr val="0E3B6D"/>
                </a:solidFill>
                <a:latin typeface="Trebuchet MS"/>
                <a:cs typeface="Trebuchet MS"/>
              </a:rPr>
              <a:t>2021</a:t>
            </a:r>
            <a:r>
              <a:rPr sz="1350" b="1" spc="-75" dirty="0">
                <a:solidFill>
                  <a:srgbClr val="0E3B6D"/>
                </a:solidFill>
                <a:latin typeface="BIZ UDPGothic"/>
                <a:cs typeface="BIZ UDPGothic"/>
              </a:rPr>
              <a:t>年</a:t>
            </a:r>
            <a:endParaRPr sz="1350" dirty="0">
              <a:latin typeface="BIZ UDPGothic"/>
              <a:cs typeface="BIZ UDPGothic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957955" y="6476206"/>
            <a:ext cx="53784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spc="-95" dirty="0">
                <a:solidFill>
                  <a:srgbClr val="0E3B6D"/>
                </a:solidFill>
                <a:latin typeface="Trebuchet MS"/>
                <a:cs typeface="Trebuchet MS"/>
              </a:rPr>
              <a:t>2024</a:t>
            </a:r>
            <a:r>
              <a:rPr sz="1350" b="1" spc="-75" dirty="0">
                <a:solidFill>
                  <a:srgbClr val="0E3B6D"/>
                </a:solidFill>
                <a:latin typeface="BIZ UDPGothic"/>
                <a:cs typeface="BIZ UDPGothic"/>
              </a:rPr>
              <a:t>年</a:t>
            </a:r>
            <a:endParaRPr sz="1350" dirty="0">
              <a:latin typeface="BIZ UDPGothic"/>
              <a:cs typeface="BIZ UDPGothic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4533899" y="4190332"/>
            <a:ext cx="95250" cy="476250"/>
            <a:chOff x="4533899" y="4591049"/>
            <a:chExt cx="95250" cy="476250"/>
          </a:xfrm>
        </p:grpSpPr>
        <p:sp>
          <p:nvSpPr>
            <p:cNvPr id="31" name="object 31"/>
            <p:cNvSpPr/>
            <p:nvPr/>
          </p:nvSpPr>
          <p:spPr>
            <a:xfrm>
              <a:off x="4571999" y="4591049"/>
              <a:ext cx="19050" cy="476250"/>
            </a:xfrm>
            <a:custGeom>
              <a:avLst/>
              <a:gdLst/>
              <a:ahLst/>
              <a:cxnLst/>
              <a:rect l="l" t="t" r="r" b="b"/>
              <a:pathLst>
                <a:path w="19050" h="476250">
                  <a:moveTo>
                    <a:pt x="19049" y="476249"/>
                  </a:moveTo>
                  <a:lnTo>
                    <a:pt x="0" y="476249"/>
                  </a:lnTo>
                  <a:lnTo>
                    <a:pt x="0" y="0"/>
                  </a:lnTo>
                  <a:lnTo>
                    <a:pt x="19049" y="0"/>
                  </a:lnTo>
                  <a:lnTo>
                    <a:pt x="19049" y="476249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33899" y="4638674"/>
              <a:ext cx="95250" cy="95249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4711752" y="4125777"/>
            <a:ext cx="4984751" cy="293029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350" spc="-175" dirty="0" err="1">
                <a:solidFill>
                  <a:srgbClr val="333333"/>
                </a:solidFill>
                <a:latin typeface="PMingLiU"/>
                <a:cs typeface="PMingLiU"/>
              </a:rPr>
              <a:t>エン‧ジャパン</a:t>
            </a:r>
            <a:r>
              <a:rPr sz="1350" spc="-175" dirty="0" err="1">
                <a:solidFill>
                  <a:srgbClr val="333333"/>
                </a:solidFill>
                <a:latin typeface="SimSun"/>
                <a:cs typeface="SimSun"/>
              </a:rPr>
              <a:t>株式会社</a:t>
            </a:r>
            <a:r>
              <a:rPr sz="1350" spc="-175" dirty="0">
                <a:solidFill>
                  <a:srgbClr val="333333"/>
                </a:solidFill>
                <a:latin typeface="SimSun"/>
                <a:cs typeface="SimSun"/>
              </a:rPr>
              <a:t> </a:t>
            </a:r>
            <a:r>
              <a:rPr lang="ja-JP" altLang="en-US" sz="1350" spc="-175" dirty="0">
                <a:solidFill>
                  <a:srgbClr val="333333"/>
                </a:solidFill>
                <a:latin typeface="SimSun"/>
                <a:cs typeface="SimSun"/>
              </a:rPr>
              <a:t>新卒</a:t>
            </a:r>
            <a:r>
              <a:rPr sz="1350" spc="-175" dirty="0" err="1">
                <a:solidFill>
                  <a:srgbClr val="333333"/>
                </a:solidFill>
                <a:latin typeface="SimSun"/>
                <a:cs typeface="SimSun"/>
              </a:rPr>
              <a:t>入社</a:t>
            </a:r>
            <a:r>
              <a:rPr lang="ja-JP" altLang="en-US" sz="1350" spc="-175" dirty="0">
                <a:solidFill>
                  <a:srgbClr val="333333"/>
                </a:solidFill>
                <a:latin typeface="SimSun"/>
                <a:cs typeface="SimSun"/>
              </a:rPr>
              <a:t>（営業部）</a:t>
            </a:r>
            <a:endParaRPr sz="1150" dirty="0">
              <a:latin typeface="SimSun"/>
              <a:cs typeface="SimSun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4552950" y="4628356"/>
            <a:ext cx="95250" cy="476250"/>
            <a:chOff x="4533899" y="5257799"/>
            <a:chExt cx="95250" cy="476250"/>
          </a:xfrm>
        </p:grpSpPr>
        <p:sp>
          <p:nvSpPr>
            <p:cNvPr id="35" name="object 35"/>
            <p:cNvSpPr/>
            <p:nvPr/>
          </p:nvSpPr>
          <p:spPr>
            <a:xfrm>
              <a:off x="4571999" y="5257799"/>
              <a:ext cx="19050" cy="476250"/>
            </a:xfrm>
            <a:custGeom>
              <a:avLst/>
              <a:gdLst/>
              <a:ahLst/>
              <a:cxnLst/>
              <a:rect l="l" t="t" r="r" b="b"/>
              <a:pathLst>
                <a:path w="19050" h="476250">
                  <a:moveTo>
                    <a:pt x="19049" y="476249"/>
                  </a:moveTo>
                  <a:lnTo>
                    <a:pt x="0" y="476249"/>
                  </a:lnTo>
                  <a:lnTo>
                    <a:pt x="0" y="0"/>
                  </a:lnTo>
                  <a:lnTo>
                    <a:pt x="19049" y="0"/>
                  </a:lnTo>
                  <a:lnTo>
                    <a:pt x="19049" y="476249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33899" y="5305424"/>
              <a:ext cx="95250" cy="95249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4720896" y="4473510"/>
            <a:ext cx="4724400" cy="54737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350" spc="-175" dirty="0">
                <a:solidFill>
                  <a:srgbClr val="333333"/>
                </a:solidFill>
                <a:latin typeface="SimSun"/>
                <a:cs typeface="SimSun"/>
              </a:rPr>
              <a:t>中途採用支援事業部 首都圏第一営業部長</a:t>
            </a:r>
            <a:endParaRPr sz="1350" dirty="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営業</a:t>
            </a:r>
            <a:r>
              <a:rPr sz="1150" spc="-125" dirty="0">
                <a:solidFill>
                  <a:srgbClr val="545454"/>
                </a:solidFill>
                <a:latin typeface="PMingLiU"/>
                <a:cs typeface="PMingLiU"/>
              </a:rPr>
              <a:t>チームのマネジメントを</a:t>
            </a:r>
            <a:r>
              <a:rPr sz="1150" spc="-80" dirty="0">
                <a:solidFill>
                  <a:srgbClr val="545454"/>
                </a:solidFill>
                <a:latin typeface="SimSun"/>
                <a:cs typeface="SimSun"/>
              </a:rPr>
              <a:t>担当</a:t>
            </a:r>
            <a:endParaRPr sz="1150" dirty="0">
              <a:latin typeface="SimSun"/>
              <a:cs typeface="SimSun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4552950" y="5104606"/>
            <a:ext cx="95250" cy="476250"/>
            <a:chOff x="4533899" y="5924549"/>
            <a:chExt cx="95250" cy="476250"/>
          </a:xfrm>
        </p:grpSpPr>
        <p:sp>
          <p:nvSpPr>
            <p:cNvPr id="39" name="object 39"/>
            <p:cNvSpPr/>
            <p:nvPr/>
          </p:nvSpPr>
          <p:spPr>
            <a:xfrm>
              <a:off x="4571999" y="5924549"/>
              <a:ext cx="19050" cy="476250"/>
            </a:xfrm>
            <a:custGeom>
              <a:avLst/>
              <a:gdLst/>
              <a:ahLst/>
              <a:cxnLst/>
              <a:rect l="l" t="t" r="r" b="b"/>
              <a:pathLst>
                <a:path w="19050" h="476250">
                  <a:moveTo>
                    <a:pt x="19049" y="476249"/>
                  </a:moveTo>
                  <a:lnTo>
                    <a:pt x="0" y="476249"/>
                  </a:lnTo>
                  <a:lnTo>
                    <a:pt x="0" y="0"/>
                  </a:lnTo>
                  <a:lnTo>
                    <a:pt x="19049" y="0"/>
                  </a:lnTo>
                  <a:lnTo>
                    <a:pt x="19049" y="476249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33899" y="5972174"/>
              <a:ext cx="95250" cy="95249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4724400" y="5014436"/>
            <a:ext cx="2286000" cy="54737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350" spc="-190" dirty="0">
                <a:solidFill>
                  <a:srgbClr val="333333"/>
                </a:solidFill>
                <a:latin typeface="SimSun"/>
                <a:cs typeface="SimSun"/>
              </a:rPr>
              <a:t>企画部長 就任</a:t>
            </a:r>
            <a:endParaRPr sz="1350" dirty="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『</a:t>
            </a:r>
            <a:r>
              <a:rPr sz="1150" spc="-110" dirty="0">
                <a:solidFill>
                  <a:srgbClr val="545454"/>
                </a:solidFill>
                <a:latin typeface="PMingLiU"/>
                <a:cs typeface="PMingLiU"/>
              </a:rPr>
              <a:t>エン</a:t>
            </a: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転職』大型</a:t>
            </a:r>
            <a:r>
              <a:rPr sz="1150" spc="-125" dirty="0">
                <a:solidFill>
                  <a:srgbClr val="545454"/>
                </a:solidFill>
                <a:latin typeface="PMingLiU"/>
                <a:cs typeface="PMingLiU"/>
              </a:rPr>
              <a:t>リニューアルを</a:t>
            </a:r>
            <a:r>
              <a:rPr sz="1150" spc="-80" dirty="0">
                <a:solidFill>
                  <a:srgbClr val="545454"/>
                </a:solidFill>
                <a:latin typeface="SimSun"/>
                <a:cs typeface="SimSun"/>
              </a:rPr>
              <a:t>牽引</a:t>
            </a:r>
            <a:endParaRPr sz="1150" dirty="0">
              <a:latin typeface="SimSun"/>
              <a:cs typeface="SimSun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4552950" y="5561806"/>
            <a:ext cx="95250" cy="476250"/>
            <a:chOff x="4533899" y="6591299"/>
            <a:chExt cx="95250" cy="476250"/>
          </a:xfrm>
        </p:grpSpPr>
        <p:sp>
          <p:nvSpPr>
            <p:cNvPr id="43" name="object 43"/>
            <p:cNvSpPr/>
            <p:nvPr/>
          </p:nvSpPr>
          <p:spPr>
            <a:xfrm>
              <a:off x="4571999" y="6591299"/>
              <a:ext cx="19050" cy="476250"/>
            </a:xfrm>
            <a:custGeom>
              <a:avLst/>
              <a:gdLst/>
              <a:ahLst/>
              <a:cxnLst/>
              <a:rect l="l" t="t" r="r" b="b"/>
              <a:pathLst>
                <a:path w="19050" h="476250">
                  <a:moveTo>
                    <a:pt x="19049" y="476249"/>
                  </a:moveTo>
                  <a:lnTo>
                    <a:pt x="0" y="476249"/>
                  </a:lnTo>
                  <a:lnTo>
                    <a:pt x="0" y="0"/>
                  </a:lnTo>
                  <a:lnTo>
                    <a:pt x="19049" y="0"/>
                  </a:lnTo>
                  <a:lnTo>
                    <a:pt x="19049" y="476249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33899" y="6638924"/>
              <a:ext cx="95250" cy="95249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4739005" y="5531496"/>
            <a:ext cx="4545330" cy="293029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350" spc="-170" dirty="0" err="1">
                <a:solidFill>
                  <a:srgbClr val="333333"/>
                </a:solidFill>
                <a:latin typeface="SimSun"/>
                <a:cs typeface="SimSun"/>
              </a:rPr>
              <a:t>中途求人</a:t>
            </a:r>
            <a:r>
              <a:rPr sz="1350" spc="-195" dirty="0" err="1">
                <a:solidFill>
                  <a:srgbClr val="333333"/>
                </a:solidFill>
                <a:latin typeface="PMingLiU"/>
                <a:cs typeface="PMingLiU"/>
              </a:rPr>
              <a:t>メディア</a:t>
            </a:r>
            <a:r>
              <a:rPr sz="1350" spc="-175" dirty="0" err="1">
                <a:solidFill>
                  <a:srgbClr val="333333"/>
                </a:solidFill>
                <a:latin typeface="SimSun"/>
                <a:cs typeface="SimSun"/>
              </a:rPr>
              <a:t>事業部長</a:t>
            </a:r>
            <a:r>
              <a:rPr sz="1350" spc="-175" dirty="0">
                <a:solidFill>
                  <a:srgbClr val="333333"/>
                </a:solidFill>
                <a:latin typeface="SimSun"/>
                <a:cs typeface="SimSun"/>
              </a:rPr>
              <a:t> </a:t>
            </a:r>
            <a:r>
              <a:rPr sz="1350" spc="-175" dirty="0" err="1">
                <a:solidFill>
                  <a:srgbClr val="333333"/>
                </a:solidFill>
                <a:latin typeface="SimSun"/>
                <a:cs typeface="SimSun"/>
              </a:rPr>
              <a:t>就任</a:t>
            </a:r>
            <a:r>
              <a:rPr lang="ja-JP" altLang="en-US" sz="1350" spc="-175" dirty="0">
                <a:solidFill>
                  <a:srgbClr val="333333"/>
                </a:solidFill>
                <a:latin typeface="SimSun"/>
                <a:cs typeface="SimSun"/>
              </a:rPr>
              <a:t>。</a:t>
            </a: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事業成長</a:t>
            </a:r>
            <a:r>
              <a:rPr sz="1150" spc="-110" dirty="0">
                <a:solidFill>
                  <a:srgbClr val="545454"/>
                </a:solidFill>
                <a:latin typeface="PMingLiU"/>
                <a:cs typeface="PMingLiU"/>
              </a:rPr>
              <a:t>を</a:t>
            </a: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加速</a:t>
            </a:r>
            <a:r>
              <a:rPr sz="1150" spc="-110" dirty="0">
                <a:solidFill>
                  <a:srgbClr val="545454"/>
                </a:solidFill>
                <a:latin typeface="PMingLiU"/>
                <a:cs typeface="PMingLiU"/>
              </a:rPr>
              <a:t>、</a:t>
            </a: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売上</a:t>
            </a:r>
            <a:r>
              <a:rPr sz="1150" spc="-70" dirty="0">
                <a:solidFill>
                  <a:srgbClr val="545454"/>
                </a:solidFill>
                <a:latin typeface="Arial"/>
                <a:cs typeface="Arial"/>
              </a:rPr>
              <a:t>4</a:t>
            </a: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倍</a:t>
            </a:r>
            <a:r>
              <a:rPr sz="1150" spc="-110" dirty="0">
                <a:solidFill>
                  <a:srgbClr val="545454"/>
                </a:solidFill>
                <a:latin typeface="PMingLiU"/>
                <a:cs typeface="PMingLiU"/>
              </a:rPr>
              <a:t>を</a:t>
            </a:r>
            <a:r>
              <a:rPr sz="1150" spc="-80" dirty="0">
                <a:solidFill>
                  <a:srgbClr val="545454"/>
                </a:solidFill>
                <a:latin typeface="SimSun"/>
                <a:cs typeface="SimSun"/>
              </a:rPr>
              <a:t>達成</a:t>
            </a:r>
            <a:endParaRPr sz="1150" dirty="0">
              <a:latin typeface="SimSun"/>
              <a:cs typeface="SimSun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4552950" y="6019006"/>
            <a:ext cx="95250" cy="476250"/>
            <a:chOff x="4533899" y="7258049"/>
            <a:chExt cx="95250" cy="476250"/>
          </a:xfrm>
        </p:grpSpPr>
        <p:sp>
          <p:nvSpPr>
            <p:cNvPr id="47" name="object 47"/>
            <p:cNvSpPr/>
            <p:nvPr/>
          </p:nvSpPr>
          <p:spPr>
            <a:xfrm>
              <a:off x="4571999" y="7258049"/>
              <a:ext cx="19050" cy="476250"/>
            </a:xfrm>
            <a:custGeom>
              <a:avLst/>
              <a:gdLst/>
              <a:ahLst/>
              <a:cxnLst/>
              <a:rect l="l" t="t" r="r" b="b"/>
              <a:pathLst>
                <a:path w="19050" h="476250">
                  <a:moveTo>
                    <a:pt x="19049" y="476249"/>
                  </a:moveTo>
                  <a:lnTo>
                    <a:pt x="0" y="476249"/>
                  </a:lnTo>
                  <a:lnTo>
                    <a:pt x="0" y="0"/>
                  </a:lnTo>
                  <a:lnTo>
                    <a:pt x="19049" y="0"/>
                  </a:lnTo>
                  <a:lnTo>
                    <a:pt x="19049" y="476249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33899" y="7305674"/>
              <a:ext cx="95250" cy="95249"/>
            </a:xfrm>
            <a:prstGeom prst="rect">
              <a:avLst/>
            </a:prstGeom>
          </p:spPr>
        </p:pic>
      </p:grpSp>
      <p:sp>
        <p:nvSpPr>
          <p:cNvPr id="49" name="object 49"/>
          <p:cNvSpPr txBox="1"/>
          <p:nvPr/>
        </p:nvSpPr>
        <p:spPr>
          <a:xfrm>
            <a:off x="4739005" y="5928778"/>
            <a:ext cx="1612265" cy="293029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350" spc="-185" dirty="0" err="1">
                <a:solidFill>
                  <a:srgbClr val="333333"/>
                </a:solidFill>
                <a:latin typeface="SimSun"/>
                <a:cs typeface="SimSun"/>
              </a:rPr>
              <a:t>取締役執行役員</a:t>
            </a:r>
            <a:r>
              <a:rPr sz="1350" spc="-185" dirty="0">
                <a:solidFill>
                  <a:srgbClr val="333333"/>
                </a:solidFill>
                <a:latin typeface="SimSun"/>
                <a:cs typeface="SimSun"/>
              </a:rPr>
              <a:t> </a:t>
            </a:r>
            <a:r>
              <a:rPr sz="1350" spc="-185" dirty="0" err="1">
                <a:solidFill>
                  <a:srgbClr val="333333"/>
                </a:solidFill>
                <a:latin typeface="SimSun"/>
                <a:cs typeface="SimSun"/>
              </a:rPr>
              <a:t>就任</a:t>
            </a:r>
            <a:endParaRPr sz="1350" dirty="0">
              <a:latin typeface="SimSun"/>
              <a:cs typeface="SimSun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4552950" y="6323806"/>
            <a:ext cx="95250" cy="476250"/>
            <a:chOff x="4533899" y="7924799"/>
            <a:chExt cx="95250" cy="476250"/>
          </a:xfrm>
        </p:grpSpPr>
        <p:sp>
          <p:nvSpPr>
            <p:cNvPr id="51" name="object 51"/>
            <p:cNvSpPr/>
            <p:nvPr/>
          </p:nvSpPr>
          <p:spPr>
            <a:xfrm>
              <a:off x="4571999" y="7924799"/>
              <a:ext cx="19050" cy="476250"/>
            </a:xfrm>
            <a:custGeom>
              <a:avLst/>
              <a:gdLst/>
              <a:ahLst/>
              <a:cxnLst/>
              <a:rect l="l" t="t" r="r" b="b"/>
              <a:pathLst>
                <a:path w="19050" h="476250">
                  <a:moveTo>
                    <a:pt x="19049" y="476249"/>
                  </a:moveTo>
                  <a:lnTo>
                    <a:pt x="0" y="476249"/>
                  </a:lnTo>
                  <a:lnTo>
                    <a:pt x="0" y="0"/>
                  </a:lnTo>
                  <a:lnTo>
                    <a:pt x="19049" y="0"/>
                  </a:lnTo>
                  <a:lnTo>
                    <a:pt x="19049" y="476249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33899" y="7972424"/>
              <a:ext cx="95250" cy="95249"/>
            </a:xfrm>
            <a:prstGeom prst="rect">
              <a:avLst/>
            </a:prstGeom>
          </p:spPr>
        </p:pic>
      </p:grpSp>
      <p:sp>
        <p:nvSpPr>
          <p:cNvPr id="53" name="object 53"/>
          <p:cNvSpPr txBox="1"/>
          <p:nvPr/>
        </p:nvSpPr>
        <p:spPr>
          <a:xfrm>
            <a:off x="4748149" y="6288246"/>
            <a:ext cx="2959100" cy="54737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350" spc="-170" dirty="0">
                <a:solidFill>
                  <a:srgbClr val="333333"/>
                </a:solidFill>
                <a:latin typeface="PMingLiU"/>
                <a:cs typeface="PMingLiU"/>
              </a:rPr>
              <a:t>エン</a:t>
            </a:r>
            <a:r>
              <a:rPr sz="1300" spc="-75" dirty="0">
                <a:solidFill>
                  <a:srgbClr val="333333"/>
                </a:solidFill>
                <a:latin typeface="Lucida Console"/>
                <a:cs typeface="Lucida Console"/>
              </a:rPr>
              <a:t>SX</a:t>
            </a:r>
            <a:r>
              <a:rPr sz="1350" spc="-204" dirty="0">
                <a:solidFill>
                  <a:srgbClr val="333333"/>
                </a:solidFill>
                <a:latin typeface="SimSun"/>
                <a:cs typeface="SimSun"/>
              </a:rPr>
              <a:t>株式会社 代表取締役社長 就任</a:t>
            </a:r>
            <a:endParaRPr sz="1350" dirty="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150" spc="-125" dirty="0">
                <a:solidFill>
                  <a:srgbClr val="545454"/>
                </a:solidFill>
                <a:latin typeface="PMingLiU"/>
                <a:cs typeface="PMingLiU"/>
              </a:rPr>
              <a:t>エン‧ジャパンから </a:t>
            </a: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分社化</a:t>
            </a:r>
            <a:r>
              <a:rPr sz="1150" spc="-110" dirty="0">
                <a:solidFill>
                  <a:srgbClr val="545454"/>
                </a:solidFill>
                <a:latin typeface="PMingLiU"/>
                <a:cs typeface="PMingLiU"/>
              </a:rPr>
              <a:t>、</a:t>
            </a: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新会社</a:t>
            </a:r>
            <a:r>
              <a:rPr sz="1150" spc="-110" dirty="0">
                <a:solidFill>
                  <a:srgbClr val="545454"/>
                </a:solidFill>
                <a:latin typeface="PMingLiU"/>
                <a:cs typeface="PMingLiU"/>
              </a:rPr>
              <a:t>の</a:t>
            </a: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経営</a:t>
            </a:r>
            <a:r>
              <a:rPr sz="1150" spc="-110" dirty="0">
                <a:solidFill>
                  <a:srgbClr val="545454"/>
                </a:solidFill>
                <a:latin typeface="PMingLiU"/>
                <a:cs typeface="PMingLiU"/>
              </a:rPr>
              <a:t>を</a:t>
            </a:r>
            <a:r>
              <a:rPr sz="1150" spc="-80" dirty="0">
                <a:solidFill>
                  <a:srgbClr val="545454"/>
                </a:solidFill>
                <a:latin typeface="SimSun"/>
                <a:cs typeface="SimSun"/>
              </a:rPr>
              <a:t>担当</a:t>
            </a:r>
            <a:endParaRPr sz="1150" dirty="0">
              <a:latin typeface="SimSun"/>
              <a:cs typeface="SimSun"/>
            </a:endParaRPr>
          </a:p>
        </p:txBody>
      </p:sp>
      <p:pic>
        <p:nvPicPr>
          <p:cNvPr id="55" name="図 54">
            <a:extLst>
              <a:ext uri="{FF2B5EF4-FFF2-40B4-BE49-F238E27FC236}">
                <a16:creationId xmlns:a16="http://schemas.microsoft.com/office/drawing/2014/main" id="{2BFF3F5D-F254-E014-0421-C68E58D492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9247" y="1107976"/>
            <a:ext cx="2568711" cy="2333102"/>
          </a:xfrm>
          <a:prstGeom prst="rect">
            <a:avLst/>
          </a:prstGeom>
        </p:spPr>
      </p:pic>
      <p:sp>
        <p:nvSpPr>
          <p:cNvPr id="56" name="object 19">
            <a:extLst>
              <a:ext uri="{FF2B5EF4-FFF2-40B4-BE49-F238E27FC236}">
                <a16:creationId xmlns:a16="http://schemas.microsoft.com/office/drawing/2014/main" id="{6C634C6F-7580-4B67-CC67-D838798871F3}"/>
              </a:ext>
            </a:extLst>
          </p:cNvPr>
          <p:cNvSpPr txBox="1"/>
          <p:nvPr/>
        </p:nvSpPr>
        <p:spPr>
          <a:xfrm>
            <a:off x="4377690" y="2285206"/>
            <a:ext cx="4745355" cy="588623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lang="en-US" altLang="ja-JP" sz="1350" b="1" spc="-5" dirty="0">
                <a:solidFill>
                  <a:srgbClr val="333333"/>
                </a:solidFill>
                <a:latin typeface="BIZ UDPGothic"/>
                <a:cs typeface="BIZ UDPGothic"/>
              </a:rPr>
              <a:t>『</a:t>
            </a:r>
            <a:r>
              <a:rPr lang="ja-JP" altLang="en-US" sz="1350" b="1" spc="-5" dirty="0">
                <a:solidFill>
                  <a:srgbClr val="333333"/>
                </a:solidFill>
                <a:latin typeface="BIZ UDPGothic"/>
                <a:cs typeface="BIZ UDPGothic"/>
              </a:rPr>
              <a:t>エン転職</a:t>
            </a:r>
            <a:r>
              <a:rPr lang="en-US" altLang="ja-JP" sz="1350" b="1" spc="-5" dirty="0">
                <a:solidFill>
                  <a:srgbClr val="333333"/>
                </a:solidFill>
                <a:latin typeface="BIZ UDPGothic"/>
                <a:cs typeface="BIZ UDPGothic"/>
              </a:rPr>
              <a:t>』</a:t>
            </a:r>
            <a:r>
              <a:rPr lang="ja-JP" altLang="en-US" sz="1350" b="1" spc="-5" dirty="0">
                <a:solidFill>
                  <a:srgbClr val="333333"/>
                </a:solidFill>
                <a:latin typeface="BIZ UDPGothic"/>
                <a:cs typeface="BIZ UDPGothic"/>
              </a:rPr>
              <a:t>事業を</a:t>
            </a:r>
            <a:r>
              <a:rPr lang="en-US" altLang="ja-JP" sz="1350" b="1" spc="-105" dirty="0">
                <a:solidFill>
                  <a:srgbClr val="333333"/>
                </a:solidFill>
                <a:latin typeface="Noto Sans JP"/>
                <a:cs typeface="Noto Sans JP"/>
              </a:rPr>
              <a:t>5</a:t>
            </a:r>
            <a:r>
              <a:rPr lang="ja-JP" altLang="en-US" sz="1350" b="1" spc="-170" dirty="0">
                <a:solidFill>
                  <a:srgbClr val="333333"/>
                </a:solidFill>
                <a:latin typeface="BIZ UDPGothic"/>
                <a:cs typeface="BIZ UDPGothic"/>
              </a:rPr>
              <a:t>年で売上</a:t>
            </a:r>
            <a:r>
              <a:rPr lang="en-US" altLang="ja-JP" sz="1350" b="1" spc="-105" dirty="0">
                <a:solidFill>
                  <a:srgbClr val="333333"/>
                </a:solidFill>
                <a:latin typeface="Noto Sans JP"/>
                <a:cs typeface="Noto Sans JP"/>
              </a:rPr>
              <a:t>4</a:t>
            </a:r>
            <a:r>
              <a:rPr lang="ja-JP" altLang="en-US" sz="1350" b="1" spc="-140" dirty="0">
                <a:solidFill>
                  <a:srgbClr val="333333"/>
                </a:solidFill>
                <a:latin typeface="BIZ UDPGothic"/>
                <a:cs typeface="BIZ UDPGothic"/>
              </a:rPr>
              <a:t>倍に成長</a:t>
            </a:r>
            <a:endParaRPr lang="en-US" altLang="ja-JP" sz="1350" b="1" spc="-140" dirty="0">
              <a:solidFill>
                <a:srgbClr val="333333"/>
              </a:solidFill>
              <a:latin typeface="BIZ UDPGothic"/>
              <a:cs typeface="BIZ UDPGothic"/>
            </a:endParaRPr>
          </a:p>
          <a:p>
            <a:pPr marL="12700">
              <a:spcBef>
                <a:spcPts val="650"/>
              </a:spcBef>
            </a:pPr>
            <a:r>
              <a:rPr lang="ja-JP" altLang="en-US" sz="1350" spc="-170" dirty="0">
                <a:solidFill>
                  <a:srgbClr val="333333"/>
                </a:solidFill>
                <a:latin typeface="SimSun"/>
                <a:cs typeface="SimSun"/>
              </a:rPr>
              <a:t>中途求人</a:t>
            </a:r>
            <a:r>
              <a:rPr lang="ja-JP" altLang="en-US" sz="1350" spc="-195" dirty="0">
                <a:solidFill>
                  <a:srgbClr val="333333"/>
                </a:solidFill>
                <a:latin typeface="PMingLiU"/>
                <a:cs typeface="PMingLiU"/>
              </a:rPr>
              <a:t>メディア</a:t>
            </a:r>
            <a:r>
              <a:rPr lang="ja-JP" altLang="en-US" sz="1350" spc="-170" dirty="0">
                <a:solidFill>
                  <a:srgbClr val="333333"/>
                </a:solidFill>
                <a:latin typeface="SimSun"/>
                <a:cs typeface="SimSun"/>
              </a:rPr>
              <a:t>事業部長</a:t>
            </a:r>
            <a:r>
              <a:rPr lang="ja-JP" altLang="en-US" sz="1350" spc="-185" dirty="0">
                <a:solidFill>
                  <a:srgbClr val="333333"/>
                </a:solidFill>
                <a:latin typeface="PMingLiU"/>
                <a:cs typeface="PMingLiU"/>
              </a:rPr>
              <a:t>として</a:t>
            </a:r>
            <a:r>
              <a:rPr lang="ja-JP" altLang="en-US" sz="1350" spc="-170" dirty="0">
                <a:solidFill>
                  <a:srgbClr val="333333"/>
                </a:solidFill>
                <a:latin typeface="SimSun"/>
                <a:cs typeface="SimSun"/>
              </a:rPr>
              <a:t>戦略</a:t>
            </a:r>
            <a:r>
              <a:rPr lang="en-US" altLang="ja-JP" sz="1350" spc="-170" dirty="0">
                <a:solidFill>
                  <a:srgbClr val="333333"/>
                </a:solidFill>
                <a:latin typeface="PMingLiU"/>
                <a:cs typeface="PMingLiU"/>
              </a:rPr>
              <a:t>‧</a:t>
            </a:r>
            <a:r>
              <a:rPr lang="ja-JP" altLang="en-US" sz="1350" spc="-170" dirty="0">
                <a:solidFill>
                  <a:srgbClr val="333333"/>
                </a:solidFill>
                <a:latin typeface="SimSun"/>
                <a:cs typeface="SimSun"/>
              </a:rPr>
              <a:t>組織改革</a:t>
            </a:r>
            <a:r>
              <a:rPr lang="ja-JP" altLang="en-US" sz="1350" spc="-170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lang="ja-JP" altLang="en-US" sz="1350" spc="-110" dirty="0">
                <a:solidFill>
                  <a:srgbClr val="333333"/>
                </a:solidFill>
                <a:latin typeface="SimSun"/>
                <a:cs typeface="SimSun"/>
              </a:rPr>
              <a:t>指揮</a:t>
            </a:r>
            <a:endParaRPr lang="ja-JP" altLang="en-US" sz="1350" dirty="0">
              <a:latin typeface="SimSun"/>
              <a:cs typeface="SimSu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254" dirty="0"/>
              <a:t>取締役情報</a:t>
            </a:r>
            <a:r>
              <a:rPr spc="1110" dirty="0"/>
              <a:t>（</a:t>
            </a:r>
            <a:r>
              <a:rPr spc="-254" dirty="0"/>
              <a:t>越智通勝</a:t>
            </a:r>
            <a:r>
              <a:rPr spc="1635" dirty="0">
                <a:latin typeface="Tahoma"/>
                <a:cs typeface="Tahoma"/>
              </a:rPr>
              <a:t>‧</a:t>
            </a:r>
            <a:r>
              <a:rPr spc="-254" dirty="0"/>
              <a:t>中島純</a:t>
            </a:r>
            <a:r>
              <a:rPr spc="985" dirty="0"/>
              <a:t>）</a:t>
            </a:r>
          </a:p>
        </p:txBody>
      </p:sp>
      <p:sp>
        <p:nvSpPr>
          <p:cNvPr id="7" name="object 7"/>
          <p:cNvSpPr/>
          <p:nvPr/>
        </p:nvSpPr>
        <p:spPr>
          <a:xfrm>
            <a:off x="238124" y="2552699"/>
            <a:ext cx="38100" cy="257175"/>
          </a:xfrm>
          <a:custGeom>
            <a:avLst/>
            <a:gdLst/>
            <a:ahLst/>
            <a:cxnLst/>
            <a:rect l="l" t="t" r="r" b="b"/>
            <a:pathLst>
              <a:path w="38100" h="257175">
                <a:moveTo>
                  <a:pt x="38099" y="257174"/>
                </a:moveTo>
                <a:lnTo>
                  <a:pt x="0" y="257174"/>
                </a:lnTo>
                <a:lnTo>
                  <a:pt x="0" y="0"/>
                </a:lnTo>
                <a:lnTo>
                  <a:pt x="38099" y="0"/>
                </a:lnTo>
                <a:lnTo>
                  <a:pt x="38099" y="257174"/>
                </a:lnTo>
                <a:close/>
              </a:path>
            </a:pathLst>
          </a:custGeom>
          <a:solidFill>
            <a:srgbClr val="0E3B6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50" y="3895725"/>
            <a:ext cx="133349" cy="1523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4739" y="4238088"/>
            <a:ext cx="115401" cy="153054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6095999" y="933450"/>
            <a:ext cx="9525" cy="7372350"/>
          </a:xfrm>
          <a:custGeom>
            <a:avLst/>
            <a:gdLst/>
            <a:ahLst/>
            <a:cxnLst/>
            <a:rect l="l" t="t" r="r" b="b"/>
            <a:pathLst>
              <a:path w="9525" h="7372350">
                <a:moveTo>
                  <a:pt x="9524" y="7372349"/>
                </a:moveTo>
                <a:lnTo>
                  <a:pt x="0" y="7372349"/>
                </a:lnTo>
                <a:lnTo>
                  <a:pt x="0" y="0"/>
                </a:lnTo>
                <a:lnTo>
                  <a:pt x="9524" y="0"/>
                </a:lnTo>
                <a:lnTo>
                  <a:pt x="9524" y="7372349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802413" y="1165336"/>
            <a:ext cx="3089910" cy="937260"/>
          </a:xfrm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sz="2000" b="1" spc="-180" dirty="0">
                <a:solidFill>
                  <a:srgbClr val="0E3B6D"/>
                </a:solidFill>
                <a:latin typeface="BIZ UDPGothic"/>
                <a:cs typeface="BIZ UDPGothic"/>
              </a:rPr>
              <a:t>中島 純</a:t>
            </a:r>
            <a:endParaRPr sz="2000" dirty="0">
              <a:latin typeface="BIZ UDPGothic"/>
              <a:cs typeface="BIZ UDPGothic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250" spc="-125" dirty="0">
                <a:solidFill>
                  <a:srgbClr val="545454"/>
                </a:solidFill>
                <a:latin typeface="SimSun"/>
                <a:cs typeface="SimSun"/>
              </a:rPr>
              <a:t>株式会社</a:t>
            </a:r>
            <a:r>
              <a:rPr sz="1250" spc="-114" dirty="0">
                <a:solidFill>
                  <a:srgbClr val="545454"/>
                </a:solidFill>
                <a:latin typeface="PMingLiU"/>
                <a:cs typeface="PMingLiU"/>
              </a:rPr>
              <a:t>ゼクウ </a:t>
            </a:r>
            <a:r>
              <a:rPr sz="1250" spc="-110" dirty="0">
                <a:solidFill>
                  <a:srgbClr val="545454"/>
                </a:solidFill>
                <a:latin typeface="SimSun"/>
                <a:cs typeface="SimSun"/>
              </a:rPr>
              <a:t>代表取締役</a:t>
            </a:r>
            <a:endParaRPr sz="1250" dirty="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1250" spc="-125" dirty="0">
                <a:solidFill>
                  <a:srgbClr val="545454"/>
                </a:solidFill>
                <a:latin typeface="SimSun"/>
                <a:cs typeface="SimSun"/>
              </a:rPr>
              <a:t>元</a:t>
            </a:r>
            <a:r>
              <a:rPr sz="1250" spc="-125" dirty="0">
                <a:solidFill>
                  <a:srgbClr val="545454"/>
                </a:solidFill>
                <a:latin typeface="PMingLiU"/>
                <a:cs typeface="PMingLiU"/>
              </a:rPr>
              <a:t>エン‧ジャパン </a:t>
            </a:r>
            <a:r>
              <a:rPr sz="1250" spc="-145" dirty="0">
                <a:solidFill>
                  <a:srgbClr val="545454"/>
                </a:solidFill>
                <a:latin typeface="SimSun"/>
                <a:cs typeface="SimSun"/>
              </a:rPr>
              <a:t>派遣会社支援事業部 事業部長</a:t>
            </a:r>
            <a:endParaRPr sz="1250" dirty="0">
              <a:latin typeface="SimSun"/>
              <a:cs typeface="SimSu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286499" y="2444019"/>
            <a:ext cx="38100" cy="257175"/>
          </a:xfrm>
          <a:custGeom>
            <a:avLst/>
            <a:gdLst/>
            <a:ahLst/>
            <a:cxnLst/>
            <a:rect l="l" t="t" r="r" b="b"/>
            <a:pathLst>
              <a:path w="38100" h="257175">
                <a:moveTo>
                  <a:pt x="38099" y="257174"/>
                </a:moveTo>
                <a:lnTo>
                  <a:pt x="0" y="257174"/>
                </a:lnTo>
                <a:lnTo>
                  <a:pt x="0" y="0"/>
                </a:lnTo>
                <a:lnTo>
                  <a:pt x="38099" y="0"/>
                </a:lnTo>
                <a:lnTo>
                  <a:pt x="38099" y="257174"/>
                </a:lnTo>
                <a:close/>
              </a:path>
            </a:pathLst>
          </a:custGeom>
          <a:solidFill>
            <a:srgbClr val="0E3B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392713" y="2437606"/>
            <a:ext cx="1397000" cy="2584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00" b="1" spc="-65" dirty="0">
                <a:solidFill>
                  <a:srgbClr val="0E3B6D"/>
                </a:solidFill>
                <a:latin typeface="BIZ UDPGothic"/>
                <a:cs typeface="BIZ UDPGothic"/>
              </a:rPr>
              <a:t>マネジメント哲学</a:t>
            </a:r>
            <a:endParaRPr sz="1500" dirty="0">
              <a:latin typeface="BIZ UDPGothic"/>
              <a:cs typeface="BIZ UDPGothic"/>
            </a:endParaRPr>
          </a:p>
        </p:txBody>
      </p:sp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24596" y="3736787"/>
            <a:ext cx="152399" cy="130211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05549" y="4037806"/>
            <a:ext cx="190499" cy="15239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48412" y="4418806"/>
            <a:ext cx="104768" cy="152399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6253057" y="2766716"/>
            <a:ext cx="5626100" cy="18542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14100"/>
              </a:lnSpc>
              <a:spcBef>
                <a:spcPts val="90"/>
              </a:spcBef>
            </a:pP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「個人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が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成長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するほど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組織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は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成長</a:t>
            </a:r>
            <a:r>
              <a:rPr sz="1150" spc="-140" dirty="0">
                <a:solidFill>
                  <a:srgbClr val="333333"/>
                </a:solidFill>
                <a:latin typeface="PMingLiU"/>
                <a:cs typeface="PMingLiU"/>
              </a:rPr>
              <a:t>する。だから 、メンバーが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元気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で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前向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きに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働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けるよう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整備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するのが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私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の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役割」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という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理念</a:t>
            </a:r>
            <a:r>
              <a:rPr sz="1150" spc="-125" dirty="0">
                <a:solidFill>
                  <a:srgbClr val="333333"/>
                </a:solidFill>
                <a:latin typeface="PMingLiU"/>
                <a:cs typeface="PMingLiU"/>
              </a:rPr>
              <a:t>のもと、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社員一人</a:t>
            </a:r>
            <a:r>
              <a:rPr sz="1150" spc="-120" dirty="0">
                <a:solidFill>
                  <a:srgbClr val="333333"/>
                </a:solidFill>
                <a:latin typeface="PMingLiU"/>
                <a:cs typeface="PMingLiU"/>
              </a:rPr>
              <a:t>ひとりの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強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みを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見出</a:t>
            </a:r>
            <a:r>
              <a:rPr sz="1150" spc="-114" dirty="0">
                <a:solidFill>
                  <a:srgbClr val="333333"/>
                </a:solidFill>
                <a:latin typeface="PMingLiU"/>
                <a:cs typeface="PMingLiU"/>
              </a:rPr>
              <a:t>し、チームの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成長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促進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する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人間重視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のマネジメントを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実践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。メンバーの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失敗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肯定的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に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捉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え、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学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びを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促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す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組織</a:t>
            </a:r>
            <a:r>
              <a:rPr sz="1150" spc="-150" dirty="0">
                <a:solidFill>
                  <a:srgbClr val="333333"/>
                </a:solidFill>
                <a:latin typeface="PMingLiU"/>
                <a:cs typeface="PMingLiU"/>
              </a:rPr>
              <a:t>づく りに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取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り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組む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。</a:t>
            </a:r>
            <a:endParaRPr sz="1150" dirty="0">
              <a:latin typeface="PMingLiU"/>
              <a:cs typeface="PMingLiU"/>
            </a:endParaRPr>
          </a:p>
          <a:p>
            <a:pPr marL="335915">
              <a:lnSpc>
                <a:spcPct val="100000"/>
              </a:lnSpc>
              <a:spcBef>
                <a:spcPts val="1320"/>
              </a:spcBef>
            </a:pP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社員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の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変化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や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体調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に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気</a:t>
            </a:r>
            <a:r>
              <a:rPr sz="1150" spc="-140" dirty="0">
                <a:solidFill>
                  <a:srgbClr val="333333"/>
                </a:solidFill>
                <a:latin typeface="PMingLiU"/>
                <a:cs typeface="PMingLiU"/>
              </a:rPr>
              <a:t>づき、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声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をかける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細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やかな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配慮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で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信頼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150" spc="-80" dirty="0">
                <a:solidFill>
                  <a:srgbClr val="333333"/>
                </a:solidFill>
                <a:latin typeface="SimSun"/>
                <a:cs typeface="SimSun"/>
              </a:rPr>
              <a:t>構築</a:t>
            </a:r>
            <a:endParaRPr sz="1150" dirty="0">
              <a:latin typeface="SimSun"/>
              <a:cs typeface="SimSun"/>
            </a:endParaRPr>
          </a:p>
          <a:p>
            <a:pPr marL="335915">
              <a:lnSpc>
                <a:spcPct val="100000"/>
              </a:lnSpc>
              <a:spcBef>
                <a:spcPts val="1320"/>
              </a:spcBef>
            </a:pP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多様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な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働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き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方（時短勤務等）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理解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し、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誰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にでもフラットに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接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する</a:t>
            </a:r>
            <a:r>
              <a:rPr sz="1150" spc="-80" dirty="0">
                <a:solidFill>
                  <a:srgbClr val="333333"/>
                </a:solidFill>
                <a:latin typeface="SimSun"/>
                <a:cs typeface="SimSun"/>
              </a:rPr>
              <a:t>姿勢</a:t>
            </a:r>
            <a:endParaRPr sz="1150" dirty="0">
              <a:latin typeface="SimSun"/>
              <a:cs typeface="SimSun"/>
            </a:endParaRPr>
          </a:p>
          <a:p>
            <a:pPr marL="335915">
              <a:lnSpc>
                <a:spcPct val="100000"/>
              </a:lnSpc>
              <a:spcBef>
                <a:spcPts val="1320"/>
              </a:spcBef>
            </a:pP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「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できていること</a:t>
            </a:r>
            <a:r>
              <a:rPr sz="1150" spc="-285" dirty="0">
                <a:solidFill>
                  <a:srgbClr val="333333"/>
                </a:solidFill>
                <a:latin typeface="SimSun"/>
                <a:cs typeface="SimSun"/>
              </a:rPr>
              <a:t>」「強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み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」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に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目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向</a:t>
            </a:r>
            <a:r>
              <a:rPr sz="1150" spc="-140" dirty="0">
                <a:solidFill>
                  <a:srgbClr val="333333"/>
                </a:solidFill>
                <a:latin typeface="PMingLiU"/>
                <a:cs typeface="PMingLiU"/>
              </a:rPr>
              <a:t>け、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社員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の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自己肯定感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高</a:t>
            </a:r>
            <a:r>
              <a:rPr sz="1150" spc="-80" dirty="0">
                <a:solidFill>
                  <a:srgbClr val="333333"/>
                </a:solidFill>
                <a:latin typeface="PMingLiU"/>
                <a:cs typeface="PMingLiU"/>
              </a:rPr>
              <a:t>める</a:t>
            </a:r>
            <a:endParaRPr sz="1150" dirty="0">
              <a:latin typeface="PMingLiU"/>
              <a:cs typeface="PMingLiU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38124" y="4724399"/>
            <a:ext cx="38100" cy="257175"/>
          </a:xfrm>
          <a:custGeom>
            <a:avLst/>
            <a:gdLst/>
            <a:ahLst/>
            <a:cxnLst/>
            <a:rect l="l" t="t" r="r" b="b"/>
            <a:pathLst>
              <a:path w="38100" h="257175">
                <a:moveTo>
                  <a:pt x="38099" y="257174"/>
                </a:moveTo>
                <a:lnTo>
                  <a:pt x="0" y="257174"/>
                </a:lnTo>
                <a:lnTo>
                  <a:pt x="0" y="0"/>
                </a:lnTo>
                <a:lnTo>
                  <a:pt x="38099" y="0"/>
                </a:lnTo>
                <a:lnTo>
                  <a:pt x="38099" y="257174"/>
                </a:lnTo>
                <a:close/>
              </a:path>
            </a:pathLst>
          </a:custGeom>
          <a:solidFill>
            <a:srgbClr val="0E3B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39278" y="5666592"/>
            <a:ext cx="340360" cy="42418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1150" b="1" spc="-50" dirty="0">
                <a:solidFill>
                  <a:srgbClr val="0E3B6D"/>
                </a:solidFill>
                <a:latin typeface="Trebuchet MS"/>
                <a:cs typeface="Trebuchet MS"/>
              </a:rPr>
              <a:t>1983</a:t>
            </a:r>
            <a:endParaRPr sz="1150">
              <a:latin typeface="Trebuchet MS"/>
              <a:cs typeface="Trebuchet MS"/>
            </a:endParaRPr>
          </a:p>
          <a:p>
            <a:pPr marL="193675">
              <a:lnSpc>
                <a:spcPct val="100000"/>
              </a:lnSpc>
              <a:spcBef>
                <a:spcPts val="195"/>
              </a:spcBef>
            </a:pPr>
            <a:r>
              <a:rPr sz="1150" b="1" spc="-50" dirty="0">
                <a:solidFill>
                  <a:srgbClr val="0E3B6D"/>
                </a:solidFill>
                <a:latin typeface="BIZ UDPGothic"/>
                <a:cs typeface="BIZ UDPGothic"/>
              </a:rPr>
              <a:t>年</a:t>
            </a:r>
            <a:endParaRPr sz="1150">
              <a:latin typeface="BIZ UDPGothic"/>
              <a:cs typeface="BIZ UDPGothic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39278" y="6199992"/>
            <a:ext cx="340360" cy="42418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1150" b="1" spc="-50" dirty="0">
                <a:solidFill>
                  <a:srgbClr val="0E3B6D"/>
                </a:solidFill>
                <a:latin typeface="Trebuchet MS"/>
                <a:cs typeface="Trebuchet MS"/>
              </a:rPr>
              <a:t>2000</a:t>
            </a:r>
            <a:endParaRPr sz="1150">
              <a:latin typeface="Trebuchet MS"/>
              <a:cs typeface="Trebuchet MS"/>
            </a:endParaRPr>
          </a:p>
          <a:p>
            <a:pPr marL="193675">
              <a:lnSpc>
                <a:spcPct val="100000"/>
              </a:lnSpc>
              <a:spcBef>
                <a:spcPts val="195"/>
              </a:spcBef>
            </a:pPr>
            <a:r>
              <a:rPr sz="1150" b="1" spc="-50" dirty="0">
                <a:solidFill>
                  <a:srgbClr val="0E3B6D"/>
                </a:solidFill>
                <a:latin typeface="BIZ UDPGothic"/>
                <a:cs typeface="BIZ UDPGothic"/>
              </a:rPr>
              <a:t>年</a:t>
            </a:r>
            <a:endParaRPr sz="1150">
              <a:latin typeface="BIZ UDPGothic"/>
              <a:cs typeface="BIZ UDPGothic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39278" y="6723867"/>
            <a:ext cx="340360" cy="42418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1150" b="1" spc="-50" dirty="0">
                <a:solidFill>
                  <a:srgbClr val="0E3B6D"/>
                </a:solidFill>
                <a:latin typeface="Trebuchet MS"/>
                <a:cs typeface="Trebuchet MS"/>
              </a:rPr>
              <a:t>2006</a:t>
            </a:r>
            <a:endParaRPr sz="1150">
              <a:latin typeface="Trebuchet MS"/>
              <a:cs typeface="Trebuchet MS"/>
            </a:endParaRPr>
          </a:p>
          <a:p>
            <a:pPr marL="193675">
              <a:lnSpc>
                <a:spcPct val="100000"/>
              </a:lnSpc>
              <a:spcBef>
                <a:spcPts val="195"/>
              </a:spcBef>
            </a:pPr>
            <a:r>
              <a:rPr sz="1150" b="1" spc="-50" dirty="0">
                <a:solidFill>
                  <a:srgbClr val="0E3B6D"/>
                </a:solidFill>
                <a:latin typeface="BIZ UDPGothic"/>
                <a:cs typeface="BIZ UDPGothic"/>
              </a:rPr>
              <a:t>年</a:t>
            </a:r>
            <a:endParaRPr sz="1150">
              <a:latin typeface="BIZ UDPGothic"/>
              <a:cs typeface="BIZ UDPGothic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87349" y="7666163"/>
            <a:ext cx="29210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80" dirty="0">
                <a:solidFill>
                  <a:srgbClr val="0E3B6D"/>
                </a:solidFill>
                <a:latin typeface="BIZ UDPGothic"/>
                <a:cs typeface="BIZ UDPGothic"/>
              </a:rPr>
              <a:t>現在</a:t>
            </a:r>
            <a:endParaRPr sz="1150">
              <a:latin typeface="BIZ UDPGothic"/>
              <a:cs typeface="BIZ UDPGothic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771524" y="5076824"/>
            <a:ext cx="95250" cy="400050"/>
            <a:chOff x="771524" y="5076824"/>
            <a:chExt cx="95250" cy="400050"/>
          </a:xfrm>
        </p:grpSpPr>
        <p:sp>
          <p:nvSpPr>
            <p:cNvPr id="30" name="object 30"/>
            <p:cNvSpPr/>
            <p:nvPr/>
          </p:nvSpPr>
          <p:spPr>
            <a:xfrm>
              <a:off x="809624" y="5076824"/>
              <a:ext cx="19050" cy="400050"/>
            </a:xfrm>
            <a:custGeom>
              <a:avLst/>
              <a:gdLst/>
              <a:ahLst/>
              <a:cxnLst/>
              <a:rect l="l" t="t" r="r" b="b"/>
              <a:pathLst>
                <a:path w="19050" h="400050">
                  <a:moveTo>
                    <a:pt x="19049" y="400049"/>
                  </a:moveTo>
                  <a:lnTo>
                    <a:pt x="0" y="400049"/>
                  </a:lnTo>
                  <a:lnTo>
                    <a:pt x="0" y="0"/>
                  </a:lnTo>
                  <a:lnTo>
                    <a:pt x="19049" y="0"/>
                  </a:lnTo>
                  <a:lnTo>
                    <a:pt x="19049" y="400049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1524" y="5124449"/>
              <a:ext cx="95250" cy="95249"/>
            </a:xfrm>
            <a:prstGeom prst="rect">
              <a:avLst/>
            </a:prstGeom>
          </p:spPr>
        </p:pic>
      </p:grpSp>
      <p:sp>
        <p:nvSpPr>
          <p:cNvPr id="32" name="object 32"/>
          <p:cNvSpPr/>
          <p:nvPr/>
        </p:nvSpPr>
        <p:spPr>
          <a:xfrm>
            <a:off x="809624" y="5180806"/>
            <a:ext cx="19050" cy="400050"/>
          </a:xfrm>
          <a:custGeom>
            <a:avLst/>
            <a:gdLst/>
            <a:ahLst/>
            <a:cxnLst/>
            <a:rect l="l" t="t" r="r" b="b"/>
            <a:pathLst>
              <a:path w="19050" h="400050">
                <a:moveTo>
                  <a:pt x="19049" y="400049"/>
                </a:moveTo>
                <a:lnTo>
                  <a:pt x="0" y="400049"/>
                </a:lnTo>
                <a:lnTo>
                  <a:pt x="0" y="0"/>
                </a:lnTo>
                <a:lnTo>
                  <a:pt x="19049" y="0"/>
                </a:lnTo>
                <a:lnTo>
                  <a:pt x="19049" y="400049"/>
                </a:lnTo>
                <a:close/>
              </a:path>
            </a:pathLst>
          </a:custGeom>
          <a:solidFill>
            <a:srgbClr val="0E3B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25425" y="1165336"/>
            <a:ext cx="5655945" cy="4625177"/>
          </a:xfrm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L="1536065">
              <a:lnSpc>
                <a:spcPct val="100000"/>
              </a:lnSpc>
              <a:spcBef>
                <a:spcPts val="1050"/>
              </a:spcBef>
            </a:pPr>
            <a:r>
              <a:rPr sz="2000" b="1" spc="-185" dirty="0">
                <a:solidFill>
                  <a:srgbClr val="0E3B6D"/>
                </a:solidFill>
                <a:latin typeface="BIZ UDPGothic"/>
                <a:cs typeface="BIZ UDPGothic"/>
              </a:rPr>
              <a:t>越智 通勝</a:t>
            </a:r>
            <a:endParaRPr sz="2000" dirty="0">
              <a:latin typeface="BIZ UDPGothic"/>
              <a:cs typeface="BIZ UDPGothic"/>
            </a:endParaRPr>
          </a:p>
          <a:p>
            <a:pPr marL="1536065" marR="1078230">
              <a:lnSpc>
                <a:spcPct val="114999"/>
              </a:lnSpc>
              <a:spcBef>
                <a:spcPts val="375"/>
              </a:spcBef>
            </a:pPr>
            <a:r>
              <a:rPr sz="1250" spc="-130" dirty="0">
                <a:solidFill>
                  <a:srgbClr val="545454"/>
                </a:solidFill>
                <a:latin typeface="PMingLiU"/>
                <a:cs typeface="PMingLiU"/>
              </a:rPr>
              <a:t>エン‧ジャパン</a:t>
            </a:r>
            <a:r>
              <a:rPr sz="1250" spc="-160" dirty="0">
                <a:solidFill>
                  <a:srgbClr val="545454"/>
                </a:solidFill>
                <a:latin typeface="SimSun"/>
                <a:cs typeface="SimSun"/>
              </a:rPr>
              <a:t>株式会社 代表取締役会長兼社長</a:t>
            </a:r>
            <a:r>
              <a:rPr sz="1250" spc="-130" dirty="0">
                <a:solidFill>
                  <a:srgbClr val="545454"/>
                </a:solidFill>
                <a:latin typeface="PMingLiU"/>
                <a:cs typeface="PMingLiU"/>
              </a:rPr>
              <a:t>エン‧ジャパン</a:t>
            </a:r>
            <a:r>
              <a:rPr sz="1250" spc="-100" dirty="0">
                <a:solidFill>
                  <a:srgbClr val="545454"/>
                </a:solidFill>
                <a:latin typeface="SimSun"/>
                <a:cs typeface="SimSun"/>
              </a:rPr>
              <a:t>創業者</a:t>
            </a:r>
            <a:endParaRPr sz="1250" dirty="0">
              <a:latin typeface="SimSun"/>
              <a:cs typeface="SimSun"/>
            </a:endParaRPr>
          </a:p>
          <a:p>
            <a:pPr>
              <a:lnSpc>
                <a:spcPct val="100000"/>
              </a:lnSpc>
            </a:pPr>
            <a:endParaRPr sz="1100" dirty="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860"/>
              </a:spcBef>
            </a:pPr>
            <a:endParaRPr sz="1100" dirty="0">
              <a:latin typeface="SimSun"/>
              <a:cs typeface="SimSun"/>
            </a:endParaRPr>
          </a:p>
          <a:p>
            <a:pPr marL="126364">
              <a:lnSpc>
                <a:spcPct val="100000"/>
              </a:lnSpc>
              <a:spcBef>
                <a:spcPts val="5"/>
              </a:spcBef>
            </a:pPr>
            <a:r>
              <a:rPr sz="1500" b="1" spc="-125" dirty="0">
                <a:solidFill>
                  <a:srgbClr val="0E3B6D"/>
                </a:solidFill>
                <a:latin typeface="BIZ UDPGothic"/>
                <a:cs typeface="BIZ UDPGothic"/>
              </a:rPr>
              <a:t>経歴概要</a:t>
            </a:r>
            <a:endParaRPr sz="1500" dirty="0">
              <a:latin typeface="BIZ UDPGothic"/>
              <a:cs typeface="BIZ UDPGothic"/>
            </a:endParaRPr>
          </a:p>
          <a:p>
            <a:pPr marL="12700" marR="5080" algn="just">
              <a:lnSpc>
                <a:spcPct val="114100"/>
              </a:lnSpc>
              <a:spcBef>
                <a:spcPts val="755"/>
              </a:spcBef>
            </a:pP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兵庫県芦屋市出身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、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甲南大学経済学部卒業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。</a:t>
            </a:r>
            <a:r>
              <a:rPr sz="1150" spc="-70" dirty="0">
                <a:solidFill>
                  <a:srgbClr val="333333"/>
                </a:solidFill>
                <a:latin typeface="Arial"/>
                <a:cs typeface="Arial"/>
              </a:rPr>
              <a:t>1983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年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に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（株）日本</a:t>
            </a:r>
            <a:r>
              <a:rPr sz="1150" spc="-125" dirty="0">
                <a:solidFill>
                  <a:srgbClr val="333333"/>
                </a:solidFill>
                <a:latin typeface="PMingLiU"/>
                <a:cs typeface="PMingLiU"/>
              </a:rPr>
              <a:t>ブレーンセンターを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設立</a:t>
            </a:r>
            <a:r>
              <a:rPr sz="1150" spc="-80" dirty="0">
                <a:solidFill>
                  <a:srgbClr val="333333"/>
                </a:solidFill>
                <a:latin typeface="PMingLiU"/>
                <a:cs typeface="PMingLiU"/>
              </a:rPr>
              <a:t>し、</a:t>
            </a:r>
            <a:r>
              <a:rPr sz="1150" spc="-50" dirty="0">
                <a:solidFill>
                  <a:srgbClr val="333333"/>
                </a:solidFill>
                <a:latin typeface="PMingLiU"/>
                <a:cs typeface="PMingLiU"/>
              </a:rPr>
              <a:t> </a:t>
            </a:r>
            <a:r>
              <a:rPr sz="1150" spc="-70" dirty="0">
                <a:solidFill>
                  <a:srgbClr val="333333"/>
                </a:solidFill>
                <a:latin typeface="Arial"/>
                <a:cs typeface="Arial"/>
              </a:rPr>
              <a:t>2000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年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にインターネット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求人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サービスを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展開</a:t>
            </a:r>
            <a:r>
              <a:rPr sz="1150" spc="-114" dirty="0">
                <a:solidFill>
                  <a:srgbClr val="333333"/>
                </a:solidFill>
                <a:latin typeface="PMingLiU"/>
                <a:cs typeface="PMingLiU"/>
              </a:rPr>
              <a:t>するエン‧ジャパン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（株）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分社化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。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求人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‧</a:t>
            </a:r>
            <a:r>
              <a:rPr sz="1150" spc="-80" dirty="0">
                <a:solidFill>
                  <a:srgbClr val="333333"/>
                </a:solidFill>
                <a:latin typeface="SimSun"/>
                <a:cs typeface="SimSun"/>
              </a:rPr>
              <a:t>人材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業界</a:t>
            </a:r>
            <a:r>
              <a:rPr sz="1150" spc="-125" dirty="0">
                <a:solidFill>
                  <a:srgbClr val="333333"/>
                </a:solidFill>
                <a:latin typeface="PMingLiU"/>
                <a:cs typeface="PMingLiU"/>
              </a:rPr>
              <a:t>のパイオニアとして、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「入社後活躍」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の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理念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掲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げ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経営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牽引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。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事業創造大学院大学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の</a:t>
            </a:r>
            <a:r>
              <a:rPr sz="1150" spc="-50" dirty="0">
                <a:solidFill>
                  <a:srgbClr val="333333"/>
                </a:solidFill>
                <a:latin typeface="SimSun"/>
                <a:cs typeface="SimSun"/>
              </a:rPr>
              <a:t>客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員教授</a:t>
            </a:r>
            <a:r>
              <a:rPr sz="1150" spc="-140" dirty="0">
                <a:solidFill>
                  <a:srgbClr val="333333"/>
                </a:solidFill>
                <a:latin typeface="PMingLiU"/>
                <a:cs typeface="PMingLiU"/>
              </a:rPr>
              <a:t>としても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活動</a:t>
            </a:r>
            <a:r>
              <a:rPr sz="1150" spc="-50" dirty="0">
                <a:solidFill>
                  <a:srgbClr val="333333"/>
                </a:solidFill>
                <a:latin typeface="PMingLiU"/>
                <a:cs typeface="PMingLiU"/>
              </a:rPr>
              <a:t>。</a:t>
            </a:r>
            <a:endParaRPr sz="1150" dirty="0">
              <a:latin typeface="PMingLiU"/>
              <a:cs typeface="PMingLiU"/>
            </a:endParaRPr>
          </a:p>
          <a:p>
            <a:pPr marL="335915" marR="47625" algn="just">
              <a:lnSpc>
                <a:spcPct val="195700"/>
              </a:lnSpc>
            </a:pP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就職活動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や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仕事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に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関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する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著書多数：『仕事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大切</a:t>
            </a:r>
            <a:r>
              <a:rPr sz="1150" spc="-130" dirty="0">
                <a:solidFill>
                  <a:srgbClr val="333333"/>
                </a:solidFill>
                <a:latin typeface="PMingLiU"/>
                <a:cs typeface="PMingLiU"/>
              </a:rPr>
              <a:t>に、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転職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は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慎重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に</a:t>
            </a:r>
            <a:r>
              <a:rPr sz="1150" spc="-245" dirty="0">
                <a:solidFill>
                  <a:srgbClr val="333333"/>
                </a:solidFill>
                <a:latin typeface="SimSun"/>
                <a:cs typeface="SimSun"/>
              </a:rPr>
              <a:t>』『就職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の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流儀』</a:t>
            </a:r>
            <a:r>
              <a:rPr sz="1150" spc="-80" dirty="0">
                <a:solidFill>
                  <a:srgbClr val="333333"/>
                </a:solidFill>
                <a:latin typeface="PMingLiU"/>
                <a:cs typeface="PMingLiU"/>
              </a:rPr>
              <a:t>など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創業</a:t>
            </a:r>
            <a:r>
              <a:rPr sz="1150" spc="-120" dirty="0">
                <a:solidFill>
                  <a:srgbClr val="333333"/>
                </a:solidFill>
                <a:latin typeface="PMingLiU"/>
                <a:cs typeface="PMingLiU"/>
              </a:rPr>
              <a:t>から 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現在</a:t>
            </a:r>
            <a:r>
              <a:rPr sz="1150" spc="-130" dirty="0">
                <a:solidFill>
                  <a:srgbClr val="333333"/>
                </a:solidFill>
                <a:latin typeface="PMingLiU"/>
                <a:cs typeface="PMingLiU"/>
              </a:rPr>
              <a:t>まで、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「</a:t>
            </a:r>
            <a:r>
              <a:rPr sz="1150" spc="-110" dirty="0" err="1">
                <a:solidFill>
                  <a:srgbClr val="333333"/>
                </a:solidFill>
                <a:latin typeface="SimSun"/>
                <a:cs typeface="SimSun"/>
              </a:rPr>
              <a:t>人間成長」</a:t>
            </a:r>
            <a:r>
              <a:rPr sz="1150" spc="-110" dirty="0" err="1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150" spc="-110" dirty="0" err="1">
                <a:solidFill>
                  <a:srgbClr val="333333"/>
                </a:solidFill>
                <a:latin typeface="SimSun"/>
                <a:cs typeface="SimSun"/>
              </a:rPr>
              <a:t>掲</a:t>
            </a:r>
            <a:r>
              <a:rPr sz="1150" spc="-110" dirty="0" err="1">
                <a:solidFill>
                  <a:srgbClr val="333333"/>
                </a:solidFill>
                <a:latin typeface="PMingLiU"/>
                <a:cs typeface="PMingLiU"/>
              </a:rPr>
              <a:t>げる</a:t>
            </a:r>
            <a:r>
              <a:rPr sz="1150" spc="-110" dirty="0" err="1">
                <a:solidFill>
                  <a:srgbClr val="333333"/>
                </a:solidFill>
                <a:latin typeface="SimSun"/>
                <a:cs typeface="SimSun"/>
              </a:rPr>
              <a:t>企業文化</a:t>
            </a:r>
            <a:r>
              <a:rPr sz="1150" spc="-110" dirty="0" err="1">
                <a:solidFill>
                  <a:srgbClr val="333333"/>
                </a:solidFill>
                <a:latin typeface="PMingLiU"/>
                <a:cs typeface="PMingLiU"/>
              </a:rPr>
              <a:t>の</a:t>
            </a:r>
            <a:r>
              <a:rPr sz="1150" spc="-90" dirty="0" err="1">
                <a:solidFill>
                  <a:srgbClr val="333333"/>
                </a:solidFill>
                <a:latin typeface="SimSun"/>
                <a:cs typeface="SimSun"/>
              </a:rPr>
              <a:t>構築者</a:t>
            </a:r>
            <a:endParaRPr lang="ja-JP" altLang="en-US" sz="1050" dirty="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lang="ja-JP" altLang="en-US" sz="1050" dirty="0">
              <a:latin typeface="SimSun"/>
              <a:cs typeface="SimSun"/>
            </a:endParaRPr>
          </a:p>
          <a:p>
            <a:pPr marL="126364">
              <a:lnSpc>
                <a:spcPct val="100000"/>
              </a:lnSpc>
            </a:pPr>
            <a:r>
              <a:rPr sz="1500" b="1" spc="-125" dirty="0" err="1">
                <a:solidFill>
                  <a:srgbClr val="0E3B6D"/>
                </a:solidFill>
                <a:latin typeface="BIZ UDPGothic"/>
                <a:cs typeface="BIZ UDPGothic"/>
              </a:rPr>
              <a:t>主な経歴</a:t>
            </a:r>
            <a:endParaRPr sz="1500" dirty="0">
              <a:latin typeface="BIZ UDPGothic"/>
              <a:cs typeface="BIZ UDPGothic"/>
            </a:endParaRPr>
          </a:p>
          <a:p>
            <a:pPr marL="307340" marR="3434715" indent="-181610">
              <a:lnSpc>
                <a:spcPct val="114100"/>
              </a:lnSpc>
              <a:spcBef>
                <a:spcPts val="760"/>
              </a:spcBef>
              <a:tabLst>
                <a:tab pos="745490" algn="l"/>
              </a:tabLst>
            </a:pPr>
            <a:r>
              <a:rPr sz="1150" b="1" spc="-20" dirty="0">
                <a:solidFill>
                  <a:srgbClr val="0E3B6D"/>
                </a:solidFill>
                <a:latin typeface="Trebuchet MS"/>
                <a:cs typeface="Trebuchet MS"/>
              </a:rPr>
              <a:t>1951</a:t>
            </a:r>
            <a:r>
              <a:rPr sz="1150" b="1" dirty="0">
                <a:solidFill>
                  <a:srgbClr val="0E3B6D"/>
                </a:solidFill>
                <a:latin typeface="Trebuchet MS"/>
                <a:cs typeface="Trebuchet MS"/>
              </a:rPr>
              <a:t>	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兵庫県芦屋市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に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生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まれる</a:t>
            </a:r>
            <a:r>
              <a:rPr sz="1150" b="1" spc="-50" dirty="0">
                <a:solidFill>
                  <a:srgbClr val="0E3B6D"/>
                </a:solidFill>
                <a:latin typeface="BIZ UDPGothic"/>
                <a:cs typeface="BIZ UDPGothic"/>
              </a:rPr>
              <a:t>年</a:t>
            </a:r>
            <a:endParaRPr sz="1150" dirty="0">
              <a:latin typeface="BIZ UDPGothic"/>
              <a:cs typeface="BIZ UDPGothic"/>
            </a:endParaRPr>
          </a:p>
          <a:p>
            <a:pPr marL="307340" marR="3537585" indent="-181610">
              <a:lnSpc>
                <a:spcPct val="114100"/>
              </a:lnSpc>
              <a:spcBef>
                <a:spcPts val="900"/>
              </a:spcBef>
              <a:tabLst>
                <a:tab pos="745490" algn="l"/>
              </a:tabLst>
            </a:pPr>
            <a:r>
              <a:rPr sz="1150" b="1" spc="-20" dirty="0">
                <a:solidFill>
                  <a:srgbClr val="0E3B6D"/>
                </a:solidFill>
                <a:latin typeface="Trebuchet MS"/>
                <a:cs typeface="Trebuchet MS"/>
              </a:rPr>
              <a:t>1974</a:t>
            </a:r>
            <a:r>
              <a:rPr sz="1150" b="1" dirty="0">
                <a:solidFill>
                  <a:srgbClr val="0E3B6D"/>
                </a:solidFill>
                <a:latin typeface="Trebuchet MS"/>
                <a:cs typeface="Trebuchet MS"/>
              </a:rPr>
              <a:t>	</a:t>
            </a:r>
            <a:r>
              <a:rPr sz="1150" spc="-140" dirty="0">
                <a:solidFill>
                  <a:srgbClr val="333333"/>
                </a:solidFill>
                <a:latin typeface="SimSun"/>
                <a:cs typeface="SimSun"/>
              </a:rPr>
              <a:t>甲南大学経済学部 卒業</a:t>
            </a:r>
            <a:r>
              <a:rPr sz="1150" b="1" spc="-50" dirty="0">
                <a:solidFill>
                  <a:srgbClr val="0E3B6D"/>
                </a:solidFill>
                <a:latin typeface="BIZ UDPGothic"/>
                <a:cs typeface="BIZ UDPGothic"/>
              </a:rPr>
              <a:t>年</a:t>
            </a:r>
            <a:endParaRPr sz="1150" dirty="0">
              <a:latin typeface="BIZ UDPGothic"/>
              <a:cs typeface="BIZ UDPGothic"/>
            </a:endParaRPr>
          </a:p>
        </p:txBody>
      </p:sp>
      <p:pic>
        <p:nvPicPr>
          <p:cNvPr id="34" name="object 3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71524" y="5228431"/>
            <a:ext cx="95250" cy="95249"/>
          </a:xfrm>
          <a:prstGeom prst="rect">
            <a:avLst/>
          </a:prstGeom>
        </p:spPr>
      </p:pic>
      <p:grpSp>
        <p:nvGrpSpPr>
          <p:cNvPr id="35" name="object 35"/>
          <p:cNvGrpSpPr/>
          <p:nvPr/>
        </p:nvGrpSpPr>
        <p:grpSpPr>
          <a:xfrm>
            <a:off x="771524" y="5695156"/>
            <a:ext cx="95250" cy="419100"/>
            <a:chOff x="771524" y="6105524"/>
            <a:chExt cx="95250" cy="419100"/>
          </a:xfrm>
        </p:grpSpPr>
        <p:sp>
          <p:nvSpPr>
            <p:cNvPr id="36" name="object 36"/>
            <p:cNvSpPr/>
            <p:nvPr/>
          </p:nvSpPr>
          <p:spPr>
            <a:xfrm>
              <a:off x="809624" y="6105524"/>
              <a:ext cx="19050" cy="419100"/>
            </a:xfrm>
            <a:custGeom>
              <a:avLst/>
              <a:gdLst/>
              <a:ahLst/>
              <a:cxnLst/>
              <a:rect l="l" t="t" r="r" b="b"/>
              <a:pathLst>
                <a:path w="19050" h="419100">
                  <a:moveTo>
                    <a:pt x="19049" y="419099"/>
                  </a:moveTo>
                  <a:lnTo>
                    <a:pt x="0" y="419099"/>
                  </a:lnTo>
                  <a:lnTo>
                    <a:pt x="0" y="0"/>
                  </a:lnTo>
                  <a:lnTo>
                    <a:pt x="19049" y="0"/>
                  </a:lnTo>
                  <a:lnTo>
                    <a:pt x="19049" y="419099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1524" y="6153149"/>
              <a:ext cx="95250" cy="95249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958850" y="5631385"/>
            <a:ext cx="2182495" cy="47625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株式会社日本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ブレーンセンター </a:t>
            </a:r>
            <a:r>
              <a:rPr sz="1150" spc="-80" dirty="0">
                <a:solidFill>
                  <a:srgbClr val="333333"/>
                </a:solidFill>
                <a:latin typeface="SimSun"/>
                <a:cs typeface="SimSun"/>
              </a:rPr>
              <a:t>設立</a:t>
            </a:r>
            <a:endParaRPr sz="1150" dirty="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100" spc="-135" dirty="0">
                <a:solidFill>
                  <a:srgbClr val="545454"/>
                </a:solidFill>
                <a:latin typeface="SimSun"/>
                <a:cs typeface="SimSun"/>
              </a:rPr>
              <a:t>人材関連サービスを開始</a:t>
            </a:r>
            <a:endParaRPr sz="1100" dirty="0">
              <a:latin typeface="SimSun"/>
              <a:cs typeface="SimSun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771524" y="6228556"/>
            <a:ext cx="95250" cy="409575"/>
            <a:chOff x="771524" y="6638924"/>
            <a:chExt cx="95250" cy="409575"/>
          </a:xfrm>
        </p:grpSpPr>
        <p:sp>
          <p:nvSpPr>
            <p:cNvPr id="40" name="object 40"/>
            <p:cNvSpPr/>
            <p:nvPr/>
          </p:nvSpPr>
          <p:spPr>
            <a:xfrm>
              <a:off x="809624" y="6638924"/>
              <a:ext cx="19050" cy="409575"/>
            </a:xfrm>
            <a:custGeom>
              <a:avLst/>
              <a:gdLst/>
              <a:ahLst/>
              <a:cxnLst/>
              <a:rect l="l" t="t" r="r" b="b"/>
              <a:pathLst>
                <a:path w="19050" h="409575">
                  <a:moveTo>
                    <a:pt x="19049" y="409574"/>
                  </a:moveTo>
                  <a:lnTo>
                    <a:pt x="0" y="409574"/>
                  </a:lnTo>
                  <a:lnTo>
                    <a:pt x="0" y="0"/>
                  </a:lnTo>
                  <a:lnTo>
                    <a:pt x="19049" y="0"/>
                  </a:lnTo>
                  <a:lnTo>
                    <a:pt x="19049" y="409574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1524" y="6686549"/>
              <a:ext cx="95250" cy="95249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958850" y="6164784"/>
            <a:ext cx="2873375" cy="47625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150" spc="-114" dirty="0">
                <a:solidFill>
                  <a:srgbClr val="333333"/>
                </a:solidFill>
                <a:latin typeface="PMingLiU"/>
                <a:cs typeface="PMingLiU"/>
              </a:rPr>
              <a:t>エン‧ジャパン</a:t>
            </a:r>
            <a:r>
              <a:rPr sz="1150" spc="-130" dirty="0">
                <a:solidFill>
                  <a:srgbClr val="333333"/>
                </a:solidFill>
                <a:latin typeface="SimSun"/>
                <a:cs typeface="SimSun"/>
              </a:rPr>
              <a:t>株式会社 設立</a:t>
            </a:r>
            <a:endParaRPr sz="115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100" spc="-140" dirty="0">
                <a:solidFill>
                  <a:srgbClr val="545454"/>
                </a:solidFill>
                <a:latin typeface="SimSun"/>
                <a:cs typeface="SimSun"/>
              </a:rPr>
              <a:t>インターネット求人サイトに特化した事業を分社化</a:t>
            </a:r>
            <a:endParaRPr sz="1100">
              <a:latin typeface="SimSun"/>
              <a:cs typeface="SimSun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771524" y="6752431"/>
            <a:ext cx="95250" cy="400050"/>
            <a:chOff x="771524" y="7162799"/>
            <a:chExt cx="95250" cy="400050"/>
          </a:xfrm>
        </p:grpSpPr>
        <p:sp>
          <p:nvSpPr>
            <p:cNvPr id="44" name="object 44"/>
            <p:cNvSpPr/>
            <p:nvPr/>
          </p:nvSpPr>
          <p:spPr>
            <a:xfrm>
              <a:off x="809624" y="7162799"/>
              <a:ext cx="19050" cy="400050"/>
            </a:xfrm>
            <a:custGeom>
              <a:avLst/>
              <a:gdLst/>
              <a:ahLst/>
              <a:cxnLst/>
              <a:rect l="l" t="t" r="r" b="b"/>
              <a:pathLst>
                <a:path w="19050" h="400050">
                  <a:moveTo>
                    <a:pt x="19049" y="400049"/>
                  </a:moveTo>
                  <a:lnTo>
                    <a:pt x="0" y="400049"/>
                  </a:lnTo>
                  <a:lnTo>
                    <a:pt x="0" y="0"/>
                  </a:lnTo>
                  <a:lnTo>
                    <a:pt x="19049" y="0"/>
                  </a:lnTo>
                  <a:lnTo>
                    <a:pt x="19049" y="400049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1524" y="7210424"/>
              <a:ext cx="95250" cy="95249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>
            <a:off x="958850" y="6741445"/>
            <a:ext cx="2085975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140" dirty="0">
                <a:solidFill>
                  <a:srgbClr val="333333"/>
                </a:solidFill>
                <a:latin typeface="SimSun"/>
                <a:cs typeface="SimSun"/>
              </a:rPr>
              <a:t>事業創造大学院大学 客員教授 就任</a:t>
            </a:r>
            <a:endParaRPr sz="1150">
              <a:latin typeface="SimSun"/>
              <a:cs typeface="SimSun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771524" y="7677149"/>
            <a:ext cx="95250" cy="419100"/>
            <a:chOff x="771524" y="7677149"/>
            <a:chExt cx="95250" cy="419100"/>
          </a:xfrm>
        </p:grpSpPr>
        <p:sp>
          <p:nvSpPr>
            <p:cNvPr id="48" name="object 48"/>
            <p:cNvSpPr/>
            <p:nvPr/>
          </p:nvSpPr>
          <p:spPr>
            <a:xfrm>
              <a:off x="809624" y="7677149"/>
              <a:ext cx="19050" cy="419100"/>
            </a:xfrm>
            <a:custGeom>
              <a:avLst/>
              <a:gdLst/>
              <a:ahLst/>
              <a:cxnLst/>
              <a:rect l="l" t="t" r="r" b="b"/>
              <a:pathLst>
                <a:path w="19050" h="419100">
                  <a:moveTo>
                    <a:pt x="19049" y="419099"/>
                  </a:moveTo>
                  <a:lnTo>
                    <a:pt x="0" y="419099"/>
                  </a:lnTo>
                  <a:lnTo>
                    <a:pt x="0" y="0"/>
                  </a:lnTo>
                  <a:lnTo>
                    <a:pt x="19049" y="0"/>
                  </a:lnTo>
                  <a:lnTo>
                    <a:pt x="19049" y="419099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1524" y="7724774"/>
              <a:ext cx="95250" cy="95249"/>
            </a:xfrm>
            <a:prstGeom prst="rect">
              <a:avLst/>
            </a:prstGeom>
          </p:spPr>
        </p:pic>
      </p:grpSp>
      <p:sp>
        <p:nvSpPr>
          <p:cNvPr id="50" name="object 50"/>
          <p:cNvSpPr txBox="1"/>
          <p:nvPr/>
        </p:nvSpPr>
        <p:spPr>
          <a:xfrm>
            <a:off x="958850" y="7613377"/>
            <a:ext cx="2856230" cy="47625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150" spc="-114" dirty="0">
                <a:solidFill>
                  <a:srgbClr val="333333"/>
                </a:solidFill>
                <a:latin typeface="PMingLiU"/>
                <a:cs typeface="PMingLiU"/>
              </a:rPr>
              <a:t>エン‧ジャパン</a:t>
            </a:r>
            <a:r>
              <a:rPr sz="1150" spc="-130" dirty="0">
                <a:solidFill>
                  <a:srgbClr val="333333"/>
                </a:solidFill>
                <a:latin typeface="SimSun"/>
                <a:cs typeface="SimSun"/>
              </a:rPr>
              <a:t>株式会社 代表取締役会長兼社長</a:t>
            </a:r>
            <a:endParaRPr sz="115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100" spc="-140" dirty="0">
                <a:solidFill>
                  <a:srgbClr val="545454"/>
                </a:solidFill>
                <a:latin typeface="SimSun"/>
                <a:cs typeface="SimSun"/>
              </a:rPr>
              <a:t>エン</a:t>
            </a:r>
            <a:r>
              <a:rPr sz="1050" spc="-55" dirty="0">
                <a:solidFill>
                  <a:srgbClr val="545454"/>
                </a:solidFill>
                <a:latin typeface="Noto Sans JP"/>
                <a:cs typeface="Noto Sans JP"/>
              </a:rPr>
              <a:t>SX</a:t>
            </a:r>
            <a:r>
              <a:rPr sz="1100" spc="-155" dirty="0">
                <a:solidFill>
                  <a:srgbClr val="545454"/>
                </a:solidFill>
                <a:latin typeface="SimSun"/>
                <a:cs typeface="SimSun"/>
              </a:rPr>
              <a:t>株式会社 取締役</a:t>
            </a:r>
            <a:endParaRPr sz="1100">
              <a:latin typeface="SimSun"/>
              <a:cs typeface="SimSun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6286499" y="4653819"/>
            <a:ext cx="38100" cy="257175"/>
          </a:xfrm>
          <a:custGeom>
            <a:avLst/>
            <a:gdLst/>
            <a:ahLst/>
            <a:cxnLst/>
            <a:rect l="l" t="t" r="r" b="b"/>
            <a:pathLst>
              <a:path w="38100" h="257175">
                <a:moveTo>
                  <a:pt x="38099" y="257174"/>
                </a:moveTo>
                <a:lnTo>
                  <a:pt x="0" y="257174"/>
                </a:lnTo>
                <a:lnTo>
                  <a:pt x="0" y="0"/>
                </a:lnTo>
                <a:lnTo>
                  <a:pt x="38099" y="0"/>
                </a:lnTo>
                <a:lnTo>
                  <a:pt x="38099" y="257174"/>
                </a:lnTo>
                <a:close/>
              </a:path>
            </a:pathLst>
          </a:custGeom>
          <a:solidFill>
            <a:srgbClr val="0E3B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6392713" y="4647406"/>
            <a:ext cx="711200" cy="2584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00" b="1" spc="-140" dirty="0">
                <a:solidFill>
                  <a:srgbClr val="0E3B6D"/>
                </a:solidFill>
                <a:latin typeface="BIZ UDPGothic"/>
                <a:cs typeface="BIZ UDPGothic"/>
              </a:rPr>
              <a:t>主な経歴</a:t>
            </a:r>
            <a:endParaRPr sz="1500">
              <a:latin typeface="BIZ UDPGothic"/>
              <a:cs typeface="BIZ UDPGothic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170107" y="5053880"/>
            <a:ext cx="562519" cy="212238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1150" b="1" spc="-50" dirty="0">
                <a:solidFill>
                  <a:srgbClr val="0E3B6D"/>
                </a:solidFill>
                <a:latin typeface="Trebuchet MS"/>
                <a:cs typeface="Trebuchet MS"/>
              </a:rPr>
              <a:t>2006</a:t>
            </a:r>
            <a:r>
              <a:rPr sz="1150" b="1" spc="-50" dirty="0">
                <a:solidFill>
                  <a:srgbClr val="0E3B6D"/>
                </a:solidFill>
                <a:latin typeface="BIZ UDPGothic"/>
                <a:cs typeface="BIZ UDPGothic"/>
              </a:rPr>
              <a:t>年</a:t>
            </a:r>
            <a:endParaRPr sz="1150" dirty="0">
              <a:latin typeface="BIZ UDPGothic"/>
              <a:cs typeface="BIZ UDPGothic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232990" y="5484261"/>
            <a:ext cx="701210" cy="212238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1150" b="1" spc="-50" dirty="0">
                <a:solidFill>
                  <a:srgbClr val="0E3B6D"/>
                </a:solidFill>
                <a:latin typeface="Trebuchet MS"/>
                <a:cs typeface="Trebuchet MS"/>
              </a:rPr>
              <a:t>201</a:t>
            </a:r>
            <a:r>
              <a:rPr lang="en-US" altLang="ja-JP" sz="1150" b="1" spc="-50" dirty="0">
                <a:solidFill>
                  <a:srgbClr val="0E3B6D"/>
                </a:solidFill>
                <a:latin typeface="Trebuchet MS"/>
                <a:cs typeface="Trebuchet MS"/>
              </a:rPr>
              <a:t>1</a:t>
            </a:r>
            <a:r>
              <a:rPr lang="ja-JP" altLang="en-US" sz="1150" b="1" spc="-50" dirty="0">
                <a:solidFill>
                  <a:srgbClr val="0E3B6D"/>
                </a:solidFill>
                <a:latin typeface="BIZ UDPGothic"/>
                <a:cs typeface="BIZ UDPGothic"/>
              </a:rPr>
              <a:t>年</a:t>
            </a:r>
            <a:endParaRPr lang="ja-JP" altLang="en-US" sz="1150" dirty="0">
              <a:latin typeface="BIZ UDPGothic"/>
              <a:cs typeface="BIZ UDPGothic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232990" y="5986891"/>
            <a:ext cx="701210" cy="212238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1150" b="1" spc="-50" dirty="0">
                <a:solidFill>
                  <a:srgbClr val="0E3B6D"/>
                </a:solidFill>
                <a:latin typeface="Trebuchet MS"/>
                <a:cs typeface="Trebuchet MS"/>
              </a:rPr>
              <a:t>2016</a:t>
            </a:r>
            <a:r>
              <a:rPr sz="1150" b="1" spc="-50" dirty="0">
                <a:solidFill>
                  <a:srgbClr val="0E3B6D"/>
                </a:solidFill>
                <a:latin typeface="BIZ UDPGothic"/>
                <a:cs typeface="BIZ UDPGothic"/>
              </a:rPr>
              <a:t>年</a:t>
            </a:r>
            <a:endParaRPr sz="1150" dirty="0">
              <a:latin typeface="BIZ UDPGothic"/>
              <a:cs typeface="BIZ UDPGothic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337300" y="6484703"/>
            <a:ext cx="29210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80" dirty="0">
                <a:solidFill>
                  <a:srgbClr val="0E3B6D"/>
                </a:solidFill>
                <a:latin typeface="BIZ UDPGothic"/>
                <a:cs typeface="BIZ UDPGothic"/>
              </a:rPr>
              <a:t>現在</a:t>
            </a:r>
            <a:endParaRPr sz="1150" dirty="0">
              <a:latin typeface="BIZ UDPGothic"/>
              <a:cs typeface="BIZ UDPGothic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6819899" y="4952206"/>
            <a:ext cx="95250" cy="419100"/>
            <a:chOff x="6819899" y="5419724"/>
            <a:chExt cx="95250" cy="419100"/>
          </a:xfrm>
        </p:grpSpPr>
        <p:sp>
          <p:nvSpPr>
            <p:cNvPr id="58" name="object 58"/>
            <p:cNvSpPr/>
            <p:nvPr/>
          </p:nvSpPr>
          <p:spPr>
            <a:xfrm>
              <a:off x="6857999" y="5419724"/>
              <a:ext cx="19050" cy="419100"/>
            </a:xfrm>
            <a:custGeom>
              <a:avLst/>
              <a:gdLst/>
              <a:ahLst/>
              <a:cxnLst/>
              <a:rect l="l" t="t" r="r" b="b"/>
              <a:pathLst>
                <a:path w="19050" h="419100">
                  <a:moveTo>
                    <a:pt x="19049" y="419099"/>
                  </a:moveTo>
                  <a:lnTo>
                    <a:pt x="0" y="419099"/>
                  </a:lnTo>
                  <a:lnTo>
                    <a:pt x="0" y="0"/>
                  </a:lnTo>
                  <a:lnTo>
                    <a:pt x="19049" y="0"/>
                  </a:lnTo>
                  <a:lnTo>
                    <a:pt x="19049" y="419099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19899" y="5467349"/>
              <a:ext cx="95250" cy="95249"/>
            </a:xfrm>
            <a:prstGeom prst="rect">
              <a:avLst/>
            </a:prstGeom>
          </p:spPr>
        </p:pic>
      </p:grpSp>
      <p:sp>
        <p:nvSpPr>
          <p:cNvPr id="60" name="object 60"/>
          <p:cNvSpPr txBox="1"/>
          <p:nvPr/>
        </p:nvSpPr>
        <p:spPr>
          <a:xfrm>
            <a:off x="7011838" y="4900451"/>
            <a:ext cx="3465345" cy="1853071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000" spc="-114" dirty="0">
                <a:solidFill>
                  <a:srgbClr val="333333"/>
                </a:solidFill>
                <a:latin typeface="PMingLiU"/>
                <a:cs typeface="PMingLiU"/>
              </a:rPr>
              <a:t>エン‧ジャパン</a:t>
            </a:r>
            <a:r>
              <a:rPr sz="1000" spc="-135" dirty="0">
                <a:solidFill>
                  <a:srgbClr val="333333"/>
                </a:solidFill>
                <a:latin typeface="SimSun"/>
                <a:cs typeface="SimSun"/>
              </a:rPr>
              <a:t>株式会社 入社</a:t>
            </a:r>
            <a:r>
              <a:rPr sz="1000" spc="-110" dirty="0">
                <a:solidFill>
                  <a:srgbClr val="333333"/>
                </a:solidFill>
                <a:latin typeface="SimSun"/>
                <a:cs typeface="SimSun"/>
              </a:rPr>
              <a:t>（新卒</a:t>
            </a:r>
            <a:r>
              <a:rPr sz="1000" spc="-50" dirty="0">
                <a:solidFill>
                  <a:srgbClr val="333333"/>
                </a:solidFill>
                <a:latin typeface="SimSun"/>
                <a:cs typeface="SimSun"/>
              </a:rPr>
              <a:t>）</a:t>
            </a:r>
            <a:endParaRPr sz="1000" dirty="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000" spc="-140" dirty="0">
                <a:solidFill>
                  <a:srgbClr val="545454"/>
                </a:solidFill>
                <a:latin typeface="SimSun"/>
                <a:cs typeface="SimSun"/>
              </a:rPr>
              <a:t>中途採用支援事業部にて求人広告の営業を担当</a:t>
            </a:r>
            <a:endParaRPr sz="1000" dirty="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z="1000" spc="-114" dirty="0">
                <a:solidFill>
                  <a:srgbClr val="333333"/>
                </a:solidFill>
                <a:latin typeface="PMingLiU"/>
                <a:cs typeface="PMingLiU"/>
              </a:rPr>
              <a:t>マネージャー </a:t>
            </a:r>
            <a:r>
              <a:rPr sz="1000" spc="-80" dirty="0">
                <a:solidFill>
                  <a:srgbClr val="333333"/>
                </a:solidFill>
                <a:latin typeface="SimSun"/>
                <a:cs typeface="SimSun"/>
              </a:rPr>
              <a:t>就任</a:t>
            </a:r>
            <a:endParaRPr sz="1000" dirty="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000" spc="-145" dirty="0">
                <a:solidFill>
                  <a:srgbClr val="545454"/>
                </a:solidFill>
                <a:latin typeface="SimSun"/>
                <a:cs typeface="SimSun"/>
              </a:rPr>
              <a:t>営業とコピーライターのマネジメントを経験</a:t>
            </a:r>
            <a:endParaRPr sz="1000" dirty="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</a:pPr>
            <a:r>
              <a:rPr sz="1000" spc="-125" dirty="0" err="1">
                <a:solidFill>
                  <a:srgbClr val="333333"/>
                </a:solidFill>
                <a:latin typeface="SimSun"/>
                <a:cs typeface="SimSun"/>
              </a:rPr>
              <a:t>派遣会社支援事業部</a:t>
            </a:r>
            <a:r>
              <a:rPr sz="1000" spc="-125" dirty="0">
                <a:solidFill>
                  <a:srgbClr val="333333"/>
                </a:solidFill>
                <a:latin typeface="SimSun"/>
                <a:cs typeface="SimSun"/>
              </a:rPr>
              <a:t> </a:t>
            </a:r>
            <a:r>
              <a:rPr sz="1000" spc="-125" dirty="0" err="1">
                <a:solidFill>
                  <a:srgbClr val="333333"/>
                </a:solidFill>
                <a:latin typeface="SimSun"/>
                <a:cs typeface="SimSun"/>
              </a:rPr>
              <a:t>異動</a:t>
            </a:r>
            <a:endParaRPr lang="en-US" sz="1000" spc="-125" dirty="0">
              <a:solidFill>
                <a:srgbClr val="333333"/>
              </a:solidFill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</a:pPr>
            <a:endParaRPr sz="1000" dirty="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</a:pPr>
            <a:r>
              <a:rPr sz="1000" spc="-110" dirty="0">
                <a:solidFill>
                  <a:srgbClr val="333333"/>
                </a:solidFill>
                <a:latin typeface="SimSun"/>
                <a:cs typeface="SimSun"/>
              </a:rPr>
              <a:t>株式会社</a:t>
            </a:r>
            <a:r>
              <a:rPr sz="1000" spc="-85" dirty="0">
                <a:solidFill>
                  <a:srgbClr val="333333"/>
                </a:solidFill>
                <a:latin typeface="PMingLiU"/>
                <a:cs typeface="PMingLiU"/>
              </a:rPr>
              <a:t>ゼクウ </a:t>
            </a:r>
            <a:r>
              <a:rPr sz="1000" spc="-100" dirty="0">
                <a:solidFill>
                  <a:srgbClr val="333333"/>
                </a:solidFill>
                <a:latin typeface="SimSun"/>
                <a:cs typeface="SimSun"/>
              </a:rPr>
              <a:t>代表取締役</a:t>
            </a:r>
            <a:endParaRPr sz="1000" dirty="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000" spc="-140" dirty="0">
                <a:solidFill>
                  <a:srgbClr val="545454"/>
                </a:solidFill>
                <a:latin typeface="SimSun"/>
                <a:cs typeface="SimSun"/>
              </a:rPr>
              <a:t>エン</a:t>
            </a:r>
            <a:r>
              <a:rPr sz="1000" spc="-55" dirty="0">
                <a:solidFill>
                  <a:srgbClr val="545454"/>
                </a:solidFill>
                <a:latin typeface="Noto Sans JP"/>
                <a:cs typeface="Noto Sans JP"/>
              </a:rPr>
              <a:t>SX</a:t>
            </a:r>
            <a:r>
              <a:rPr sz="1000" spc="-155" dirty="0">
                <a:solidFill>
                  <a:srgbClr val="545454"/>
                </a:solidFill>
                <a:latin typeface="SimSun"/>
                <a:cs typeface="SimSun"/>
              </a:rPr>
              <a:t>株式会社 取締役</a:t>
            </a:r>
            <a:endParaRPr sz="1000" dirty="0">
              <a:latin typeface="SimSun"/>
              <a:cs typeface="SimSun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6819899" y="5383932"/>
            <a:ext cx="95250" cy="409575"/>
            <a:chOff x="6819899" y="5953124"/>
            <a:chExt cx="95250" cy="409575"/>
          </a:xfrm>
        </p:grpSpPr>
        <p:sp>
          <p:nvSpPr>
            <p:cNvPr id="62" name="object 62"/>
            <p:cNvSpPr/>
            <p:nvPr/>
          </p:nvSpPr>
          <p:spPr>
            <a:xfrm>
              <a:off x="6857999" y="5953124"/>
              <a:ext cx="19050" cy="409575"/>
            </a:xfrm>
            <a:custGeom>
              <a:avLst/>
              <a:gdLst/>
              <a:ahLst/>
              <a:cxnLst/>
              <a:rect l="l" t="t" r="r" b="b"/>
              <a:pathLst>
                <a:path w="19050" h="409575">
                  <a:moveTo>
                    <a:pt x="19049" y="409574"/>
                  </a:moveTo>
                  <a:lnTo>
                    <a:pt x="0" y="409574"/>
                  </a:lnTo>
                  <a:lnTo>
                    <a:pt x="0" y="0"/>
                  </a:lnTo>
                  <a:lnTo>
                    <a:pt x="19049" y="0"/>
                  </a:lnTo>
                  <a:lnTo>
                    <a:pt x="19049" y="409574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19899" y="6000749"/>
              <a:ext cx="95250" cy="95249"/>
            </a:xfrm>
            <a:prstGeom prst="rect">
              <a:avLst/>
            </a:prstGeom>
          </p:spPr>
        </p:pic>
      </p:grpSp>
      <p:grpSp>
        <p:nvGrpSpPr>
          <p:cNvPr id="64" name="object 64"/>
          <p:cNvGrpSpPr/>
          <p:nvPr/>
        </p:nvGrpSpPr>
        <p:grpSpPr>
          <a:xfrm>
            <a:off x="6819899" y="5907807"/>
            <a:ext cx="95250" cy="400050"/>
            <a:chOff x="6819899" y="6476999"/>
            <a:chExt cx="95250" cy="400050"/>
          </a:xfrm>
        </p:grpSpPr>
        <p:sp>
          <p:nvSpPr>
            <p:cNvPr id="65" name="object 65"/>
            <p:cNvSpPr/>
            <p:nvPr/>
          </p:nvSpPr>
          <p:spPr>
            <a:xfrm>
              <a:off x="6857999" y="6476999"/>
              <a:ext cx="19050" cy="400050"/>
            </a:xfrm>
            <a:custGeom>
              <a:avLst/>
              <a:gdLst/>
              <a:ahLst/>
              <a:cxnLst/>
              <a:rect l="l" t="t" r="r" b="b"/>
              <a:pathLst>
                <a:path w="19050" h="400050">
                  <a:moveTo>
                    <a:pt x="19049" y="400049"/>
                  </a:moveTo>
                  <a:lnTo>
                    <a:pt x="0" y="400049"/>
                  </a:lnTo>
                  <a:lnTo>
                    <a:pt x="0" y="0"/>
                  </a:lnTo>
                  <a:lnTo>
                    <a:pt x="19049" y="0"/>
                  </a:lnTo>
                  <a:lnTo>
                    <a:pt x="19049" y="400049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19899" y="6524624"/>
              <a:ext cx="95250" cy="95249"/>
            </a:xfrm>
            <a:prstGeom prst="rect">
              <a:avLst/>
            </a:prstGeom>
          </p:spPr>
        </p:pic>
      </p:grpSp>
      <p:grpSp>
        <p:nvGrpSpPr>
          <p:cNvPr id="67" name="object 67"/>
          <p:cNvGrpSpPr/>
          <p:nvPr/>
        </p:nvGrpSpPr>
        <p:grpSpPr>
          <a:xfrm>
            <a:off x="6819899" y="6422157"/>
            <a:ext cx="95250" cy="419100"/>
            <a:chOff x="6819899" y="6991349"/>
            <a:chExt cx="95250" cy="419100"/>
          </a:xfrm>
        </p:grpSpPr>
        <p:sp>
          <p:nvSpPr>
            <p:cNvPr id="68" name="object 68"/>
            <p:cNvSpPr/>
            <p:nvPr/>
          </p:nvSpPr>
          <p:spPr>
            <a:xfrm>
              <a:off x="6857999" y="6991349"/>
              <a:ext cx="19050" cy="419100"/>
            </a:xfrm>
            <a:custGeom>
              <a:avLst/>
              <a:gdLst/>
              <a:ahLst/>
              <a:cxnLst/>
              <a:rect l="l" t="t" r="r" b="b"/>
              <a:pathLst>
                <a:path w="19050" h="419100">
                  <a:moveTo>
                    <a:pt x="19049" y="419099"/>
                  </a:moveTo>
                  <a:lnTo>
                    <a:pt x="0" y="419099"/>
                  </a:lnTo>
                  <a:lnTo>
                    <a:pt x="0" y="0"/>
                  </a:lnTo>
                  <a:lnTo>
                    <a:pt x="19049" y="0"/>
                  </a:lnTo>
                  <a:lnTo>
                    <a:pt x="19049" y="419099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19899" y="7038974"/>
              <a:ext cx="95250" cy="95249"/>
            </a:xfrm>
            <a:prstGeom prst="rect">
              <a:avLst/>
            </a:prstGeom>
          </p:spPr>
        </p:pic>
      </p:grpSp>
      <p:pic>
        <p:nvPicPr>
          <p:cNvPr id="71" name="図 70">
            <a:extLst>
              <a:ext uri="{FF2B5EF4-FFF2-40B4-BE49-F238E27FC236}">
                <a16:creationId xmlns:a16="http://schemas.microsoft.com/office/drawing/2014/main" id="{567464B0-3E5D-4A02-D9C6-607CFC5F11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3361" y="1016461"/>
            <a:ext cx="1266825" cy="1341659"/>
          </a:xfrm>
          <a:prstGeom prst="rect">
            <a:avLst/>
          </a:prstGeom>
        </p:spPr>
      </p:pic>
      <p:pic>
        <p:nvPicPr>
          <p:cNvPr id="73" name="図 72">
            <a:extLst>
              <a:ext uri="{FF2B5EF4-FFF2-40B4-BE49-F238E27FC236}">
                <a16:creationId xmlns:a16="http://schemas.microsoft.com/office/drawing/2014/main" id="{889C4A87-E45A-F11C-AAEB-48904596F7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53057" y="1090862"/>
            <a:ext cx="1324184" cy="12822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299" y="195326"/>
            <a:ext cx="2216150" cy="4387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275" dirty="0"/>
              <a:t>事業責任者紹介</a:t>
            </a:r>
          </a:p>
        </p:txBody>
      </p:sp>
      <p:sp>
        <p:nvSpPr>
          <p:cNvPr id="7" name="object 7"/>
          <p:cNvSpPr/>
          <p:nvPr/>
        </p:nvSpPr>
        <p:spPr>
          <a:xfrm>
            <a:off x="238124" y="2505074"/>
            <a:ext cx="38100" cy="257175"/>
          </a:xfrm>
          <a:custGeom>
            <a:avLst/>
            <a:gdLst/>
            <a:ahLst/>
            <a:cxnLst/>
            <a:rect l="l" t="t" r="r" b="b"/>
            <a:pathLst>
              <a:path w="38100" h="257175">
                <a:moveTo>
                  <a:pt x="38099" y="257174"/>
                </a:moveTo>
                <a:lnTo>
                  <a:pt x="0" y="257174"/>
                </a:lnTo>
                <a:lnTo>
                  <a:pt x="0" y="0"/>
                </a:lnTo>
                <a:lnTo>
                  <a:pt x="38099" y="0"/>
                </a:lnTo>
                <a:lnTo>
                  <a:pt x="38099" y="257174"/>
                </a:lnTo>
                <a:close/>
              </a:path>
            </a:pathLst>
          </a:custGeom>
          <a:solidFill>
            <a:srgbClr val="0E3B6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8124" y="3571874"/>
            <a:ext cx="228600" cy="2285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8124" y="4076699"/>
            <a:ext cx="228600" cy="228599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6095999" y="981074"/>
            <a:ext cx="9525" cy="6172200"/>
          </a:xfrm>
          <a:custGeom>
            <a:avLst/>
            <a:gdLst/>
            <a:ahLst/>
            <a:cxnLst/>
            <a:rect l="l" t="t" r="r" b="b"/>
            <a:pathLst>
              <a:path w="9525" h="6172200">
                <a:moveTo>
                  <a:pt x="9524" y="6172199"/>
                </a:moveTo>
                <a:lnTo>
                  <a:pt x="0" y="6172199"/>
                </a:lnTo>
                <a:lnTo>
                  <a:pt x="0" y="0"/>
                </a:lnTo>
                <a:lnTo>
                  <a:pt x="9524" y="0"/>
                </a:lnTo>
                <a:lnTo>
                  <a:pt x="9524" y="6172199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611913" y="1112545"/>
            <a:ext cx="2337435" cy="94488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2000" b="1" spc="-190" dirty="0">
                <a:solidFill>
                  <a:srgbClr val="0E3B6D"/>
                </a:solidFill>
                <a:latin typeface="BIZ UDPGothic"/>
                <a:cs typeface="BIZ UDPGothic"/>
              </a:rPr>
              <a:t>野田 勇次郎</a:t>
            </a:r>
            <a:endParaRPr sz="2000" dirty="0">
              <a:latin typeface="BIZ UDPGothic"/>
              <a:cs typeface="BIZ UDPGothic"/>
            </a:endParaRPr>
          </a:p>
          <a:p>
            <a:pPr marL="12700" marR="5080">
              <a:lnSpc>
                <a:spcPct val="120400"/>
              </a:lnSpc>
              <a:spcBef>
                <a:spcPts val="170"/>
              </a:spcBef>
            </a:pPr>
            <a:r>
              <a:rPr sz="1350" spc="-170" dirty="0">
                <a:solidFill>
                  <a:srgbClr val="545454"/>
                </a:solidFill>
                <a:latin typeface="PMingLiU"/>
                <a:cs typeface="PMingLiU"/>
              </a:rPr>
              <a:t>エン</a:t>
            </a:r>
            <a:r>
              <a:rPr sz="1300" spc="-70" dirty="0">
                <a:solidFill>
                  <a:srgbClr val="545454"/>
                </a:solidFill>
                <a:latin typeface="Noto Sans JP"/>
                <a:cs typeface="Noto Sans JP"/>
              </a:rPr>
              <a:t>SX</a:t>
            </a:r>
            <a:r>
              <a:rPr sz="1350" spc="-160" dirty="0">
                <a:solidFill>
                  <a:srgbClr val="545454"/>
                </a:solidFill>
                <a:latin typeface="PMingLiU"/>
                <a:cs typeface="PMingLiU"/>
              </a:rPr>
              <a:t>セールス‧リスキリング‧</a:t>
            </a:r>
            <a:r>
              <a:rPr sz="1350" spc="-185" dirty="0">
                <a:solidFill>
                  <a:srgbClr val="545454"/>
                </a:solidFill>
                <a:latin typeface="PMingLiU"/>
                <a:cs typeface="PMingLiU"/>
              </a:rPr>
              <a:t>コンサルティング</a:t>
            </a:r>
            <a:r>
              <a:rPr sz="1350" spc="-150" dirty="0">
                <a:solidFill>
                  <a:srgbClr val="545454"/>
                </a:solidFill>
                <a:latin typeface="SimSun"/>
                <a:cs typeface="SimSun"/>
              </a:rPr>
              <a:t>事業責任者</a:t>
            </a:r>
            <a:endParaRPr sz="1350" dirty="0">
              <a:latin typeface="SimSun"/>
              <a:cs typeface="SimSu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334124" y="2505074"/>
            <a:ext cx="38100" cy="257175"/>
          </a:xfrm>
          <a:custGeom>
            <a:avLst/>
            <a:gdLst/>
            <a:ahLst/>
            <a:cxnLst/>
            <a:rect l="l" t="t" r="r" b="b"/>
            <a:pathLst>
              <a:path w="38100" h="257175">
                <a:moveTo>
                  <a:pt x="38099" y="257174"/>
                </a:moveTo>
                <a:lnTo>
                  <a:pt x="0" y="257174"/>
                </a:lnTo>
                <a:lnTo>
                  <a:pt x="0" y="0"/>
                </a:lnTo>
                <a:lnTo>
                  <a:pt x="38099" y="0"/>
                </a:lnTo>
                <a:lnTo>
                  <a:pt x="38099" y="257174"/>
                </a:lnTo>
                <a:close/>
              </a:path>
            </a:pathLst>
          </a:custGeom>
          <a:solidFill>
            <a:srgbClr val="0E3B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440338" y="2498661"/>
            <a:ext cx="1558290" cy="2584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00" b="1" spc="-5" dirty="0">
                <a:solidFill>
                  <a:srgbClr val="0E3B6D"/>
                </a:solidFill>
                <a:latin typeface="BIZ UDPGothic"/>
                <a:cs typeface="BIZ UDPGothic"/>
              </a:rPr>
              <a:t>キャリアハイライト</a:t>
            </a:r>
            <a:endParaRPr sz="1500">
              <a:latin typeface="BIZ UDPGothic"/>
              <a:cs typeface="BIZ UDPGothic"/>
            </a:endParaRPr>
          </a:p>
        </p:txBody>
      </p:sp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34123" y="3571874"/>
            <a:ext cx="228600" cy="228599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34123" y="4076699"/>
            <a:ext cx="228600" cy="228599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6326038" y="2827312"/>
            <a:ext cx="5638165" cy="16427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4100"/>
              </a:lnSpc>
              <a:spcBef>
                <a:spcPts val="90"/>
              </a:spcBef>
            </a:pP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外資系</a:t>
            </a:r>
            <a:r>
              <a:rPr sz="1150" spc="-125" dirty="0">
                <a:solidFill>
                  <a:srgbClr val="333333"/>
                </a:solidFill>
                <a:latin typeface="PMingLiU"/>
                <a:cs typeface="PMingLiU"/>
              </a:rPr>
              <a:t>コンサルティングファームでの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経験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経</a:t>
            </a:r>
            <a:r>
              <a:rPr sz="1150" spc="-135" dirty="0">
                <a:solidFill>
                  <a:srgbClr val="333333"/>
                </a:solidFill>
                <a:latin typeface="PMingLiU"/>
                <a:cs typeface="PMingLiU"/>
              </a:rPr>
              <a:t>て、</a:t>
            </a:r>
            <a:r>
              <a:rPr sz="1150" spc="-65" dirty="0">
                <a:solidFill>
                  <a:srgbClr val="333333"/>
                </a:solidFill>
                <a:latin typeface="Noto Sans JP"/>
                <a:cs typeface="Noto Sans JP"/>
              </a:rPr>
              <a:t>2018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年</a:t>
            </a:r>
            <a:r>
              <a:rPr sz="1150" spc="-114" dirty="0">
                <a:solidFill>
                  <a:srgbClr val="333333"/>
                </a:solidFill>
                <a:latin typeface="PMingLiU"/>
                <a:cs typeface="PMingLiU"/>
              </a:rPr>
              <a:t>にエン‧ジャパンへ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入社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。</a:t>
            </a:r>
            <a:r>
              <a:rPr sz="1150" spc="-70" dirty="0">
                <a:solidFill>
                  <a:srgbClr val="333333"/>
                </a:solidFill>
                <a:latin typeface="Noto Sans JP"/>
                <a:cs typeface="Noto Sans JP"/>
              </a:rPr>
              <a:t>BtoB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マー</a:t>
            </a:r>
            <a:r>
              <a:rPr sz="1150" spc="-125" dirty="0">
                <a:solidFill>
                  <a:srgbClr val="333333"/>
                </a:solidFill>
                <a:latin typeface="PMingLiU"/>
                <a:cs typeface="PMingLiU"/>
              </a:rPr>
              <a:t>ケティング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改革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プロジェクトを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成功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させ、エン</a:t>
            </a:r>
            <a:r>
              <a:rPr sz="1150" spc="-65" dirty="0">
                <a:solidFill>
                  <a:srgbClr val="333333"/>
                </a:solidFill>
                <a:latin typeface="Noto Sans JP"/>
                <a:cs typeface="Noto Sans JP"/>
              </a:rPr>
              <a:t>SX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事業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の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立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ち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上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げに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参画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。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現在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はセールス、リ</a:t>
            </a:r>
            <a:r>
              <a:rPr sz="1150" spc="-125" dirty="0">
                <a:solidFill>
                  <a:srgbClr val="333333"/>
                </a:solidFill>
                <a:latin typeface="PMingLiU"/>
                <a:cs typeface="PMingLiU"/>
              </a:rPr>
              <a:t>スキリング、コンサルティング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事業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統括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し、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営業組織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の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変革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支援</a:t>
            </a:r>
            <a:r>
              <a:rPr sz="1150" spc="-120" dirty="0">
                <a:solidFill>
                  <a:srgbClr val="333333"/>
                </a:solidFill>
                <a:latin typeface="PMingLiU"/>
                <a:cs typeface="PMingLiU"/>
              </a:rPr>
              <a:t>している。</a:t>
            </a:r>
            <a:endParaRPr sz="1150">
              <a:latin typeface="PMingLiU"/>
              <a:cs typeface="PMingLiU"/>
            </a:endParaRPr>
          </a:p>
          <a:p>
            <a:pPr marL="335915">
              <a:lnSpc>
                <a:spcPct val="100000"/>
              </a:lnSpc>
              <a:spcBef>
                <a:spcPts val="1095"/>
              </a:spcBef>
            </a:pPr>
            <a:r>
              <a:rPr sz="1150" b="1" spc="-70" dirty="0">
                <a:solidFill>
                  <a:srgbClr val="333333"/>
                </a:solidFill>
                <a:latin typeface="BIZ UDPGothic"/>
                <a:cs typeface="BIZ UDPGothic"/>
              </a:rPr>
              <a:t>リスキリング事業の確立</a:t>
            </a:r>
            <a:endParaRPr sz="1150">
              <a:latin typeface="BIZ UDPGothic"/>
              <a:cs typeface="BIZ UDPGothic"/>
            </a:endParaRPr>
          </a:p>
          <a:p>
            <a:pPr marL="335915">
              <a:lnSpc>
                <a:spcPct val="100000"/>
              </a:lnSpc>
              <a:spcBef>
                <a:spcPts val="245"/>
              </a:spcBef>
            </a:pPr>
            <a:r>
              <a:rPr sz="1050" spc="-70" dirty="0">
                <a:solidFill>
                  <a:srgbClr val="333333"/>
                </a:solidFill>
                <a:latin typeface="Noto Sans JP"/>
                <a:cs typeface="Noto Sans JP"/>
              </a:rPr>
              <a:t>DX</a:t>
            </a:r>
            <a:r>
              <a:rPr sz="1100" spc="-140" dirty="0">
                <a:solidFill>
                  <a:srgbClr val="333333"/>
                </a:solidFill>
                <a:latin typeface="SimSun"/>
                <a:cs typeface="SimSun"/>
              </a:rPr>
              <a:t>人材育成</a:t>
            </a:r>
            <a:r>
              <a:rPr sz="1100" spc="-150" dirty="0">
                <a:solidFill>
                  <a:srgbClr val="333333"/>
                </a:solidFill>
                <a:latin typeface="PMingLiU"/>
                <a:cs typeface="PMingLiU"/>
              </a:rPr>
              <a:t>プログラムの</a:t>
            </a:r>
            <a:r>
              <a:rPr sz="1100" spc="-140" dirty="0">
                <a:solidFill>
                  <a:srgbClr val="333333"/>
                </a:solidFill>
                <a:latin typeface="SimSun"/>
                <a:cs typeface="SimSun"/>
              </a:rPr>
              <a:t>開発</a:t>
            </a:r>
            <a:r>
              <a:rPr sz="1100" spc="-140" dirty="0">
                <a:solidFill>
                  <a:srgbClr val="333333"/>
                </a:solidFill>
                <a:latin typeface="PMingLiU"/>
                <a:cs typeface="PMingLiU"/>
              </a:rPr>
              <a:t>‧</a:t>
            </a:r>
            <a:r>
              <a:rPr sz="1100" spc="-140" dirty="0">
                <a:solidFill>
                  <a:srgbClr val="333333"/>
                </a:solidFill>
                <a:latin typeface="SimSun"/>
                <a:cs typeface="SimSun"/>
              </a:rPr>
              <a:t>実施</a:t>
            </a:r>
            <a:r>
              <a:rPr sz="1100" spc="-140" dirty="0">
                <a:solidFill>
                  <a:srgbClr val="333333"/>
                </a:solidFill>
                <a:latin typeface="PMingLiU"/>
                <a:cs typeface="PMingLiU"/>
              </a:rPr>
              <a:t>で</a:t>
            </a:r>
            <a:r>
              <a:rPr sz="1100" spc="-140" dirty="0">
                <a:solidFill>
                  <a:srgbClr val="333333"/>
                </a:solidFill>
                <a:latin typeface="SimSun"/>
                <a:cs typeface="SimSun"/>
              </a:rPr>
              <a:t>多数</a:t>
            </a:r>
            <a:r>
              <a:rPr sz="1100" spc="-140" dirty="0">
                <a:solidFill>
                  <a:srgbClr val="333333"/>
                </a:solidFill>
                <a:latin typeface="PMingLiU"/>
                <a:cs typeface="PMingLiU"/>
              </a:rPr>
              <a:t>の</a:t>
            </a:r>
            <a:r>
              <a:rPr sz="1100" spc="-140" dirty="0">
                <a:solidFill>
                  <a:srgbClr val="333333"/>
                </a:solidFill>
                <a:latin typeface="SimSun"/>
                <a:cs typeface="SimSun"/>
              </a:rPr>
              <a:t>企業</a:t>
            </a:r>
            <a:r>
              <a:rPr sz="1100" spc="-140" dirty="0">
                <a:solidFill>
                  <a:srgbClr val="333333"/>
                </a:solidFill>
                <a:latin typeface="PMingLiU"/>
                <a:cs typeface="PMingLiU"/>
              </a:rPr>
              <a:t>の</a:t>
            </a:r>
            <a:r>
              <a:rPr sz="1100" spc="-140" dirty="0">
                <a:solidFill>
                  <a:srgbClr val="333333"/>
                </a:solidFill>
                <a:latin typeface="SimSun"/>
                <a:cs typeface="SimSun"/>
              </a:rPr>
              <a:t>人材変革</a:t>
            </a:r>
            <a:r>
              <a:rPr sz="1100" spc="-140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100" spc="-95" dirty="0">
                <a:solidFill>
                  <a:srgbClr val="333333"/>
                </a:solidFill>
                <a:latin typeface="SimSun"/>
                <a:cs typeface="SimSun"/>
              </a:rPr>
              <a:t>支援</a:t>
            </a:r>
            <a:endParaRPr sz="1100">
              <a:latin typeface="SimSun"/>
              <a:cs typeface="SimSun"/>
            </a:endParaRPr>
          </a:p>
          <a:p>
            <a:pPr marL="335915">
              <a:lnSpc>
                <a:spcPct val="100000"/>
              </a:lnSpc>
              <a:spcBef>
                <a:spcPts val="1030"/>
              </a:spcBef>
            </a:pPr>
            <a:r>
              <a:rPr sz="1150" b="1" spc="-90" dirty="0">
                <a:solidFill>
                  <a:srgbClr val="333333"/>
                </a:solidFill>
                <a:latin typeface="BIZ UDPGothic"/>
                <a:cs typeface="BIZ UDPGothic"/>
              </a:rPr>
              <a:t>コンサルティングサービスの体系化</a:t>
            </a:r>
            <a:endParaRPr sz="1150">
              <a:latin typeface="BIZ UDPGothic"/>
              <a:cs typeface="BIZ UDPGothic"/>
            </a:endParaRPr>
          </a:p>
          <a:p>
            <a:pPr marL="335915">
              <a:lnSpc>
                <a:spcPct val="100000"/>
              </a:lnSpc>
              <a:spcBef>
                <a:spcPts val="245"/>
              </a:spcBef>
            </a:pPr>
            <a:r>
              <a:rPr sz="1100" spc="-140" dirty="0">
                <a:solidFill>
                  <a:srgbClr val="333333"/>
                </a:solidFill>
                <a:latin typeface="SimSun"/>
                <a:cs typeface="SimSun"/>
              </a:rPr>
              <a:t>営業組織診断</a:t>
            </a:r>
            <a:r>
              <a:rPr sz="1100" spc="-135" dirty="0">
                <a:solidFill>
                  <a:srgbClr val="333333"/>
                </a:solidFill>
                <a:latin typeface="PMingLiU"/>
                <a:cs typeface="PMingLiU"/>
              </a:rPr>
              <a:t>から </a:t>
            </a:r>
            <a:r>
              <a:rPr sz="1100" spc="-140" dirty="0">
                <a:solidFill>
                  <a:srgbClr val="333333"/>
                </a:solidFill>
                <a:latin typeface="SimSun"/>
                <a:cs typeface="SimSun"/>
              </a:rPr>
              <a:t>改善</a:t>
            </a:r>
            <a:r>
              <a:rPr sz="1100" spc="-145" dirty="0">
                <a:solidFill>
                  <a:srgbClr val="333333"/>
                </a:solidFill>
                <a:latin typeface="PMingLiU"/>
                <a:cs typeface="PMingLiU"/>
              </a:rPr>
              <a:t>までのフレームワークを</a:t>
            </a:r>
            <a:r>
              <a:rPr sz="1100" spc="-95" dirty="0">
                <a:solidFill>
                  <a:srgbClr val="333333"/>
                </a:solidFill>
                <a:latin typeface="SimSun"/>
                <a:cs typeface="SimSun"/>
              </a:rPr>
              <a:t>構築</a:t>
            </a:r>
            <a:endParaRPr sz="1100">
              <a:latin typeface="SimSun"/>
              <a:cs typeface="SimSu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38124" y="4705349"/>
            <a:ext cx="38100" cy="257175"/>
          </a:xfrm>
          <a:custGeom>
            <a:avLst/>
            <a:gdLst/>
            <a:ahLst/>
            <a:cxnLst/>
            <a:rect l="l" t="t" r="r" b="b"/>
            <a:pathLst>
              <a:path w="38100" h="257175">
                <a:moveTo>
                  <a:pt x="38099" y="257174"/>
                </a:moveTo>
                <a:lnTo>
                  <a:pt x="0" y="257174"/>
                </a:lnTo>
                <a:lnTo>
                  <a:pt x="0" y="0"/>
                </a:lnTo>
                <a:lnTo>
                  <a:pt x="38099" y="0"/>
                </a:lnTo>
                <a:lnTo>
                  <a:pt x="38099" y="257174"/>
                </a:lnTo>
                <a:close/>
              </a:path>
            </a:pathLst>
          </a:custGeom>
          <a:solidFill>
            <a:srgbClr val="0E3B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23447" y="1142231"/>
            <a:ext cx="5605145" cy="384429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97940">
              <a:lnSpc>
                <a:spcPct val="100000"/>
              </a:lnSpc>
              <a:spcBef>
                <a:spcPts val="865"/>
              </a:spcBef>
            </a:pPr>
            <a:r>
              <a:rPr sz="2000" b="1" spc="-185" dirty="0">
                <a:solidFill>
                  <a:srgbClr val="0E3B6D"/>
                </a:solidFill>
                <a:latin typeface="BIZ UDPGothic"/>
                <a:cs typeface="BIZ UDPGothic"/>
              </a:rPr>
              <a:t>加納 誉也</a:t>
            </a:r>
            <a:endParaRPr sz="2000" dirty="0">
              <a:latin typeface="BIZ UDPGothic"/>
              <a:cs typeface="BIZ UDPGothic"/>
            </a:endParaRPr>
          </a:p>
          <a:p>
            <a:pPr marL="1297940" marR="1876425">
              <a:lnSpc>
                <a:spcPct val="120400"/>
              </a:lnSpc>
              <a:spcBef>
                <a:spcPts val="170"/>
              </a:spcBef>
            </a:pPr>
            <a:r>
              <a:rPr sz="1350" spc="-190" dirty="0">
                <a:solidFill>
                  <a:srgbClr val="545454"/>
                </a:solidFill>
                <a:latin typeface="PMingLiU"/>
                <a:cs typeface="PMingLiU"/>
              </a:rPr>
              <a:t>セールスアナリティクス</a:t>
            </a:r>
            <a:r>
              <a:rPr sz="1350" spc="-150" dirty="0">
                <a:solidFill>
                  <a:srgbClr val="545454"/>
                </a:solidFill>
                <a:latin typeface="SimSun"/>
                <a:cs typeface="SimSun"/>
              </a:rPr>
              <a:t>事業責任者</a:t>
            </a:r>
            <a:r>
              <a:rPr sz="1350" spc="-170" dirty="0">
                <a:solidFill>
                  <a:srgbClr val="545454"/>
                </a:solidFill>
                <a:latin typeface="PMingLiU"/>
                <a:cs typeface="PMingLiU"/>
              </a:rPr>
              <a:t>エン</a:t>
            </a:r>
            <a:r>
              <a:rPr sz="1300" spc="-70" dirty="0">
                <a:solidFill>
                  <a:srgbClr val="545454"/>
                </a:solidFill>
                <a:latin typeface="Noto Sans JP"/>
                <a:cs typeface="Noto Sans JP"/>
              </a:rPr>
              <a:t>SX</a:t>
            </a:r>
            <a:r>
              <a:rPr sz="1350" spc="-185" dirty="0">
                <a:solidFill>
                  <a:srgbClr val="545454"/>
                </a:solidFill>
                <a:latin typeface="SimSun"/>
                <a:cs typeface="SimSun"/>
              </a:rPr>
              <a:t>株式会社 執行役員</a:t>
            </a:r>
            <a:endParaRPr sz="1350" dirty="0">
              <a:latin typeface="SimSun"/>
              <a:cs typeface="SimSun"/>
            </a:endParaRPr>
          </a:p>
          <a:p>
            <a:pPr>
              <a:lnSpc>
                <a:spcPct val="100000"/>
              </a:lnSpc>
            </a:pPr>
            <a:endParaRPr sz="1200" dirty="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580"/>
              </a:spcBef>
            </a:pPr>
            <a:endParaRPr sz="1200" dirty="0">
              <a:latin typeface="SimSun"/>
              <a:cs typeface="SimSun"/>
            </a:endParaRPr>
          </a:p>
          <a:p>
            <a:pPr marL="126364">
              <a:lnSpc>
                <a:spcPct val="100000"/>
              </a:lnSpc>
              <a:spcBef>
                <a:spcPts val="5"/>
              </a:spcBef>
            </a:pPr>
            <a:r>
              <a:rPr sz="1500" b="1" spc="-5" dirty="0">
                <a:solidFill>
                  <a:srgbClr val="0E3B6D"/>
                </a:solidFill>
                <a:latin typeface="BIZ UDPGothic"/>
                <a:cs typeface="BIZ UDPGothic"/>
              </a:rPr>
              <a:t>キャリアハイライト</a:t>
            </a:r>
            <a:endParaRPr sz="1500" dirty="0">
              <a:latin typeface="BIZ UDPGothic"/>
              <a:cs typeface="BIZ UDPGothic"/>
            </a:endParaRPr>
          </a:p>
          <a:p>
            <a:pPr marL="12700" marR="5080" algn="just">
              <a:lnSpc>
                <a:spcPct val="114100"/>
              </a:lnSpc>
              <a:spcBef>
                <a:spcPts val="755"/>
              </a:spcBef>
            </a:pPr>
            <a:r>
              <a:rPr sz="1150" spc="-60" dirty="0">
                <a:solidFill>
                  <a:srgbClr val="333333"/>
                </a:solidFill>
                <a:latin typeface="Noto Sans JP"/>
                <a:cs typeface="Noto Sans JP"/>
              </a:rPr>
              <a:t>SIer</a:t>
            </a:r>
            <a:r>
              <a:rPr sz="1150" spc="-125" dirty="0">
                <a:solidFill>
                  <a:srgbClr val="333333"/>
                </a:solidFill>
                <a:latin typeface="PMingLiU"/>
                <a:cs typeface="PMingLiU"/>
              </a:rPr>
              <a:t>、メーカーでの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法人営業経験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経</a:t>
            </a:r>
            <a:r>
              <a:rPr sz="1150" spc="-140" dirty="0">
                <a:solidFill>
                  <a:srgbClr val="333333"/>
                </a:solidFill>
                <a:latin typeface="PMingLiU"/>
                <a:cs typeface="PMingLiU"/>
              </a:rPr>
              <a:t>て、</a:t>
            </a:r>
            <a:r>
              <a:rPr sz="1150" spc="-70" dirty="0">
                <a:solidFill>
                  <a:srgbClr val="333333"/>
                </a:solidFill>
                <a:latin typeface="Noto Sans JP"/>
                <a:cs typeface="Noto Sans JP"/>
              </a:rPr>
              <a:t>2015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年</a:t>
            </a:r>
            <a:r>
              <a:rPr sz="1150" spc="-114" dirty="0">
                <a:solidFill>
                  <a:srgbClr val="333333"/>
                </a:solidFill>
                <a:latin typeface="PMingLiU"/>
                <a:cs typeface="PMingLiU"/>
              </a:rPr>
              <a:t>エン‧ジャパン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入社</a:t>
            </a:r>
            <a:r>
              <a:rPr sz="1150" spc="-135" dirty="0">
                <a:solidFill>
                  <a:srgbClr val="333333"/>
                </a:solidFill>
                <a:latin typeface="PMingLiU"/>
                <a:cs typeface="PMingLiU"/>
              </a:rPr>
              <a:t>。マネージャーとして</a:t>
            </a:r>
            <a:r>
              <a:rPr sz="1150" spc="-50" dirty="0">
                <a:solidFill>
                  <a:srgbClr val="333333"/>
                </a:solidFill>
                <a:latin typeface="SimSun"/>
                <a:cs typeface="SimSun"/>
              </a:rPr>
              <a:t>売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上</a:t>
            </a:r>
            <a:r>
              <a:rPr sz="1150" spc="-70" dirty="0">
                <a:solidFill>
                  <a:srgbClr val="333333"/>
                </a:solidFill>
                <a:latin typeface="Noto Sans JP"/>
                <a:cs typeface="Noto Sans JP"/>
              </a:rPr>
              <a:t>3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倍超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達成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し、</a:t>
            </a:r>
            <a:r>
              <a:rPr sz="1150" spc="-75" dirty="0">
                <a:solidFill>
                  <a:srgbClr val="333333"/>
                </a:solidFill>
                <a:latin typeface="Noto Sans JP"/>
                <a:cs typeface="Noto Sans JP"/>
              </a:rPr>
              <a:t>BtoB</a:t>
            </a:r>
            <a:r>
              <a:rPr sz="1150" spc="-130" dirty="0">
                <a:solidFill>
                  <a:srgbClr val="333333"/>
                </a:solidFill>
                <a:latin typeface="PMingLiU"/>
                <a:cs typeface="PMingLiU"/>
              </a:rPr>
              <a:t>マーケティングの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責任者</a:t>
            </a:r>
            <a:r>
              <a:rPr sz="1150" spc="-114" dirty="0">
                <a:solidFill>
                  <a:srgbClr val="333333"/>
                </a:solidFill>
                <a:latin typeface="PMingLiU"/>
                <a:cs typeface="PMingLiU"/>
              </a:rPr>
              <a:t>へ。エン</a:t>
            </a:r>
            <a:r>
              <a:rPr sz="1150" spc="-70" dirty="0">
                <a:solidFill>
                  <a:srgbClr val="333333"/>
                </a:solidFill>
                <a:latin typeface="Noto Sans JP"/>
                <a:cs typeface="Noto Sans JP"/>
              </a:rPr>
              <a:t>SX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では、</a:t>
            </a:r>
            <a:r>
              <a:rPr sz="1150" spc="-60" dirty="0">
                <a:solidFill>
                  <a:srgbClr val="333333"/>
                </a:solidFill>
                <a:latin typeface="Noto Sans JP"/>
                <a:cs typeface="Noto Sans JP"/>
              </a:rPr>
              <a:t>AI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技術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活用</a:t>
            </a:r>
            <a:r>
              <a:rPr sz="1150" spc="-100" dirty="0">
                <a:solidFill>
                  <a:srgbClr val="333333"/>
                </a:solidFill>
                <a:latin typeface="PMingLiU"/>
                <a:cs typeface="PMingLiU"/>
              </a:rPr>
              <a:t>したセールス</a:t>
            </a:r>
            <a:r>
              <a:rPr sz="1150" spc="-135" dirty="0">
                <a:solidFill>
                  <a:srgbClr val="333333"/>
                </a:solidFill>
                <a:latin typeface="PMingLiU"/>
                <a:cs typeface="PMingLiU"/>
              </a:rPr>
              <a:t>アナリティクス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事業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担当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し、データ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駆動型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の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営業戦略支援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展開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している。</a:t>
            </a:r>
            <a:endParaRPr sz="1150" dirty="0">
              <a:latin typeface="PMingLiU"/>
              <a:cs typeface="PMingLiU"/>
            </a:endParaRPr>
          </a:p>
          <a:p>
            <a:pPr marL="335915">
              <a:lnSpc>
                <a:spcPct val="100000"/>
              </a:lnSpc>
              <a:spcBef>
                <a:spcPts val="1095"/>
              </a:spcBef>
            </a:pPr>
            <a:r>
              <a:rPr sz="1150" b="1" spc="-110" dirty="0">
                <a:solidFill>
                  <a:srgbClr val="333333"/>
                </a:solidFill>
                <a:latin typeface="BIZ UDPGothic"/>
                <a:cs typeface="BIZ UDPGothic"/>
              </a:rPr>
              <a:t>法人向けマーケティング施策の抜本的改革</a:t>
            </a:r>
            <a:endParaRPr sz="1150" dirty="0">
              <a:latin typeface="BIZ UDPGothic"/>
              <a:cs typeface="BIZ UDPGothic"/>
            </a:endParaRPr>
          </a:p>
          <a:p>
            <a:pPr marL="335915">
              <a:lnSpc>
                <a:spcPct val="100000"/>
              </a:lnSpc>
              <a:spcBef>
                <a:spcPts val="244"/>
              </a:spcBef>
            </a:pPr>
            <a:r>
              <a:rPr sz="1100" spc="-160" dirty="0">
                <a:solidFill>
                  <a:srgbClr val="333333"/>
                </a:solidFill>
                <a:latin typeface="PMingLiU"/>
                <a:cs typeface="PMingLiU"/>
              </a:rPr>
              <a:t>マーケティングオートメーション</a:t>
            </a:r>
            <a:r>
              <a:rPr sz="1100" spc="-140" dirty="0">
                <a:solidFill>
                  <a:srgbClr val="333333"/>
                </a:solidFill>
                <a:latin typeface="SimSun"/>
                <a:cs typeface="SimSun"/>
              </a:rPr>
              <a:t>導入</a:t>
            </a:r>
            <a:r>
              <a:rPr sz="1100" spc="-140" dirty="0">
                <a:solidFill>
                  <a:srgbClr val="333333"/>
                </a:solidFill>
                <a:latin typeface="PMingLiU"/>
                <a:cs typeface="PMingLiU"/>
              </a:rPr>
              <a:t>と</a:t>
            </a:r>
            <a:r>
              <a:rPr sz="1100" spc="-140" dirty="0">
                <a:solidFill>
                  <a:srgbClr val="333333"/>
                </a:solidFill>
                <a:latin typeface="SimSun"/>
                <a:cs typeface="SimSun"/>
              </a:rPr>
              <a:t>戦略転換</a:t>
            </a:r>
            <a:r>
              <a:rPr sz="1100" spc="-140" dirty="0">
                <a:solidFill>
                  <a:srgbClr val="333333"/>
                </a:solidFill>
                <a:latin typeface="PMingLiU"/>
                <a:cs typeface="PMingLiU"/>
              </a:rPr>
              <a:t>で</a:t>
            </a:r>
            <a:r>
              <a:rPr sz="1100" spc="-140" dirty="0">
                <a:solidFill>
                  <a:srgbClr val="333333"/>
                </a:solidFill>
                <a:latin typeface="SimSun"/>
                <a:cs typeface="SimSun"/>
              </a:rPr>
              <a:t>成果</a:t>
            </a:r>
            <a:r>
              <a:rPr sz="1100" spc="-140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100" spc="-95" dirty="0">
                <a:solidFill>
                  <a:srgbClr val="333333"/>
                </a:solidFill>
                <a:latin typeface="SimSun"/>
                <a:cs typeface="SimSun"/>
              </a:rPr>
              <a:t>創出</a:t>
            </a:r>
            <a:endParaRPr sz="1100" dirty="0">
              <a:latin typeface="SimSun"/>
              <a:cs typeface="SimSun"/>
            </a:endParaRPr>
          </a:p>
          <a:p>
            <a:pPr marL="335915">
              <a:lnSpc>
                <a:spcPct val="100000"/>
              </a:lnSpc>
              <a:spcBef>
                <a:spcPts val="1030"/>
              </a:spcBef>
            </a:pPr>
            <a:r>
              <a:rPr sz="1150" b="1" spc="-85" dirty="0">
                <a:solidFill>
                  <a:srgbClr val="333333"/>
                </a:solidFill>
                <a:latin typeface="BIZ UDPGothic"/>
                <a:cs typeface="BIZ UDPGothic"/>
              </a:rPr>
              <a:t>セールスアナリティクス部門の立ち上げ</a:t>
            </a:r>
            <a:endParaRPr sz="1150" dirty="0">
              <a:latin typeface="BIZ UDPGothic"/>
              <a:cs typeface="BIZ UDPGothic"/>
            </a:endParaRPr>
          </a:p>
          <a:p>
            <a:pPr marL="335915">
              <a:lnSpc>
                <a:spcPct val="100000"/>
              </a:lnSpc>
              <a:spcBef>
                <a:spcPts val="244"/>
              </a:spcBef>
            </a:pPr>
            <a:r>
              <a:rPr sz="1050" spc="-40" dirty="0">
                <a:solidFill>
                  <a:srgbClr val="333333"/>
                </a:solidFill>
                <a:latin typeface="Noto Sans JP"/>
                <a:cs typeface="Noto Sans JP"/>
              </a:rPr>
              <a:t>AI</a:t>
            </a:r>
            <a:r>
              <a:rPr sz="1100" spc="-150" dirty="0">
                <a:solidFill>
                  <a:srgbClr val="333333"/>
                </a:solidFill>
                <a:latin typeface="PMingLiU"/>
                <a:cs typeface="PMingLiU"/>
              </a:rPr>
              <a:t>による</a:t>
            </a:r>
            <a:r>
              <a:rPr sz="1100" spc="-140" dirty="0">
                <a:solidFill>
                  <a:srgbClr val="333333"/>
                </a:solidFill>
                <a:latin typeface="SimSun"/>
                <a:cs typeface="SimSun"/>
              </a:rPr>
              <a:t>営業</a:t>
            </a:r>
            <a:r>
              <a:rPr sz="1100" spc="-140" dirty="0">
                <a:solidFill>
                  <a:srgbClr val="333333"/>
                </a:solidFill>
                <a:latin typeface="PMingLiU"/>
                <a:cs typeface="PMingLiU"/>
              </a:rPr>
              <a:t>データ</a:t>
            </a:r>
            <a:r>
              <a:rPr sz="1100" spc="-140" dirty="0">
                <a:solidFill>
                  <a:srgbClr val="333333"/>
                </a:solidFill>
                <a:latin typeface="SimSun"/>
                <a:cs typeface="SimSun"/>
              </a:rPr>
              <a:t>分析</a:t>
            </a:r>
            <a:r>
              <a:rPr sz="1100" spc="-140" dirty="0">
                <a:solidFill>
                  <a:srgbClr val="333333"/>
                </a:solidFill>
                <a:latin typeface="PMingLiU"/>
                <a:cs typeface="PMingLiU"/>
              </a:rPr>
              <a:t>で</a:t>
            </a:r>
            <a:r>
              <a:rPr sz="1100" spc="-140" dirty="0">
                <a:solidFill>
                  <a:srgbClr val="333333"/>
                </a:solidFill>
                <a:latin typeface="SimSun"/>
                <a:cs typeface="SimSun"/>
              </a:rPr>
              <a:t>企業</a:t>
            </a:r>
            <a:r>
              <a:rPr sz="1100" spc="-140" dirty="0">
                <a:solidFill>
                  <a:srgbClr val="333333"/>
                </a:solidFill>
                <a:latin typeface="PMingLiU"/>
                <a:cs typeface="PMingLiU"/>
              </a:rPr>
              <a:t>の</a:t>
            </a:r>
            <a:r>
              <a:rPr sz="1100" spc="-140" dirty="0">
                <a:solidFill>
                  <a:srgbClr val="333333"/>
                </a:solidFill>
                <a:latin typeface="SimSun"/>
                <a:cs typeface="SimSun"/>
              </a:rPr>
              <a:t>営業活動効率化</a:t>
            </a:r>
            <a:r>
              <a:rPr sz="1100" spc="-140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100" spc="-95" dirty="0">
                <a:solidFill>
                  <a:srgbClr val="333333"/>
                </a:solidFill>
                <a:latin typeface="SimSun"/>
                <a:cs typeface="SimSun"/>
              </a:rPr>
              <a:t>実現</a:t>
            </a:r>
            <a:endParaRPr sz="1100" dirty="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790"/>
              </a:spcBef>
            </a:pPr>
            <a:endParaRPr sz="950" dirty="0">
              <a:latin typeface="SimSun"/>
              <a:cs typeface="SimSun"/>
            </a:endParaRPr>
          </a:p>
          <a:p>
            <a:pPr marL="126364">
              <a:lnSpc>
                <a:spcPct val="100000"/>
              </a:lnSpc>
              <a:spcBef>
                <a:spcPts val="5"/>
              </a:spcBef>
            </a:pPr>
            <a:r>
              <a:rPr sz="1500" b="1" spc="-125" dirty="0">
                <a:solidFill>
                  <a:srgbClr val="0E3B6D"/>
                </a:solidFill>
                <a:latin typeface="BIZ UDPGothic"/>
                <a:cs typeface="BIZ UDPGothic"/>
              </a:rPr>
              <a:t>主な経歴</a:t>
            </a:r>
            <a:endParaRPr sz="1500" dirty="0">
              <a:latin typeface="BIZ UDPGothic"/>
              <a:cs typeface="BIZ UDPGothic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01178" y="5046789"/>
            <a:ext cx="473709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60" dirty="0">
                <a:solidFill>
                  <a:srgbClr val="0E3B6D"/>
                </a:solidFill>
                <a:latin typeface="Trebuchet MS"/>
                <a:cs typeface="Trebuchet MS"/>
              </a:rPr>
              <a:t>2010</a:t>
            </a:r>
            <a:r>
              <a:rPr sz="1150" b="1" spc="-60" dirty="0">
                <a:solidFill>
                  <a:srgbClr val="0E3B6D"/>
                </a:solidFill>
                <a:latin typeface="BIZ UDPGothic"/>
                <a:cs typeface="BIZ UDPGothic"/>
              </a:rPr>
              <a:t>年</a:t>
            </a:r>
            <a:endParaRPr sz="1150">
              <a:latin typeface="BIZ UDPGothic"/>
              <a:cs typeface="BIZ UDPGothic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01178" y="5551614"/>
            <a:ext cx="473709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60" dirty="0">
                <a:solidFill>
                  <a:srgbClr val="0E3B6D"/>
                </a:solidFill>
                <a:latin typeface="Trebuchet MS"/>
                <a:cs typeface="Trebuchet MS"/>
              </a:rPr>
              <a:t>2015</a:t>
            </a:r>
            <a:r>
              <a:rPr sz="1150" b="1" spc="-60" dirty="0">
                <a:solidFill>
                  <a:srgbClr val="0E3B6D"/>
                </a:solidFill>
                <a:latin typeface="BIZ UDPGothic"/>
                <a:cs typeface="BIZ UDPGothic"/>
              </a:rPr>
              <a:t>年</a:t>
            </a:r>
            <a:endParaRPr sz="1150">
              <a:latin typeface="BIZ UDPGothic"/>
              <a:cs typeface="BIZ UDPGothic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01178" y="6046914"/>
            <a:ext cx="473709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60" dirty="0">
                <a:solidFill>
                  <a:srgbClr val="0E3B6D"/>
                </a:solidFill>
                <a:latin typeface="Trebuchet MS"/>
                <a:cs typeface="Trebuchet MS"/>
              </a:rPr>
              <a:t>2018</a:t>
            </a:r>
            <a:r>
              <a:rPr sz="1150" b="1" spc="-60" dirty="0">
                <a:solidFill>
                  <a:srgbClr val="0E3B6D"/>
                </a:solidFill>
                <a:latin typeface="BIZ UDPGothic"/>
                <a:cs typeface="BIZ UDPGothic"/>
              </a:rPr>
              <a:t>年</a:t>
            </a:r>
            <a:endParaRPr sz="1150">
              <a:latin typeface="BIZ UDPGothic"/>
              <a:cs typeface="BIZ UDPGothic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01178" y="6551738"/>
            <a:ext cx="473709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60" dirty="0">
                <a:solidFill>
                  <a:srgbClr val="0E3B6D"/>
                </a:solidFill>
                <a:latin typeface="Trebuchet MS"/>
                <a:cs typeface="Trebuchet MS"/>
              </a:rPr>
              <a:t>2024</a:t>
            </a:r>
            <a:r>
              <a:rPr sz="1150" b="1" spc="-60" dirty="0">
                <a:solidFill>
                  <a:srgbClr val="0E3B6D"/>
                </a:solidFill>
                <a:latin typeface="BIZ UDPGothic"/>
                <a:cs typeface="BIZ UDPGothic"/>
              </a:rPr>
              <a:t>年</a:t>
            </a:r>
            <a:endParaRPr sz="1150">
              <a:latin typeface="BIZ UDPGothic"/>
              <a:cs typeface="BIZ UDPGothic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828674" y="5057774"/>
            <a:ext cx="76200" cy="409575"/>
            <a:chOff x="828674" y="5057774"/>
            <a:chExt cx="76200" cy="409575"/>
          </a:xfrm>
        </p:grpSpPr>
        <p:sp>
          <p:nvSpPr>
            <p:cNvPr id="30" name="object 30"/>
            <p:cNvSpPr/>
            <p:nvPr/>
          </p:nvSpPr>
          <p:spPr>
            <a:xfrm>
              <a:off x="857249" y="5057774"/>
              <a:ext cx="19050" cy="409575"/>
            </a:xfrm>
            <a:custGeom>
              <a:avLst/>
              <a:gdLst/>
              <a:ahLst/>
              <a:cxnLst/>
              <a:rect l="l" t="t" r="r" b="b"/>
              <a:pathLst>
                <a:path w="19050" h="409575">
                  <a:moveTo>
                    <a:pt x="19049" y="409574"/>
                  </a:moveTo>
                  <a:lnTo>
                    <a:pt x="0" y="409574"/>
                  </a:lnTo>
                  <a:lnTo>
                    <a:pt x="0" y="0"/>
                  </a:lnTo>
                  <a:lnTo>
                    <a:pt x="19049" y="0"/>
                  </a:lnTo>
                  <a:lnTo>
                    <a:pt x="19049" y="409574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8674" y="5105399"/>
              <a:ext cx="76200" cy="76199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977900" y="5004260"/>
            <a:ext cx="1384300" cy="45656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大手</a:t>
            </a:r>
            <a:r>
              <a:rPr sz="1150" b="0" spc="-55" dirty="0">
                <a:solidFill>
                  <a:srgbClr val="333333"/>
                </a:solidFill>
                <a:latin typeface="Noto Sans JP Medium"/>
                <a:cs typeface="Noto Sans JP Medium"/>
              </a:rPr>
              <a:t>SIer</a:t>
            </a:r>
            <a:r>
              <a:rPr sz="1150" b="0" spc="15" dirty="0">
                <a:solidFill>
                  <a:srgbClr val="333333"/>
                </a:solidFill>
                <a:latin typeface="Noto Sans JP Medium"/>
                <a:cs typeface="Noto Sans JP Medium"/>
              </a:rPr>
              <a:t> </a:t>
            </a:r>
            <a:r>
              <a:rPr sz="1150" spc="-80" dirty="0">
                <a:solidFill>
                  <a:srgbClr val="333333"/>
                </a:solidFill>
                <a:latin typeface="SimSun"/>
                <a:cs typeface="SimSun"/>
              </a:rPr>
              <a:t>入社</a:t>
            </a:r>
            <a:endParaRPr sz="115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100" spc="-140" dirty="0">
                <a:solidFill>
                  <a:srgbClr val="545454"/>
                </a:solidFill>
                <a:latin typeface="SimSun"/>
                <a:cs typeface="SimSun"/>
              </a:rPr>
              <a:t>法人営業</a:t>
            </a:r>
            <a:r>
              <a:rPr sz="1100" spc="-150" dirty="0">
                <a:solidFill>
                  <a:srgbClr val="545454"/>
                </a:solidFill>
                <a:latin typeface="PMingLiU"/>
                <a:cs typeface="PMingLiU"/>
              </a:rPr>
              <a:t>として</a:t>
            </a:r>
            <a:r>
              <a:rPr sz="1100" spc="-120" dirty="0">
                <a:solidFill>
                  <a:srgbClr val="545454"/>
                </a:solidFill>
                <a:latin typeface="SimSun"/>
                <a:cs typeface="SimSun"/>
              </a:rPr>
              <a:t>活動開始</a:t>
            </a:r>
            <a:endParaRPr sz="1100">
              <a:latin typeface="SimSun"/>
              <a:cs typeface="SimSun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828674" y="5562599"/>
            <a:ext cx="76200" cy="400050"/>
            <a:chOff x="828674" y="5562599"/>
            <a:chExt cx="76200" cy="400050"/>
          </a:xfrm>
        </p:grpSpPr>
        <p:sp>
          <p:nvSpPr>
            <p:cNvPr id="34" name="object 34"/>
            <p:cNvSpPr/>
            <p:nvPr/>
          </p:nvSpPr>
          <p:spPr>
            <a:xfrm>
              <a:off x="857249" y="5562599"/>
              <a:ext cx="19050" cy="400050"/>
            </a:xfrm>
            <a:custGeom>
              <a:avLst/>
              <a:gdLst/>
              <a:ahLst/>
              <a:cxnLst/>
              <a:rect l="l" t="t" r="r" b="b"/>
              <a:pathLst>
                <a:path w="19050" h="400050">
                  <a:moveTo>
                    <a:pt x="19049" y="400049"/>
                  </a:moveTo>
                  <a:lnTo>
                    <a:pt x="0" y="400049"/>
                  </a:lnTo>
                  <a:lnTo>
                    <a:pt x="0" y="0"/>
                  </a:lnTo>
                  <a:lnTo>
                    <a:pt x="19049" y="0"/>
                  </a:lnTo>
                  <a:lnTo>
                    <a:pt x="19049" y="400049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8674" y="5610224"/>
              <a:ext cx="76200" cy="76199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977900" y="5509085"/>
            <a:ext cx="1789430" cy="45656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1150" spc="-114" dirty="0">
                <a:solidFill>
                  <a:srgbClr val="333333"/>
                </a:solidFill>
                <a:latin typeface="PMingLiU"/>
                <a:cs typeface="PMingLiU"/>
              </a:rPr>
              <a:t>エン‧ジャパン</a:t>
            </a:r>
            <a:r>
              <a:rPr sz="1150" spc="-130" dirty="0">
                <a:solidFill>
                  <a:srgbClr val="333333"/>
                </a:solidFill>
                <a:latin typeface="SimSun"/>
                <a:cs typeface="SimSun"/>
              </a:rPr>
              <a:t>株式会社 入社</a:t>
            </a:r>
            <a:endParaRPr sz="115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100" spc="-125" dirty="0">
                <a:solidFill>
                  <a:srgbClr val="545454"/>
                </a:solidFill>
                <a:latin typeface="SimSun"/>
                <a:cs typeface="SimSun"/>
              </a:rPr>
              <a:t>法人営業部門</a:t>
            </a:r>
            <a:endParaRPr sz="1100">
              <a:latin typeface="SimSun"/>
              <a:cs typeface="SimSun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828674" y="6057899"/>
            <a:ext cx="76200" cy="409575"/>
            <a:chOff x="828674" y="6057899"/>
            <a:chExt cx="76200" cy="409575"/>
          </a:xfrm>
        </p:grpSpPr>
        <p:sp>
          <p:nvSpPr>
            <p:cNvPr id="38" name="object 38"/>
            <p:cNvSpPr/>
            <p:nvPr/>
          </p:nvSpPr>
          <p:spPr>
            <a:xfrm>
              <a:off x="857249" y="6057899"/>
              <a:ext cx="19050" cy="409575"/>
            </a:xfrm>
            <a:custGeom>
              <a:avLst/>
              <a:gdLst/>
              <a:ahLst/>
              <a:cxnLst/>
              <a:rect l="l" t="t" r="r" b="b"/>
              <a:pathLst>
                <a:path w="19050" h="409575">
                  <a:moveTo>
                    <a:pt x="19049" y="409574"/>
                  </a:moveTo>
                  <a:lnTo>
                    <a:pt x="0" y="409574"/>
                  </a:lnTo>
                  <a:lnTo>
                    <a:pt x="0" y="0"/>
                  </a:lnTo>
                  <a:lnTo>
                    <a:pt x="19049" y="0"/>
                  </a:lnTo>
                  <a:lnTo>
                    <a:pt x="19049" y="409574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8674" y="6105524"/>
              <a:ext cx="76200" cy="76199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977900" y="6004385"/>
            <a:ext cx="2366010" cy="45656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1150" b="0" spc="-80" dirty="0">
                <a:solidFill>
                  <a:srgbClr val="333333"/>
                </a:solidFill>
                <a:latin typeface="Noto Sans JP Medium"/>
                <a:cs typeface="Noto Sans JP Medium"/>
              </a:rPr>
              <a:t>BtoB</a:t>
            </a:r>
            <a:r>
              <a:rPr sz="1150" spc="-130" dirty="0">
                <a:solidFill>
                  <a:srgbClr val="333333"/>
                </a:solidFill>
                <a:latin typeface="PMingLiU"/>
                <a:cs typeface="PMingLiU"/>
              </a:rPr>
              <a:t>マーケティング</a:t>
            </a:r>
            <a:r>
              <a:rPr sz="1150" spc="-130" dirty="0">
                <a:solidFill>
                  <a:srgbClr val="333333"/>
                </a:solidFill>
                <a:latin typeface="SimSun"/>
                <a:cs typeface="SimSun"/>
              </a:rPr>
              <a:t>部 責任者</a:t>
            </a:r>
            <a:endParaRPr sz="115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100" spc="-165" dirty="0">
                <a:solidFill>
                  <a:srgbClr val="545454"/>
                </a:solidFill>
                <a:latin typeface="PMingLiU"/>
                <a:cs typeface="PMingLiU"/>
              </a:rPr>
              <a:t>デジタルマーケティング</a:t>
            </a:r>
            <a:r>
              <a:rPr sz="1100" spc="-140" dirty="0">
                <a:solidFill>
                  <a:srgbClr val="545454"/>
                </a:solidFill>
                <a:latin typeface="SimSun"/>
                <a:cs typeface="SimSun"/>
              </a:rPr>
              <a:t>戦略</a:t>
            </a:r>
            <a:r>
              <a:rPr sz="1100" spc="-140" dirty="0">
                <a:solidFill>
                  <a:srgbClr val="545454"/>
                </a:solidFill>
                <a:latin typeface="PMingLiU"/>
                <a:cs typeface="PMingLiU"/>
              </a:rPr>
              <a:t>の</a:t>
            </a:r>
            <a:r>
              <a:rPr sz="1100" spc="-140" dirty="0">
                <a:solidFill>
                  <a:srgbClr val="545454"/>
                </a:solidFill>
                <a:latin typeface="SimSun"/>
                <a:cs typeface="SimSun"/>
              </a:rPr>
              <a:t>策定</a:t>
            </a:r>
            <a:r>
              <a:rPr sz="1100" spc="-140" dirty="0">
                <a:solidFill>
                  <a:srgbClr val="545454"/>
                </a:solidFill>
                <a:latin typeface="PMingLiU"/>
                <a:cs typeface="PMingLiU"/>
              </a:rPr>
              <a:t>‧</a:t>
            </a:r>
            <a:r>
              <a:rPr sz="1100" spc="-95" dirty="0">
                <a:solidFill>
                  <a:srgbClr val="545454"/>
                </a:solidFill>
                <a:latin typeface="SimSun"/>
                <a:cs typeface="SimSun"/>
              </a:rPr>
              <a:t>推進</a:t>
            </a:r>
            <a:endParaRPr sz="1100">
              <a:latin typeface="SimSun"/>
              <a:cs typeface="SimSun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828674" y="6562724"/>
            <a:ext cx="76200" cy="400050"/>
            <a:chOff x="828674" y="6562724"/>
            <a:chExt cx="76200" cy="400050"/>
          </a:xfrm>
        </p:grpSpPr>
        <p:sp>
          <p:nvSpPr>
            <p:cNvPr id="42" name="object 42"/>
            <p:cNvSpPr/>
            <p:nvPr/>
          </p:nvSpPr>
          <p:spPr>
            <a:xfrm>
              <a:off x="857249" y="6562724"/>
              <a:ext cx="19050" cy="400050"/>
            </a:xfrm>
            <a:custGeom>
              <a:avLst/>
              <a:gdLst/>
              <a:ahLst/>
              <a:cxnLst/>
              <a:rect l="l" t="t" r="r" b="b"/>
              <a:pathLst>
                <a:path w="19050" h="400050">
                  <a:moveTo>
                    <a:pt x="19049" y="400049"/>
                  </a:moveTo>
                  <a:lnTo>
                    <a:pt x="0" y="400049"/>
                  </a:lnTo>
                  <a:lnTo>
                    <a:pt x="0" y="0"/>
                  </a:lnTo>
                  <a:lnTo>
                    <a:pt x="19049" y="0"/>
                  </a:lnTo>
                  <a:lnTo>
                    <a:pt x="19049" y="400049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8674" y="6610349"/>
              <a:ext cx="76200" cy="76199"/>
            </a:xfrm>
            <a:prstGeom prst="rect">
              <a:avLst/>
            </a:prstGeom>
          </p:spPr>
        </p:pic>
      </p:grpSp>
      <p:sp>
        <p:nvSpPr>
          <p:cNvPr id="44" name="object 44"/>
          <p:cNvSpPr txBox="1"/>
          <p:nvPr/>
        </p:nvSpPr>
        <p:spPr>
          <a:xfrm>
            <a:off x="977900" y="6509211"/>
            <a:ext cx="2608580" cy="45656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エン</a:t>
            </a:r>
            <a:r>
              <a:rPr sz="1150" b="0" spc="-70" dirty="0">
                <a:solidFill>
                  <a:srgbClr val="333333"/>
                </a:solidFill>
                <a:latin typeface="Noto Sans JP Medium"/>
                <a:cs typeface="Noto Sans JP Medium"/>
              </a:rPr>
              <a:t>SX</a:t>
            </a:r>
            <a:r>
              <a:rPr sz="1150" spc="-135" dirty="0">
                <a:solidFill>
                  <a:srgbClr val="333333"/>
                </a:solidFill>
                <a:latin typeface="SimSun"/>
                <a:cs typeface="SimSun"/>
              </a:rPr>
              <a:t>株式会社 執行役員就任</a:t>
            </a:r>
            <a:endParaRPr sz="115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100" spc="-160" dirty="0">
                <a:solidFill>
                  <a:srgbClr val="545454"/>
                </a:solidFill>
                <a:latin typeface="PMingLiU"/>
                <a:cs typeface="PMingLiU"/>
              </a:rPr>
              <a:t>セールスアナリティクス</a:t>
            </a:r>
            <a:r>
              <a:rPr sz="1100" spc="-140" dirty="0">
                <a:solidFill>
                  <a:srgbClr val="545454"/>
                </a:solidFill>
                <a:latin typeface="SimSun"/>
                <a:cs typeface="SimSun"/>
              </a:rPr>
              <a:t>事業責任者</a:t>
            </a:r>
            <a:r>
              <a:rPr sz="1100" spc="-150" dirty="0">
                <a:solidFill>
                  <a:srgbClr val="545454"/>
                </a:solidFill>
                <a:latin typeface="PMingLiU"/>
                <a:cs typeface="PMingLiU"/>
              </a:rPr>
              <a:t>として</a:t>
            </a:r>
            <a:r>
              <a:rPr sz="1100" spc="-95" dirty="0">
                <a:solidFill>
                  <a:srgbClr val="545454"/>
                </a:solidFill>
                <a:latin typeface="SimSun"/>
                <a:cs typeface="SimSun"/>
              </a:rPr>
              <a:t>就任</a:t>
            </a:r>
            <a:endParaRPr sz="1100">
              <a:latin typeface="SimSun"/>
              <a:cs typeface="SimSun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334124" y="4705349"/>
            <a:ext cx="38100" cy="257175"/>
          </a:xfrm>
          <a:custGeom>
            <a:avLst/>
            <a:gdLst/>
            <a:ahLst/>
            <a:cxnLst/>
            <a:rect l="l" t="t" r="r" b="b"/>
            <a:pathLst>
              <a:path w="38100" h="257175">
                <a:moveTo>
                  <a:pt x="38099" y="257174"/>
                </a:moveTo>
                <a:lnTo>
                  <a:pt x="0" y="257174"/>
                </a:lnTo>
                <a:lnTo>
                  <a:pt x="0" y="0"/>
                </a:lnTo>
                <a:lnTo>
                  <a:pt x="38099" y="0"/>
                </a:lnTo>
                <a:lnTo>
                  <a:pt x="38099" y="257174"/>
                </a:lnTo>
                <a:close/>
              </a:path>
            </a:pathLst>
          </a:custGeom>
          <a:solidFill>
            <a:srgbClr val="0E3B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6440338" y="4698936"/>
            <a:ext cx="711200" cy="2584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00" b="1" spc="-140" dirty="0">
                <a:solidFill>
                  <a:srgbClr val="0E3B6D"/>
                </a:solidFill>
                <a:latin typeface="BIZ UDPGothic"/>
                <a:cs typeface="BIZ UDPGothic"/>
              </a:rPr>
              <a:t>主な経歴</a:t>
            </a:r>
            <a:endParaRPr sz="1500">
              <a:latin typeface="BIZ UDPGothic"/>
              <a:cs typeface="BIZ UDPGothic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401791" y="5046789"/>
            <a:ext cx="473709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60" dirty="0">
                <a:solidFill>
                  <a:srgbClr val="0E3B6D"/>
                </a:solidFill>
                <a:latin typeface="Trebuchet MS"/>
                <a:cs typeface="Trebuchet MS"/>
              </a:rPr>
              <a:t>2012</a:t>
            </a:r>
            <a:r>
              <a:rPr sz="1150" b="1" spc="-60" dirty="0">
                <a:solidFill>
                  <a:srgbClr val="0E3B6D"/>
                </a:solidFill>
                <a:latin typeface="BIZ UDPGothic"/>
                <a:cs typeface="BIZ UDPGothic"/>
              </a:rPr>
              <a:t>年</a:t>
            </a:r>
            <a:endParaRPr sz="1150">
              <a:latin typeface="BIZ UDPGothic"/>
              <a:cs typeface="BIZ UDPGothic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401791" y="5551614"/>
            <a:ext cx="473709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60" dirty="0">
                <a:solidFill>
                  <a:srgbClr val="0E3B6D"/>
                </a:solidFill>
                <a:latin typeface="Trebuchet MS"/>
                <a:cs typeface="Trebuchet MS"/>
              </a:rPr>
              <a:t>2018</a:t>
            </a:r>
            <a:r>
              <a:rPr sz="1150" b="1" spc="-60" dirty="0">
                <a:solidFill>
                  <a:srgbClr val="0E3B6D"/>
                </a:solidFill>
                <a:latin typeface="BIZ UDPGothic"/>
                <a:cs typeface="BIZ UDPGothic"/>
              </a:rPr>
              <a:t>年</a:t>
            </a:r>
            <a:endParaRPr sz="1150">
              <a:latin typeface="BIZ UDPGothic"/>
              <a:cs typeface="BIZ UDPGothic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401791" y="6046914"/>
            <a:ext cx="473709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60" dirty="0">
                <a:solidFill>
                  <a:srgbClr val="0E3B6D"/>
                </a:solidFill>
                <a:latin typeface="Trebuchet MS"/>
                <a:cs typeface="Trebuchet MS"/>
              </a:rPr>
              <a:t>2021</a:t>
            </a:r>
            <a:r>
              <a:rPr sz="1150" b="1" spc="-60" dirty="0">
                <a:solidFill>
                  <a:srgbClr val="0E3B6D"/>
                </a:solidFill>
                <a:latin typeface="BIZ UDPGothic"/>
                <a:cs typeface="BIZ UDPGothic"/>
              </a:rPr>
              <a:t>年</a:t>
            </a:r>
            <a:endParaRPr sz="1150">
              <a:latin typeface="BIZ UDPGothic"/>
              <a:cs typeface="BIZ UDPGothic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401791" y="6551738"/>
            <a:ext cx="473709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60" dirty="0">
                <a:solidFill>
                  <a:srgbClr val="0E3B6D"/>
                </a:solidFill>
                <a:latin typeface="Trebuchet MS"/>
                <a:cs typeface="Trebuchet MS"/>
              </a:rPr>
              <a:t>2024</a:t>
            </a:r>
            <a:r>
              <a:rPr sz="1150" b="1" spc="-60" dirty="0">
                <a:solidFill>
                  <a:srgbClr val="0E3B6D"/>
                </a:solidFill>
                <a:latin typeface="BIZ UDPGothic"/>
                <a:cs typeface="BIZ UDPGothic"/>
              </a:rPr>
              <a:t>年</a:t>
            </a:r>
            <a:endParaRPr sz="1150">
              <a:latin typeface="BIZ UDPGothic"/>
              <a:cs typeface="BIZ UDPGothic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6924674" y="5057774"/>
            <a:ext cx="76200" cy="409575"/>
            <a:chOff x="6924674" y="5057774"/>
            <a:chExt cx="76200" cy="409575"/>
          </a:xfrm>
        </p:grpSpPr>
        <p:sp>
          <p:nvSpPr>
            <p:cNvPr id="52" name="object 52"/>
            <p:cNvSpPr/>
            <p:nvPr/>
          </p:nvSpPr>
          <p:spPr>
            <a:xfrm>
              <a:off x="6953249" y="5057774"/>
              <a:ext cx="19050" cy="409575"/>
            </a:xfrm>
            <a:custGeom>
              <a:avLst/>
              <a:gdLst/>
              <a:ahLst/>
              <a:cxnLst/>
              <a:rect l="l" t="t" r="r" b="b"/>
              <a:pathLst>
                <a:path w="19050" h="409575">
                  <a:moveTo>
                    <a:pt x="19049" y="409574"/>
                  </a:moveTo>
                  <a:lnTo>
                    <a:pt x="0" y="409574"/>
                  </a:lnTo>
                  <a:lnTo>
                    <a:pt x="0" y="0"/>
                  </a:lnTo>
                  <a:lnTo>
                    <a:pt x="19049" y="0"/>
                  </a:lnTo>
                  <a:lnTo>
                    <a:pt x="19049" y="409574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24674" y="5105399"/>
              <a:ext cx="76200" cy="76199"/>
            </a:xfrm>
            <a:prstGeom prst="rect">
              <a:avLst/>
            </a:prstGeom>
          </p:spPr>
        </p:pic>
      </p:grpSp>
      <p:sp>
        <p:nvSpPr>
          <p:cNvPr id="54" name="object 54"/>
          <p:cNvSpPr txBox="1"/>
          <p:nvPr/>
        </p:nvSpPr>
        <p:spPr>
          <a:xfrm>
            <a:off x="7078513" y="5004260"/>
            <a:ext cx="2014220" cy="1961514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外資系</a:t>
            </a:r>
            <a:r>
              <a:rPr sz="1150" spc="-125" dirty="0">
                <a:solidFill>
                  <a:srgbClr val="333333"/>
                </a:solidFill>
                <a:latin typeface="PMingLiU"/>
                <a:cs typeface="PMingLiU"/>
              </a:rPr>
              <a:t>コンサルティングファーム</a:t>
            </a:r>
            <a:endParaRPr sz="1150">
              <a:latin typeface="PMingLiU"/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100" spc="-140" dirty="0">
                <a:solidFill>
                  <a:srgbClr val="545454"/>
                </a:solidFill>
                <a:latin typeface="SimSun"/>
                <a:cs typeface="SimSun"/>
              </a:rPr>
              <a:t>組織変革</a:t>
            </a:r>
            <a:r>
              <a:rPr sz="1100" spc="-140" dirty="0">
                <a:solidFill>
                  <a:srgbClr val="545454"/>
                </a:solidFill>
                <a:latin typeface="PMingLiU"/>
                <a:cs typeface="PMingLiU"/>
              </a:rPr>
              <a:t>‧</a:t>
            </a:r>
            <a:r>
              <a:rPr sz="1100" spc="-140" dirty="0">
                <a:solidFill>
                  <a:srgbClr val="545454"/>
                </a:solidFill>
                <a:latin typeface="SimSun"/>
                <a:cs typeface="SimSun"/>
              </a:rPr>
              <a:t>事業戦略</a:t>
            </a:r>
            <a:r>
              <a:rPr sz="1100" spc="-130" dirty="0">
                <a:solidFill>
                  <a:srgbClr val="545454"/>
                </a:solidFill>
                <a:latin typeface="PMingLiU"/>
                <a:cs typeface="PMingLiU"/>
              </a:rPr>
              <a:t>コンサルタント</a:t>
            </a:r>
            <a:endParaRPr sz="1100">
              <a:latin typeface="PMingLiU"/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sz="1150" spc="-114" dirty="0">
                <a:solidFill>
                  <a:srgbClr val="333333"/>
                </a:solidFill>
                <a:latin typeface="PMingLiU"/>
                <a:cs typeface="PMingLiU"/>
              </a:rPr>
              <a:t>エン‧ジャパン</a:t>
            </a:r>
            <a:r>
              <a:rPr sz="1150" spc="-130" dirty="0">
                <a:solidFill>
                  <a:srgbClr val="333333"/>
                </a:solidFill>
                <a:latin typeface="SimSun"/>
                <a:cs typeface="SimSun"/>
              </a:rPr>
              <a:t>株式会社 入社</a:t>
            </a:r>
            <a:endParaRPr sz="115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100" spc="-125" dirty="0">
                <a:solidFill>
                  <a:srgbClr val="545454"/>
                </a:solidFill>
                <a:latin typeface="SimSun"/>
                <a:cs typeface="SimSun"/>
              </a:rPr>
              <a:t>事業開発部門</a:t>
            </a:r>
            <a:endParaRPr sz="110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エン</a:t>
            </a:r>
            <a:r>
              <a:rPr sz="1150" b="0" spc="-70" dirty="0">
                <a:solidFill>
                  <a:srgbClr val="333333"/>
                </a:solidFill>
                <a:latin typeface="Noto Sans JP Medium"/>
                <a:cs typeface="Noto Sans JP Medium"/>
              </a:rPr>
              <a:t>SX</a:t>
            </a:r>
            <a:r>
              <a:rPr sz="1150" spc="-135" dirty="0">
                <a:solidFill>
                  <a:srgbClr val="333333"/>
                </a:solidFill>
                <a:latin typeface="SimSun"/>
                <a:cs typeface="SimSun"/>
              </a:rPr>
              <a:t>事業部 責任者</a:t>
            </a:r>
            <a:endParaRPr sz="115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100" spc="-140" dirty="0">
                <a:solidFill>
                  <a:srgbClr val="545454"/>
                </a:solidFill>
                <a:latin typeface="SimSun"/>
                <a:cs typeface="SimSun"/>
              </a:rPr>
              <a:t>営業組織変革支援</a:t>
            </a:r>
            <a:r>
              <a:rPr sz="1100" spc="-140" dirty="0">
                <a:solidFill>
                  <a:srgbClr val="545454"/>
                </a:solidFill>
                <a:latin typeface="PMingLiU"/>
                <a:cs typeface="PMingLiU"/>
              </a:rPr>
              <a:t>サービスを</a:t>
            </a:r>
            <a:r>
              <a:rPr sz="1100" spc="-95" dirty="0">
                <a:solidFill>
                  <a:srgbClr val="545454"/>
                </a:solidFill>
                <a:latin typeface="SimSun"/>
                <a:cs typeface="SimSun"/>
              </a:rPr>
              <a:t>確立</a:t>
            </a:r>
            <a:endParaRPr sz="110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エン</a:t>
            </a:r>
            <a:r>
              <a:rPr sz="1150" b="0" spc="-70" dirty="0">
                <a:solidFill>
                  <a:srgbClr val="333333"/>
                </a:solidFill>
                <a:latin typeface="Noto Sans JP Medium"/>
                <a:cs typeface="Noto Sans JP Medium"/>
              </a:rPr>
              <a:t>SX</a:t>
            </a:r>
            <a:r>
              <a:rPr sz="1150" spc="-130" dirty="0">
                <a:solidFill>
                  <a:srgbClr val="333333"/>
                </a:solidFill>
                <a:latin typeface="SimSun"/>
                <a:cs typeface="SimSun"/>
              </a:rPr>
              <a:t>株式会社 転籍</a:t>
            </a:r>
            <a:endParaRPr sz="115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100" spc="-140" dirty="0">
                <a:solidFill>
                  <a:srgbClr val="545454"/>
                </a:solidFill>
                <a:latin typeface="SimSun"/>
                <a:cs typeface="SimSun"/>
              </a:rPr>
              <a:t>事業責任者</a:t>
            </a:r>
            <a:r>
              <a:rPr sz="1100" spc="-150" dirty="0">
                <a:solidFill>
                  <a:srgbClr val="545454"/>
                </a:solidFill>
                <a:latin typeface="PMingLiU"/>
                <a:cs typeface="PMingLiU"/>
              </a:rPr>
              <a:t>として</a:t>
            </a:r>
            <a:r>
              <a:rPr sz="1050" spc="-50" dirty="0">
                <a:solidFill>
                  <a:srgbClr val="545454"/>
                </a:solidFill>
                <a:latin typeface="Arial"/>
                <a:cs typeface="Arial"/>
              </a:rPr>
              <a:t>3</a:t>
            </a:r>
            <a:r>
              <a:rPr sz="1100" spc="-140" dirty="0">
                <a:solidFill>
                  <a:srgbClr val="545454"/>
                </a:solidFill>
                <a:latin typeface="SimSun"/>
                <a:cs typeface="SimSun"/>
              </a:rPr>
              <a:t>領域</a:t>
            </a:r>
            <a:r>
              <a:rPr sz="1100" spc="-140" dirty="0">
                <a:solidFill>
                  <a:srgbClr val="545454"/>
                </a:solidFill>
                <a:latin typeface="PMingLiU"/>
                <a:cs typeface="PMingLiU"/>
              </a:rPr>
              <a:t>を</a:t>
            </a:r>
            <a:r>
              <a:rPr sz="1100" spc="-95" dirty="0">
                <a:solidFill>
                  <a:srgbClr val="545454"/>
                </a:solidFill>
                <a:latin typeface="SimSun"/>
                <a:cs typeface="SimSun"/>
              </a:rPr>
              <a:t>統括</a:t>
            </a:r>
            <a:endParaRPr sz="1100">
              <a:latin typeface="SimSun"/>
              <a:cs typeface="SimSun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6924674" y="5562599"/>
            <a:ext cx="76200" cy="400050"/>
            <a:chOff x="6924674" y="5562599"/>
            <a:chExt cx="76200" cy="400050"/>
          </a:xfrm>
        </p:grpSpPr>
        <p:sp>
          <p:nvSpPr>
            <p:cNvPr id="56" name="object 56"/>
            <p:cNvSpPr/>
            <p:nvPr/>
          </p:nvSpPr>
          <p:spPr>
            <a:xfrm>
              <a:off x="6953249" y="5562599"/>
              <a:ext cx="19050" cy="400050"/>
            </a:xfrm>
            <a:custGeom>
              <a:avLst/>
              <a:gdLst/>
              <a:ahLst/>
              <a:cxnLst/>
              <a:rect l="l" t="t" r="r" b="b"/>
              <a:pathLst>
                <a:path w="19050" h="400050">
                  <a:moveTo>
                    <a:pt x="19049" y="400049"/>
                  </a:moveTo>
                  <a:lnTo>
                    <a:pt x="0" y="400049"/>
                  </a:lnTo>
                  <a:lnTo>
                    <a:pt x="0" y="0"/>
                  </a:lnTo>
                  <a:lnTo>
                    <a:pt x="19049" y="0"/>
                  </a:lnTo>
                  <a:lnTo>
                    <a:pt x="19049" y="400049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24674" y="5610224"/>
              <a:ext cx="76200" cy="76199"/>
            </a:xfrm>
            <a:prstGeom prst="rect">
              <a:avLst/>
            </a:prstGeom>
          </p:spPr>
        </p:pic>
      </p:grpSp>
      <p:grpSp>
        <p:nvGrpSpPr>
          <p:cNvPr id="58" name="object 58"/>
          <p:cNvGrpSpPr/>
          <p:nvPr/>
        </p:nvGrpSpPr>
        <p:grpSpPr>
          <a:xfrm>
            <a:off x="6924674" y="6057899"/>
            <a:ext cx="76200" cy="409575"/>
            <a:chOff x="6924674" y="6057899"/>
            <a:chExt cx="76200" cy="409575"/>
          </a:xfrm>
        </p:grpSpPr>
        <p:sp>
          <p:nvSpPr>
            <p:cNvPr id="59" name="object 59"/>
            <p:cNvSpPr/>
            <p:nvPr/>
          </p:nvSpPr>
          <p:spPr>
            <a:xfrm>
              <a:off x="6953249" y="6057899"/>
              <a:ext cx="19050" cy="409575"/>
            </a:xfrm>
            <a:custGeom>
              <a:avLst/>
              <a:gdLst/>
              <a:ahLst/>
              <a:cxnLst/>
              <a:rect l="l" t="t" r="r" b="b"/>
              <a:pathLst>
                <a:path w="19050" h="409575">
                  <a:moveTo>
                    <a:pt x="19049" y="409574"/>
                  </a:moveTo>
                  <a:lnTo>
                    <a:pt x="0" y="409574"/>
                  </a:lnTo>
                  <a:lnTo>
                    <a:pt x="0" y="0"/>
                  </a:lnTo>
                  <a:lnTo>
                    <a:pt x="19049" y="0"/>
                  </a:lnTo>
                  <a:lnTo>
                    <a:pt x="19049" y="409574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24674" y="6105524"/>
              <a:ext cx="76200" cy="76199"/>
            </a:xfrm>
            <a:prstGeom prst="rect">
              <a:avLst/>
            </a:prstGeom>
          </p:spPr>
        </p:pic>
      </p:grpSp>
      <p:grpSp>
        <p:nvGrpSpPr>
          <p:cNvPr id="61" name="object 61"/>
          <p:cNvGrpSpPr/>
          <p:nvPr/>
        </p:nvGrpSpPr>
        <p:grpSpPr>
          <a:xfrm>
            <a:off x="6924674" y="6562724"/>
            <a:ext cx="76200" cy="400050"/>
            <a:chOff x="6924674" y="6562724"/>
            <a:chExt cx="76200" cy="400050"/>
          </a:xfrm>
        </p:grpSpPr>
        <p:sp>
          <p:nvSpPr>
            <p:cNvPr id="62" name="object 62"/>
            <p:cNvSpPr/>
            <p:nvPr/>
          </p:nvSpPr>
          <p:spPr>
            <a:xfrm>
              <a:off x="6953249" y="6562724"/>
              <a:ext cx="19050" cy="400050"/>
            </a:xfrm>
            <a:custGeom>
              <a:avLst/>
              <a:gdLst/>
              <a:ahLst/>
              <a:cxnLst/>
              <a:rect l="l" t="t" r="r" b="b"/>
              <a:pathLst>
                <a:path w="19050" h="400050">
                  <a:moveTo>
                    <a:pt x="19049" y="400049"/>
                  </a:moveTo>
                  <a:lnTo>
                    <a:pt x="0" y="400049"/>
                  </a:lnTo>
                  <a:lnTo>
                    <a:pt x="0" y="0"/>
                  </a:lnTo>
                  <a:lnTo>
                    <a:pt x="19049" y="0"/>
                  </a:lnTo>
                  <a:lnTo>
                    <a:pt x="19049" y="400049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24674" y="6610349"/>
              <a:ext cx="76200" cy="76199"/>
            </a:xfrm>
            <a:prstGeom prst="rect">
              <a:avLst/>
            </a:prstGeom>
          </p:spPr>
        </p:pic>
      </p:grpSp>
      <p:pic>
        <p:nvPicPr>
          <p:cNvPr id="64" name="図 63">
            <a:extLst>
              <a:ext uri="{FF2B5EF4-FFF2-40B4-BE49-F238E27FC236}">
                <a16:creationId xmlns:a16="http://schemas.microsoft.com/office/drawing/2014/main" id="{28D21763-BF27-B92A-E085-18CFA22C86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431" y="1053211"/>
            <a:ext cx="1144823" cy="1144823"/>
          </a:xfrm>
          <a:prstGeom prst="rect">
            <a:avLst/>
          </a:prstGeom>
        </p:spPr>
      </p:pic>
      <p:pic>
        <p:nvPicPr>
          <p:cNvPr id="66" name="図 65">
            <a:extLst>
              <a:ext uri="{FF2B5EF4-FFF2-40B4-BE49-F238E27FC236}">
                <a16:creationId xmlns:a16="http://schemas.microsoft.com/office/drawing/2014/main" id="{058EFF7B-852B-CF3C-0FDA-4D738F2562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03732" y="1059970"/>
            <a:ext cx="1109973" cy="120981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299" y="195326"/>
            <a:ext cx="4731385" cy="4387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254" dirty="0">
                <a:latin typeface="Meiryo"/>
                <a:cs typeface="Meiryo"/>
              </a:rPr>
              <a:t>ミッション</a:t>
            </a:r>
            <a:r>
              <a:rPr spc="75" dirty="0">
                <a:latin typeface="Meiryo"/>
                <a:cs typeface="Meiryo"/>
              </a:rPr>
              <a:t>‧ビジョン‧バリュー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1028699"/>
            <a:ext cx="2667000" cy="6172200"/>
            <a:chOff x="0" y="1028699"/>
            <a:chExt cx="2667000" cy="6172200"/>
          </a:xfrm>
        </p:grpSpPr>
        <p:sp>
          <p:nvSpPr>
            <p:cNvPr id="4" name="object 4"/>
            <p:cNvSpPr/>
            <p:nvPr/>
          </p:nvSpPr>
          <p:spPr>
            <a:xfrm>
              <a:off x="0" y="1028699"/>
              <a:ext cx="2667000" cy="6172200"/>
            </a:xfrm>
            <a:custGeom>
              <a:avLst/>
              <a:gdLst/>
              <a:ahLst/>
              <a:cxnLst/>
              <a:rect l="l" t="t" r="r" b="b"/>
              <a:pathLst>
                <a:path w="2667000" h="6172200">
                  <a:moveTo>
                    <a:pt x="2666999" y="6172199"/>
                  </a:moveTo>
                  <a:lnTo>
                    <a:pt x="0" y="6172199"/>
                  </a:lnTo>
                  <a:lnTo>
                    <a:pt x="0" y="0"/>
                  </a:lnTo>
                  <a:lnTo>
                    <a:pt x="2666999" y="0"/>
                  </a:lnTo>
                  <a:lnTo>
                    <a:pt x="2666999" y="6172199"/>
                  </a:lnTo>
                  <a:close/>
                </a:path>
              </a:pathLst>
            </a:custGeom>
            <a:solidFill>
              <a:srgbClr val="F2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5749" y="1219199"/>
              <a:ext cx="38100" cy="314325"/>
            </a:xfrm>
            <a:custGeom>
              <a:avLst/>
              <a:gdLst/>
              <a:ahLst/>
              <a:cxnLst/>
              <a:rect l="l" t="t" r="r" b="b"/>
              <a:pathLst>
                <a:path w="38100" h="314325">
                  <a:moveTo>
                    <a:pt x="38099" y="314324"/>
                  </a:moveTo>
                  <a:lnTo>
                    <a:pt x="0" y="314324"/>
                  </a:lnTo>
                  <a:lnTo>
                    <a:pt x="0" y="0"/>
                  </a:lnTo>
                  <a:lnTo>
                    <a:pt x="38099" y="0"/>
                  </a:lnTo>
                  <a:lnTo>
                    <a:pt x="38099" y="314324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0" y="1028699"/>
            <a:ext cx="2667000" cy="6172200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418465">
              <a:lnSpc>
                <a:spcPct val="100000"/>
              </a:lnSpc>
              <a:spcBef>
                <a:spcPts val="1600"/>
              </a:spcBef>
            </a:pPr>
            <a:r>
              <a:rPr sz="1850" b="1" spc="-175" dirty="0">
                <a:solidFill>
                  <a:srgbClr val="0E3B6D"/>
                </a:solidFill>
                <a:latin typeface="BIZ UDPGothic"/>
                <a:cs typeface="BIZ UDPGothic"/>
              </a:rPr>
              <a:t>企業理念</a:t>
            </a:r>
            <a:endParaRPr sz="1850">
              <a:latin typeface="BIZ UDPGothic"/>
              <a:cs typeface="BIZ UDPGothic"/>
            </a:endParaRPr>
          </a:p>
          <a:p>
            <a:pPr marL="285115" marR="281305">
              <a:lnSpc>
                <a:spcPct val="120000"/>
              </a:lnSpc>
              <a:spcBef>
                <a:spcPts val="1080"/>
              </a:spcBef>
            </a:pP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エン</a:t>
            </a:r>
            <a:r>
              <a:rPr sz="1250" spc="-80" dirty="0">
                <a:solidFill>
                  <a:srgbClr val="333333"/>
                </a:solidFill>
                <a:latin typeface="Noto Sans JP"/>
                <a:cs typeface="Noto Sans JP"/>
              </a:rPr>
              <a:t>SX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は</a:t>
            </a:r>
            <a:r>
              <a:rPr sz="1250" b="1" spc="-5" dirty="0">
                <a:solidFill>
                  <a:srgbClr val="0E3B6D"/>
                </a:solidFill>
                <a:latin typeface="BIZ UDPGothic"/>
                <a:cs typeface="BIZ UDPGothic"/>
              </a:rPr>
              <a:t>「人間成長</a:t>
            </a:r>
            <a:r>
              <a:rPr sz="1250" b="1" spc="-70" dirty="0">
                <a:solidFill>
                  <a:srgbClr val="0E3B6D"/>
                </a:solidFill>
                <a:latin typeface="Calibri"/>
                <a:cs typeface="Calibri"/>
              </a:rPr>
              <a:t>®</a:t>
            </a:r>
            <a:r>
              <a:rPr sz="1250" b="1" spc="500" dirty="0">
                <a:solidFill>
                  <a:srgbClr val="0E3B6D"/>
                </a:solidFill>
                <a:latin typeface="BIZ UDPGothic"/>
                <a:cs typeface="BIZ UDPGothic"/>
              </a:rPr>
              <a:t>」</a:t>
            </a:r>
            <a:r>
              <a:rPr sz="1250" spc="-145" dirty="0">
                <a:solidFill>
                  <a:srgbClr val="333333"/>
                </a:solidFill>
                <a:latin typeface="PMingLiU"/>
                <a:cs typeface="PMingLiU"/>
              </a:rPr>
              <a:t>をコアバリューとして、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個人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と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組織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の</a:t>
            </a:r>
            <a:r>
              <a:rPr sz="1250" spc="-50" dirty="0">
                <a:solidFill>
                  <a:srgbClr val="333333"/>
                </a:solidFill>
                <a:latin typeface="SimSun"/>
                <a:cs typeface="SimSun"/>
              </a:rPr>
              <a:t>持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続的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な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成長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支援</a:t>
            </a:r>
            <a:r>
              <a:rPr sz="1250" spc="-140" dirty="0">
                <a:solidFill>
                  <a:srgbClr val="333333"/>
                </a:solidFill>
                <a:latin typeface="PMingLiU"/>
                <a:cs typeface="PMingLiU"/>
              </a:rPr>
              <a:t>します。</a:t>
            </a:r>
            <a:endParaRPr sz="1250">
              <a:latin typeface="PMingLiU"/>
              <a:cs typeface="PMingLiU"/>
            </a:endParaRPr>
          </a:p>
          <a:p>
            <a:pPr marL="285115" marR="372745" algn="just">
              <a:lnSpc>
                <a:spcPct val="120000"/>
              </a:lnSpc>
              <a:spcBef>
                <a:spcPts val="1200"/>
              </a:spcBef>
            </a:pP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私</a:t>
            </a:r>
            <a:r>
              <a:rPr sz="1250" spc="-180" dirty="0">
                <a:solidFill>
                  <a:srgbClr val="333333"/>
                </a:solidFill>
                <a:latin typeface="PMingLiU"/>
                <a:cs typeface="PMingLiU"/>
              </a:rPr>
              <a:t>たち は</a:t>
            </a:r>
            <a:r>
              <a:rPr sz="1250" b="1" spc="-20" dirty="0">
                <a:solidFill>
                  <a:srgbClr val="0E3B6D"/>
                </a:solidFill>
                <a:latin typeface="BIZ UDPGothic"/>
                <a:cs typeface="BIZ UDPGothic"/>
              </a:rPr>
              <a:t>「誰かのため、社会の</a:t>
            </a:r>
            <a:r>
              <a:rPr sz="1250" b="1" spc="-85" dirty="0">
                <a:solidFill>
                  <a:srgbClr val="0E3B6D"/>
                </a:solidFill>
                <a:latin typeface="BIZ UDPGothic"/>
                <a:cs typeface="BIZ UDPGothic"/>
              </a:rPr>
              <a:t>ために懸命になる人を増やし、</a:t>
            </a:r>
            <a:r>
              <a:rPr sz="1250" b="1" spc="-70" dirty="0">
                <a:solidFill>
                  <a:srgbClr val="0E3B6D"/>
                </a:solidFill>
                <a:latin typeface="BIZ UDPGothic"/>
                <a:cs typeface="BIZ UDPGothic"/>
              </a:rPr>
              <a:t>世界をよく する」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という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想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いを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大切</a:t>
            </a:r>
            <a:r>
              <a:rPr sz="1250" spc="-150" dirty="0">
                <a:solidFill>
                  <a:srgbClr val="333333"/>
                </a:solidFill>
                <a:latin typeface="PMingLiU"/>
                <a:cs typeface="PMingLiU"/>
              </a:rPr>
              <a:t>にし、すべての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活動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の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原点</a:t>
            </a:r>
            <a:r>
              <a:rPr sz="1250" spc="-155" dirty="0">
                <a:solidFill>
                  <a:srgbClr val="333333"/>
                </a:solidFill>
                <a:latin typeface="PMingLiU"/>
                <a:cs typeface="PMingLiU"/>
              </a:rPr>
              <a:t>としています。</a:t>
            </a:r>
            <a:endParaRPr sz="1250">
              <a:latin typeface="PMingLiU"/>
              <a:cs typeface="PMingLiU"/>
            </a:endParaRPr>
          </a:p>
          <a:p>
            <a:pPr marL="285115" marR="381635" algn="just">
              <a:lnSpc>
                <a:spcPct val="120000"/>
              </a:lnSpc>
              <a:spcBef>
                <a:spcPts val="1200"/>
              </a:spcBef>
            </a:pPr>
            <a:r>
              <a:rPr sz="1250" spc="-140" dirty="0">
                <a:solidFill>
                  <a:srgbClr val="333333"/>
                </a:solidFill>
                <a:latin typeface="PMingLiU"/>
                <a:cs typeface="PMingLiU"/>
              </a:rPr>
              <a:t>エン‧ジャパングループの</a:t>
            </a:r>
            <a:r>
              <a:rPr sz="1250" spc="-140" dirty="0">
                <a:solidFill>
                  <a:srgbClr val="333333"/>
                </a:solidFill>
                <a:latin typeface="SimSun"/>
                <a:cs typeface="SimSun"/>
              </a:rPr>
              <a:t>一員</a:t>
            </a:r>
            <a:r>
              <a:rPr sz="1250" spc="-155" dirty="0">
                <a:solidFill>
                  <a:srgbClr val="333333"/>
                </a:solidFill>
                <a:latin typeface="PMingLiU"/>
                <a:cs typeface="PMingLiU"/>
              </a:rPr>
              <a:t>として、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日本社会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の</a:t>
            </a:r>
            <a:r>
              <a:rPr sz="1250" spc="-130" dirty="0">
                <a:solidFill>
                  <a:srgbClr val="333333"/>
                </a:solidFill>
                <a:latin typeface="SimSun"/>
                <a:cs typeface="SimSun"/>
              </a:rPr>
              <a:t>生産性向上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に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貢献</a:t>
            </a:r>
            <a:r>
              <a:rPr sz="1250" spc="-150" dirty="0">
                <a:solidFill>
                  <a:srgbClr val="333333"/>
                </a:solidFill>
                <a:latin typeface="PMingLiU"/>
                <a:cs typeface="PMingLiU"/>
              </a:rPr>
              <a:t>することで、より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良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い</a:t>
            </a:r>
            <a:r>
              <a:rPr sz="1250" spc="-120" dirty="0">
                <a:solidFill>
                  <a:srgbClr val="333333"/>
                </a:solidFill>
                <a:latin typeface="SimSun"/>
                <a:cs typeface="SimSun"/>
              </a:rPr>
              <a:t>世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界</a:t>
            </a:r>
            <a:r>
              <a:rPr sz="1250" spc="-170" dirty="0">
                <a:solidFill>
                  <a:srgbClr val="333333"/>
                </a:solidFill>
                <a:latin typeface="PMingLiU"/>
                <a:cs typeface="PMingLiU"/>
              </a:rPr>
              <a:t>づく りに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貢献</a:t>
            </a:r>
            <a:r>
              <a:rPr sz="1250" spc="-140" dirty="0">
                <a:solidFill>
                  <a:srgbClr val="333333"/>
                </a:solidFill>
                <a:latin typeface="PMingLiU"/>
                <a:cs typeface="PMingLiU"/>
              </a:rPr>
              <a:t>します。</a:t>
            </a:r>
            <a:endParaRPr sz="1250">
              <a:latin typeface="PMingLiU"/>
              <a:cs typeface="PMingLiU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390899" y="3838574"/>
            <a:ext cx="8420100" cy="742950"/>
            <a:chOff x="3390899" y="3838574"/>
            <a:chExt cx="8420100" cy="742950"/>
          </a:xfrm>
        </p:grpSpPr>
        <p:sp>
          <p:nvSpPr>
            <p:cNvPr id="8" name="object 8"/>
            <p:cNvSpPr/>
            <p:nvPr/>
          </p:nvSpPr>
          <p:spPr>
            <a:xfrm>
              <a:off x="3409949" y="3838574"/>
              <a:ext cx="8401050" cy="742950"/>
            </a:xfrm>
            <a:custGeom>
              <a:avLst/>
              <a:gdLst/>
              <a:ahLst/>
              <a:cxnLst/>
              <a:rect l="l" t="t" r="r" b="b"/>
              <a:pathLst>
                <a:path w="8401050" h="742950">
                  <a:moveTo>
                    <a:pt x="8368001" y="742949"/>
                  </a:moveTo>
                  <a:lnTo>
                    <a:pt x="0" y="742949"/>
                  </a:lnTo>
                  <a:lnTo>
                    <a:pt x="0" y="0"/>
                  </a:lnTo>
                  <a:lnTo>
                    <a:pt x="8368001" y="0"/>
                  </a:lnTo>
                  <a:lnTo>
                    <a:pt x="8372860" y="966"/>
                  </a:lnTo>
                  <a:lnTo>
                    <a:pt x="8400081" y="28187"/>
                  </a:lnTo>
                  <a:lnTo>
                    <a:pt x="8401049" y="33047"/>
                  </a:lnTo>
                  <a:lnTo>
                    <a:pt x="8401049" y="709902"/>
                  </a:lnTo>
                  <a:lnTo>
                    <a:pt x="8372860" y="741982"/>
                  </a:lnTo>
                  <a:lnTo>
                    <a:pt x="8368001" y="742949"/>
                  </a:lnTo>
                  <a:close/>
                </a:path>
              </a:pathLst>
            </a:custGeom>
            <a:solidFill>
              <a:srgbClr val="F2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390899" y="3838574"/>
              <a:ext cx="38100" cy="742950"/>
            </a:xfrm>
            <a:custGeom>
              <a:avLst/>
              <a:gdLst/>
              <a:ahLst/>
              <a:cxnLst/>
              <a:rect l="l" t="t" r="r" b="b"/>
              <a:pathLst>
                <a:path w="38100" h="742950">
                  <a:moveTo>
                    <a:pt x="38099" y="742949"/>
                  </a:moveTo>
                  <a:lnTo>
                    <a:pt x="0" y="742949"/>
                  </a:lnTo>
                  <a:lnTo>
                    <a:pt x="0" y="0"/>
                  </a:lnTo>
                  <a:lnTo>
                    <a:pt x="38099" y="0"/>
                  </a:lnTo>
                  <a:lnTo>
                    <a:pt x="38099" y="742949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3390899" y="4724399"/>
            <a:ext cx="8420100" cy="942975"/>
            <a:chOff x="3390899" y="4724399"/>
            <a:chExt cx="8420100" cy="942975"/>
          </a:xfrm>
        </p:grpSpPr>
        <p:sp>
          <p:nvSpPr>
            <p:cNvPr id="11" name="object 11"/>
            <p:cNvSpPr/>
            <p:nvPr/>
          </p:nvSpPr>
          <p:spPr>
            <a:xfrm>
              <a:off x="3409949" y="4724399"/>
              <a:ext cx="8401050" cy="942975"/>
            </a:xfrm>
            <a:custGeom>
              <a:avLst/>
              <a:gdLst/>
              <a:ahLst/>
              <a:cxnLst/>
              <a:rect l="l" t="t" r="r" b="b"/>
              <a:pathLst>
                <a:path w="8401050" h="942975">
                  <a:moveTo>
                    <a:pt x="8368001" y="942974"/>
                  </a:moveTo>
                  <a:lnTo>
                    <a:pt x="0" y="942974"/>
                  </a:lnTo>
                  <a:lnTo>
                    <a:pt x="0" y="0"/>
                  </a:lnTo>
                  <a:lnTo>
                    <a:pt x="8368001" y="0"/>
                  </a:lnTo>
                  <a:lnTo>
                    <a:pt x="8372860" y="966"/>
                  </a:lnTo>
                  <a:lnTo>
                    <a:pt x="8400081" y="28187"/>
                  </a:lnTo>
                  <a:lnTo>
                    <a:pt x="8401049" y="33047"/>
                  </a:lnTo>
                  <a:lnTo>
                    <a:pt x="8401049" y="909926"/>
                  </a:lnTo>
                  <a:lnTo>
                    <a:pt x="8372860" y="942007"/>
                  </a:lnTo>
                  <a:lnTo>
                    <a:pt x="8368001" y="942974"/>
                  </a:lnTo>
                  <a:close/>
                </a:path>
              </a:pathLst>
            </a:custGeom>
            <a:solidFill>
              <a:srgbClr val="F2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90899" y="4724399"/>
              <a:ext cx="38100" cy="942975"/>
            </a:xfrm>
            <a:custGeom>
              <a:avLst/>
              <a:gdLst/>
              <a:ahLst/>
              <a:cxnLst/>
              <a:rect l="l" t="t" r="r" b="b"/>
              <a:pathLst>
                <a:path w="38100" h="942975">
                  <a:moveTo>
                    <a:pt x="38099" y="942974"/>
                  </a:moveTo>
                  <a:lnTo>
                    <a:pt x="0" y="942974"/>
                  </a:lnTo>
                  <a:lnTo>
                    <a:pt x="0" y="0"/>
                  </a:lnTo>
                  <a:lnTo>
                    <a:pt x="38099" y="0"/>
                  </a:lnTo>
                  <a:lnTo>
                    <a:pt x="38099" y="942974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3390899" y="5810249"/>
            <a:ext cx="8420100" cy="962025"/>
            <a:chOff x="3390899" y="5810249"/>
            <a:chExt cx="8420100" cy="962025"/>
          </a:xfrm>
        </p:grpSpPr>
        <p:sp>
          <p:nvSpPr>
            <p:cNvPr id="14" name="object 14"/>
            <p:cNvSpPr/>
            <p:nvPr/>
          </p:nvSpPr>
          <p:spPr>
            <a:xfrm>
              <a:off x="3409949" y="5810249"/>
              <a:ext cx="8401050" cy="962025"/>
            </a:xfrm>
            <a:custGeom>
              <a:avLst/>
              <a:gdLst/>
              <a:ahLst/>
              <a:cxnLst/>
              <a:rect l="l" t="t" r="r" b="b"/>
              <a:pathLst>
                <a:path w="8401050" h="962025">
                  <a:moveTo>
                    <a:pt x="8368001" y="962024"/>
                  </a:moveTo>
                  <a:lnTo>
                    <a:pt x="0" y="962024"/>
                  </a:lnTo>
                  <a:lnTo>
                    <a:pt x="0" y="0"/>
                  </a:lnTo>
                  <a:lnTo>
                    <a:pt x="8368001" y="0"/>
                  </a:lnTo>
                  <a:lnTo>
                    <a:pt x="8372860" y="966"/>
                  </a:lnTo>
                  <a:lnTo>
                    <a:pt x="8400081" y="28187"/>
                  </a:lnTo>
                  <a:lnTo>
                    <a:pt x="8401049" y="33047"/>
                  </a:lnTo>
                  <a:lnTo>
                    <a:pt x="8401049" y="928976"/>
                  </a:lnTo>
                  <a:lnTo>
                    <a:pt x="8372860" y="961057"/>
                  </a:lnTo>
                  <a:lnTo>
                    <a:pt x="8368001" y="962024"/>
                  </a:lnTo>
                  <a:close/>
                </a:path>
              </a:pathLst>
            </a:custGeom>
            <a:solidFill>
              <a:srgbClr val="F2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90887" y="5810249"/>
              <a:ext cx="581025" cy="962025"/>
            </a:xfrm>
            <a:custGeom>
              <a:avLst/>
              <a:gdLst/>
              <a:ahLst/>
              <a:cxnLst/>
              <a:rect l="l" t="t" r="r" b="b"/>
              <a:pathLst>
                <a:path w="581025" h="962025">
                  <a:moveTo>
                    <a:pt x="38100" y="0"/>
                  </a:moveTo>
                  <a:lnTo>
                    <a:pt x="0" y="0"/>
                  </a:lnTo>
                  <a:lnTo>
                    <a:pt x="0" y="962025"/>
                  </a:lnTo>
                  <a:lnTo>
                    <a:pt x="38100" y="962025"/>
                  </a:lnTo>
                  <a:lnTo>
                    <a:pt x="38100" y="0"/>
                  </a:lnTo>
                  <a:close/>
                </a:path>
                <a:path w="581025" h="962025">
                  <a:moveTo>
                    <a:pt x="581025" y="166408"/>
                  </a:moveTo>
                  <a:lnTo>
                    <a:pt x="552843" y="134327"/>
                  </a:lnTo>
                  <a:lnTo>
                    <a:pt x="547979" y="133350"/>
                  </a:lnTo>
                  <a:lnTo>
                    <a:pt x="214033" y="133350"/>
                  </a:lnTo>
                  <a:lnTo>
                    <a:pt x="181952" y="161544"/>
                  </a:lnTo>
                  <a:lnTo>
                    <a:pt x="180975" y="166408"/>
                  </a:lnTo>
                  <a:lnTo>
                    <a:pt x="180975" y="352425"/>
                  </a:lnTo>
                  <a:lnTo>
                    <a:pt x="180975" y="357479"/>
                  </a:lnTo>
                  <a:lnTo>
                    <a:pt x="209169" y="389559"/>
                  </a:lnTo>
                  <a:lnTo>
                    <a:pt x="214033" y="390525"/>
                  </a:lnTo>
                  <a:lnTo>
                    <a:pt x="547979" y="390525"/>
                  </a:lnTo>
                  <a:lnTo>
                    <a:pt x="580059" y="362343"/>
                  </a:lnTo>
                  <a:lnTo>
                    <a:pt x="581025" y="357479"/>
                  </a:lnTo>
                  <a:lnTo>
                    <a:pt x="581025" y="166408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7999" y="1276349"/>
            <a:ext cx="200025" cy="228600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3235324" y="1214882"/>
            <a:ext cx="2082800" cy="3359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0" b="1" spc="15" dirty="0">
                <a:solidFill>
                  <a:srgbClr val="0E3B6D"/>
                </a:solidFill>
                <a:latin typeface="BIZ UDPGothic"/>
                <a:cs typeface="BIZ UDPGothic"/>
              </a:rPr>
              <a:t>ミッション</a:t>
            </a:r>
            <a:r>
              <a:rPr sz="2000" b="1" spc="800" dirty="0">
                <a:solidFill>
                  <a:srgbClr val="0E3B6D"/>
                </a:solidFill>
                <a:latin typeface="BIZ UDPGothic"/>
                <a:cs typeface="BIZ UDPGothic"/>
              </a:rPr>
              <a:t>（</a:t>
            </a:r>
            <a:r>
              <a:rPr sz="2000" b="1" spc="-200" dirty="0">
                <a:solidFill>
                  <a:srgbClr val="0E3B6D"/>
                </a:solidFill>
                <a:latin typeface="BIZ UDPGothic"/>
                <a:cs typeface="BIZ UDPGothic"/>
              </a:rPr>
              <a:t>使命</a:t>
            </a:r>
            <a:r>
              <a:rPr sz="2000" b="1" spc="750" dirty="0">
                <a:solidFill>
                  <a:srgbClr val="0E3B6D"/>
                </a:solidFill>
                <a:latin typeface="BIZ UDPGothic"/>
                <a:cs typeface="BIZ UDPGothic"/>
              </a:rPr>
              <a:t>）</a:t>
            </a:r>
            <a:endParaRPr sz="2000">
              <a:latin typeface="BIZ UDPGothic"/>
              <a:cs typeface="BIZ UDPGoth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378200" y="1701038"/>
            <a:ext cx="6579234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185" dirty="0">
                <a:solidFill>
                  <a:srgbClr val="333333"/>
                </a:solidFill>
                <a:latin typeface="SimSun"/>
                <a:cs typeface="SimSun"/>
              </a:rPr>
              <a:t>企業の営業変革を通じて日本の労働生産性を向上させ、働く 人々の「入社後活躍」を実現する。</a:t>
            </a:r>
            <a:endParaRPr sz="1350">
              <a:latin typeface="SimSun"/>
              <a:cs typeface="SimSun"/>
            </a:endParaRPr>
          </a:p>
        </p:txBody>
      </p:sp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7999" y="2243137"/>
            <a:ext cx="228600" cy="200025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3263900" y="2167382"/>
            <a:ext cx="2082800" cy="3359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0" b="1" spc="-55" dirty="0">
                <a:solidFill>
                  <a:srgbClr val="0E3B6D"/>
                </a:solidFill>
                <a:latin typeface="BIZ UDPGothic"/>
                <a:cs typeface="BIZ UDPGothic"/>
              </a:rPr>
              <a:t>ビジョン</a:t>
            </a:r>
            <a:r>
              <a:rPr sz="2000" b="1" spc="800" dirty="0">
                <a:solidFill>
                  <a:srgbClr val="0E3B6D"/>
                </a:solidFill>
                <a:latin typeface="BIZ UDPGothic"/>
                <a:cs typeface="BIZ UDPGothic"/>
              </a:rPr>
              <a:t>（</a:t>
            </a:r>
            <a:r>
              <a:rPr sz="2000" b="1" spc="-200" dirty="0">
                <a:solidFill>
                  <a:srgbClr val="0E3B6D"/>
                </a:solidFill>
                <a:latin typeface="BIZ UDPGothic"/>
                <a:cs typeface="BIZ UDPGothic"/>
              </a:rPr>
              <a:t>未来像</a:t>
            </a:r>
            <a:r>
              <a:rPr sz="2000" b="1" spc="750" dirty="0">
                <a:solidFill>
                  <a:srgbClr val="0E3B6D"/>
                </a:solidFill>
                <a:latin typeface="BIZ UDPGothic"/>
                <a:cs typeface="BIZ UDPGothic"/>
              </a:rPr>
              <a:t>）</a:t>
            </a:r>
            <a:endParaRPr sz="2000">
              <a:latin typeface="BIZ UDPGothic"/>
              <a:cs typeface="BIZ UDPGothic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378200" y="2631592"/>
            <a:ext cx="838136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95"/>
              </a:spcBef>
            </a:pPr>
            <a:r>
              <a:rPr sz="1350" spc="-180" dirty="0">
                <a:solidFill>
                  <a:srgbClr val="333333"/>
                </a:solidFill>
                <a:latin typeface="SimSun"/>
                <a:cs typeface="SimSun"/>
              </a:rPr>
              <a:t>セールストランスフォーメーション</a:t>
            </a:r>
            <a:r>
              <a:rPr sz="1350" spc="-114" dirty="0">
                <a:solidFill>
                  <a:srgbClr val="333333"/>
                </a:solidFill>
                <a:latin typeface="SimSun"/>
                <a:cs typeface="SimSun"/>
              </a:rPr>
              <a:t>（</a:t>
            </a:r>
            <a:r>
              <a:rPr sz="1300" spc="-114" dirty="0">
                <a:solidFill>
                  <a:srgbClr val="333333"/>
                </a:solidFill>
                <a:latin typeface="Noto Sans JP"/>
                <a:cs typeface="Noto Sans JP"/>
              </a:rPr>
              <a:t>SX</a:t>
            </a:r>
            <a:r>
              <a:rPr sz="1350" spc="-114" dirty="0">
                <a:solidFill>
                  <a:srgbClr val="333333"/>
                </a:solidFill>
                <a:latin typeface="SimSun"/>
                <a:cs typeface="SimSun"/>
              </a:rPr>
              <a:t>）</a:t>
            </a:r>
            <a:r>
              <a:rPr sz="1350" spc="-204" dirty="0">
                <a:solidFill>
                  <a:srgbClr val="333333"/>
                </a:solidFill>
                <a:latin typeface="SimSun"/>
                <a:cs typeface="SimSun"/>
              </a:rPr>
              <a:t>のリーディングカンパニーとして、すべての企業に再現性のある営業成功モデル</a:t>
            </a:r>
            <a:r>
              <a:rPr sz="1350" spc="-165" dirty="0">
                <a:solidFill>
                  <a:srgbClr val="333333"/>
                </a:solidFill>
                <a:latin typeface="SimSun"/>
                <a:cs typeface="SimSun"/>
              </a:rPr>
              <a:t>を提供し、日本経済の持続的発展に寄与する。</a:t>
            </a:r>
            <a:endParaRPr sz="1350">
              <a:latin typeface="SimSun"/>
              <a:cs typeface="SimSun"/>
            </a:endParaRPr>
          </a:p>
        </p:txBody>
      </p:sp>
      <p:pic>
        <p:nvPicPr>
          <p:cNvPr id="22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47062" y="3420665"/>
            <a:ext cx="230475" cy="203641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3263900" y="3348482"/>
            <a:ext cx="2082800" cy="3359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0" b="1" spc="-45" dirty="0">
                <a:solidFill>
                  <a:srgbClr val="0E3B6D"/>
                </a:solidFill>
                <a:latin typeface="BIZ UDPGothic"/>
                <a:cs typeface="BIZ UDPGothic"/>
              </a:rPr>
              <a:t>バリュー</a:t>
            </a:r>
            <a:r>
              <a:rPr sz="2000" b="1" spc="800" dirty="0">
                <a:solidFill>
                  <a:srgbClr val="0E3B6D"/>
                </a:solidFill>
                <a:latin typeface="BIZ UDPGothic"/>
                <a:cs typeface="BIZ UDPGothic"/>
              </a:rPr>
              <a:t>（</a:t>
            </a:r>
            <a:r>
              <a:rPr sz="2000" b="1" spc="-200" dirty="0">
                <a:solidFill>
                  <a:srgbClr val="0E3B6D"/>
                </a:solidFill>
                <a:latin typeface="BIZ UDPGothic"/>
                <a:cs typeface="BIZ UDPGothic"/>
              </a:rPr>
              <a:t>価値観</a:t>
            </a:r>
            <a:r>
              <a:rPr sz="2000" b="1" spc="750" dirty="0">
                <a:solidFill>
                  <a:srgbClr val="0E3B6D"/>
                </a:solidFill>
                <a:latin typeface="BIZ UDPGothic"/>
                <a:cs typeface="BIZ UDPGothic"/>
              </a:rPr>
              <a:t>）</a:t>
            </a:r>
            <a:endParaRPr sz="2000">
              <a:latin typeface="BIZ UDPGothic"/>
              <a:cs typeface="BIZ UDPGothic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559175" y="3829774"/>
            <a:ext cx="7999730" cy="633095"/>
          </a:xfrm>
          <a:prstGeom prst="rect">
            <a:avLst/>
          </a:prstGeom>
        </p:spPr>
        <p:txBody>
          <a:bodyPr vert="horz" wrap="square" lIns="0" tIns="1200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5"/>
              </a:spcBef>
            </a:pPr>
            <a:r>
              <a:rPr sz="1500" b="1" spc="-150" dirty="0">
                <a:solidFill>
                  <a:srgbClr val="0E3B6D"/>
                </a:solidFill>
                <a:latin typeface="BIZ UDPGothic"/>
                <a:cs typeface="BIZ UDPGothic"/>
              </a:rPr>
              <a:t>人間成長</a:t>
            </a:r>
            <a:r>
              <a:rPr sz="1600" b="1" spc="-50" dirty="0">
                <a:solidFill>
                  <a:srgbClr val="0E3B6D"/>
                </a:solidFill>
                <a:latin typeface="Noto Sans JP"/>
                <a:cs typeface="Noto Sans JP"/>
              </a:rPr>
              <a:t>®</a:t>
            </a:r>
            <a:endParaRPr sz="1600">
              <a:latin typeface="Noto Sans JP"/>
              <a:cs typeface="Noto Sans JP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働</a:t>
            </a:r>
            <a:r>
              <a:rPr sz="1150" spc="-150" dirty="0">
                <a:solidFill>
                  <a:srgbClr val="333333"/>
                </a:solidFill>
                <a:latin typeface="PMingLiU"/>
                <a:cs typeface="PMingLiU"/>
              </a:rPr>
              <a:t>く ことを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自己成長</a:t>
            </a:r>
            <a:r>
              <a:rPr sz="1150" spc="-114" dirty="0">
                <a:solidFill>
                  <a:srgbClr val="333333"/>
                </a:solidFill>
                <a:latin typeface="PMingLiU"/>
                <a:cs typeface="PMingLiU"/>
              </a:rPr>
              <a:t>のステージと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捉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え、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心技一体</a:t>
            </a:r>
            <a:r>
              <a:rPr sz="1150" spc="-114" dirty="0">
                <a:solidFill>
                  <a:srgbClr val="333333"/>
                </a:solidFill>
                <a:latin typeface="PMingLiU"/>
                <a:cs typeface="PMingLiU"/>
              </a:rPr>
              <a:t>のプロフェッショナルとして、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精神的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にも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物質的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にも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豊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かになることを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目指</a:t>
            </a:r>
            <a:r>
              <a:rPr sz="1150" spc="-135" dirty="0">
                <a:solidFill>
                  <a:srgbClr val="333333"/>
                </a:solidFill>
                <a:latin typeface="PMingLiU"/>
                <a:cs typeface="PMingLiU"/>
              </a:rPr>
              <a:t>します。</a:t>
            </a:r>
            <a:endParaRPr sz="1150">
              <a:latin typeface="PMingLiU"/>
              <a:cs typeface="PMingLiU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559175" y="4734395"/>
            <a:ext cx="7995920" cy="814069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1600" b="1" spc="-145" dirty="0">
                <a:solidFill>
                  <a:srgbClr val="0E3B6D"/>
                </a:solidFill>
                <a:latin typeface="Noto Sans JP"/>
                <a:cs typeface="Noto Sans JP"/>
              </a:rPr>
              <a:t>Inner</a:t>
            </a:r>
            <a:r>
              <a:rPr sz="1600" b="1" spc="-40" dirty="0">
                <a:solidFill>
                  <a:srgbClr val="0E3B6D"/>
                </a:solidFill>
                <a:latin typeface="Noto Sans JP"/>
                <a:cs typeface="Noto Sans JP"/>
              </a:rPr>
              <a:t> </a:t>
            </a:r>
            <a:r>
              <a:rPr sz="1600" b="1" spc="-125" dirty="0">
                <a:solidFill>
                  <a:srgbClr val="0E3B6D"/>
                </a:solidFill>
                <a:latin typeface="Noto Sans JP"/>
                <a:cs typeface="Noto Sans JP"/>
              </a:rPr>
              <a:t>Calling</a:t>
            </a:r>
            <a:r>
              <a:rPr sz="1600" b="1" spc="-40" dirty="0">
                <a:solidFill>
                  <a:srgbClr val="0E3B6D"/>
                </a:solidFill>
                <a:latin typeface="Noto Sans JP"/>
                <a:cs typeface="Noto Sans JP"/>
              </a:rPr>
              <a:t> </a:t>
            </a:r>
            <a:r>
              <a:rPr sz="1600" b="1" spc="-190" dirty="0">
                <a:solidFill>
                  <a:srgbClr val="0E3B6D"/>
                </a:solidFill>
                <a:latin typeface="Noto Sans JP"/>
                <a:cs typeface="Noto Sans JP"/>
              </a:rPr>
              <a:t>&amp;</a:t>
            </a:r>
            <a:r>
              <a:rPr sz="1600" b="1" spc="-40" dirty="0">
                <a:solidFill>
                  <a:srgbClr val="0E3B6D"/>
                </a:solidFill>
                <a:latin typeface="Noto Sans JP"/>
                <a:cs typeface="Noto Sans JP"/>
              </a:rPr>
              <a:t> </a:t>
            </a:r>
            <a:r>
              <a:rPr sz="1600" b="1" spc="-175" dirty="0">
                <a:solidFill>
                  <a:srgbClr val="0E3B6D"/>
                </a:solidFill>
                <a:latin typeface="Noto Sans JP"/>
                <a:cs typeface="Noto Sans JP"/>
              </a:rPr>
              <a:t>Work</a:t>
            </a:r>
            <a:r>
              <a:rPr sz="1600" b="1" spc="-40" dirty="0">
                <a:solidFill>
                  <a:srgbClr val="0E3B6D"/>
                </a:solidFill>
                <a:latin typeface="Noto Sans JP"/>
                <a:cs typeface="Noto Sans JP"/>
              </a:rPr>
              <a:t> </a:t>
            </a:r>
            <a:r>
              <a:rPr sz="1600" b="1" spc="-20" dirty="0">
                <a:solidFill>
                  <a:srgbClr val="0E3B6D"/>
                </a:solidFill>
                <a:latin typeface="Noto Sans JP"/>
                <a:cs typeface="Noto Sans JP"/>
              </a:rPr>
              <a:t>Hard</a:t>
            </a:r>
            <a:endParaRPr sz="1600">
              <a:latin typeface="Noto Sans JP"/>
              <a:cs typeface="Noto Sans JP"/>
            </a:endParaRPr>
          </a:p>
          <a:p>
            <a:pPr marL="12700" marR="5080">
              <a:lnSpc>
                <a:spcPct val="111700"/>
              </a:lnSpc>
              <a:spcBef>
                <a:spcPts val="355"/>
              </a:spcBef>
            </a:pP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自社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の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商品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‧サービスを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通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じて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世界</a:t>
            </a:r>
            <a:r>
              <a:rPr sz="1150" spc="-120" dirty="0">
                <a:solidFill>
                  <a:srgbClr val="333333"/>
                </a:solidFill>
                <a:latin typeface="PMingLiU"/>
                <a:cs typeface="PMingLiU"/>
              </a:rPr>
              <a:t>をより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良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く する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決意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（</a:t>
            </a:r>
            <a:r>
              <a:rPr sz="1250" spc="-105" dirty="0">
                <a:solidFill>
                  <a:srgbClr val="333333"/>
                </a:solidFill>
                <a:latin typeface="Noto Sans JP"/>
                <a:cs typeface="Noto Sans JP"/>
              </a:rPr>
              <a:t>Inner</a:t>
            </a:r>
            <a:r>
              <a:rPr sz="1250" spc="50" dirty="0">
                <a:solidFill>
                  <a:srgbClr val="333333"/>
                </a:solidFill>
                <a:latin typeface="Noto Sans JP"/>
                <a:cs typeface="Noto Sans JP"/>
              </a:rPr>
              <a:t> </a:t>
            </a:r>
            <a:r>
              <a:rPr sz="1250" spc="-105" dirty="0">
                <a:solidFill>
                  <a:srgbClr val="333333"/>
                </a:solidFill>
                <a:latin typeface="Noto Sans JP"/>
                <a:cs typeface="Noto Sans JP"/>
              </a:rPr>
              <a:t>Calling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）</a:t>
            </a:r>
            <a:r>
              <a:rPr sz="1150" spc="-135" dirty="0">
                <a:solidFill>
                  <a:srgbClr val="333333"/>
                </a:solidFill>
                <a:latin typeface="PMingLiU"/>
                <a:cs typeface="PMingLiU"/>
              </a:rPr>
              <a:t>と、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誰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かのために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懸命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に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仕事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をすること</a:t>
            </a:r>
            <a:r>
              <a:rPr sz="1150" spc="-125" dirty="0">
                <a:solidFill>
                  <a:srgbClr val="333333"/>
                </a:solidFill>
                <a:latin typeface="SimSun"/>
                <a:cs typeface="SimSun"/>
              </a:rPr>
              <a:t>（</a:t>
            </a:r>
            <a:r>
              <a:rPr sz="1250" spc="-125" dirty="0">
                <a:solidFill>
                  <a:srgbClr val="333333"/>
                </a:solidFill>
                <a:latin typeface="Noto Sans JP"/>
                <a:cs typeface="Noto Sans JP"/>
              </a:rPr>
              <a:t>Work</a:t>
            </a:r>
            <a:r>
              <a:rPr sz="1250" spc="50" dirty="0">
                <a:solidFill>
                  <a:srgbClr val="333333"/>
                </a:solidFill>
                <a:latin typeface="Noto Sans JP"/>
                <a:cs typeface="Noto Sans JP"/>
              </a:rPr>
              <a:t> </a:t>
            </a:r>
            <a:r>
              <a:rPr sz="1250" spc="-125" dirty="0">
                <a:solidFill>
                  <a:srgbClr val="333333"/>
                </a:solidFill>
                <a:latin typeface="Noto Sans JP"/>
                <a:cs typeface="Noto Sans JP"/>
              </a:rPr>
              <a:t>Hard</a:t>
            </a:r>
            <a:r>
              <a:rPr sz="1150" spc="-125" dirty="0">
                <a:solidFill>
                  <a:srgbClr val="333333"/>
                </a:solidFill>
                <a:latin typeface="SimSun"/>
                <a:cs typeface="SimSun"/>
              </a:rPr>
              <a:t>）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150" spc="-50" dirty="0">
                <a:solidFill>
                  <a:srgbClr val="333333"/>
                </a:solidFill>
                <a:latin typeface="SimSun"/>
                <a:cs typeface="SimSun"/>
              </a:rPr>
              <a:t>大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切</a:t>
            </a:r>
            <a:r>
              <a:rPr sz="1150" spc="-125" dirty="0">
                <a:solidFill>
                  <a:srgbClr val="333333"/>
                </a:solidFill>
                <a:latin typeface="PMingLiU"/>
                <a:cs typeface="PMingLiU"/>
              </a:rPr>
              <a:t>にします。</a:t>
            </a:r>
            <a:endParaRPr sz="1150">
              <a:latin typeface="PMingLiU"/>
              <a:cs typeface="PMingLiU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559175" y="5795569"/>
            <a:ext cx="8101965" cy="857885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990"/>
              </a:spcBef>
            </a:pPr>
            <a:r>
              <a:rPr sz="1150" b="0" dirty="0">
                <a:solidFill>
                  <a:srgbClr val="FFFFFF"/>
                </a:solidFill>
                <a:latin typeface="Noto Sans JP Medium"/>
                <a:cs typeface="Noto Sans JP Medium"/>
              </a:rPr>
              <a:t>CSA</a:t>
            </a:r>
            <a:r>
              <a:rPr sz="1150" b="0" spc="495" dirty="0">
                <a:solidFill>
                  <a:srgbClr val="FFFFFF"/>
                </a:solidFill>
                <a:latin typeface="Noto Sans JP Medium"/>
                <a:cs typeface="Noto Sans JP Medium"/>
              </a:rPr>
              <a:t> </a:t>
            </a:r>
            <a:r>
              <a:rPr sz="1600" b="1" spc="-85" dirty="0">
                <a:solidFill>
                  <a:srgbClr val="0E3B6D"/>
                </a:solidFill>
                <a:latin typeface="Noto Sans JP"/>
                <a:cs typeface="Noto Sans JP"/>
              </a:rPr>
              <a:t>CareerSelectAbility®</a:t>
            </a:r>
            <a:endParaRPr sz="1600">
              <a:latin typeface="Noto Sans JP"/>
              <a:cs typeface="Noto Sans JP"/>
            </a:endParaRPr>
          </a:p>
          <a:p>
            <a:pPr marL="12700" marR="5080">
              <a:lnSpc>
                <a:spcPct val="111700"/>
              </a:lnSpc>
              <a:spcBef>
                <a:spcPts val="505"/>
              </a:spcBef>
            </a:pP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いかなる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状況</a:t>
            </a:r>
            <a:r>
              <a:rPr sz="1150" spc="-125" dirty="0">
                <a:solidFill>
                  <a:srgbClr val="333333"/>
                </a:solidFill>
                <a:latin typeface="PMingLiU"/>
                <a:cs typeface="PMingLiU"/>
              </a:rPr>
              <a:t>においても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自身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が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望む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キャリアを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選択</a:t>
            </a:r>
            <a:r>
              <a:rPr sz="1150" spc="-114" dirty="0">
                <a:solidFill>
                  <a:srgbClr val="333333"/>
                </a:solidFill>
                <a:latin typeface="PMingLiU"/>
                <a:cs typeface="PMingLiU"/>
              </a:rPr>
              <a:t>できる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実力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身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につけるため、</a:t>
            </a:r>
            <a:r>
              <a:rPr sz="1250" spc="-120" dirty="0">
                <a:solidFill>
                  <a:srgbClr val="333333"/>
                </a:solidFill>
                <a:latin typeface="Noto Sans JP"/>
                <a:cs typeface="Noto Sans JP"/>
              </a:rPr>
              <a:t>7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つの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「考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え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方」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と</a:t>
            </a:r>
            <a:r>
              <a:rPr sz="1250" spc="-120" dirty="0">
                <a:solidFill>
                  <a:srgbClr val="333333"/>
                </a:solidFill>
                <a:latin typeface="Noto Sans JP"/>
                <a:cs typeface="Noto Sans JP"/>
              </a:rPr>
              <a:t>20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の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「能力」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定義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し、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継続的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な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成長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支援</a:t>
            </a:r>
            <a:r>
              <a:rPr sz="1150" spc="-135" dirty="0">
                <a:solidFill>
                  <a:srgbClr val="333333"/>
                </a:solidFill>
                <a:latin typeface="PMingLiU"/>
                <a:cs typeface="PMingLiU"/>
              </a:rPr>
              <a:t>します。</a:t>
            </a:r>
            <a:endParaRPr sz="1150">
              <a:latin typeface="PMingLiU"/>
              <a:cs typeface="PMingLiU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299" y="195326"/>
            <a:ext cx="1901825" cy="4387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85" dirty="0"/>
              <a:t>提供サービス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1028699"/>
            <a:ext cx="2667000" cy="5772083"/>
            <a:chOff x="0" y="1028699"/>
            <a:chExt cx="2667000" cy="5772083"/>
          </a:xfrm>
        </p:grpSpPr>
        <p:sp>
          <p:nvSpPr>
            <p:cNvPr id="4" name="object 4"/>
            <p:cNvSpPr/>
            <p:nvPr/>
          </p:nvSpPr>
          <p:spPr>
            <a:xfrm>
              <a:off x="0" y="1028699"/>
              <a:ext cx="2667000" cy="5772083"/>
            </a:xfrm>
            <a:custGeom>
              <a:avLst/>
              <a:gdLst/>
              <a:ahLst/>
              <a:cxnLst/>
              <a:rect l="l" t="t" r="r" b="b"/>
              <a:pathLst>
                <a:path w="2667000" h="7705725">
                  <a:moveTo>
                    <a:pt x="2666999" y="7705724"/>
                  </a:moveTo>
                  <a:lnTo>
                    <a:pt x="0" y="7705724"/>
                  </a:lnTo>
                  <a:lnTo>
                    <a:pt x="0" y="0"/>
                  </a:lnTo>
                  <a:lnTo>
                    <a:pt x="2666999" y="0"/>
                  </a:lnTo>
                  <a:lnTo>
                    <a:pt x="2666999" y="7705724"/>
                  </a:lnTo>
                  <a:close/>
                </a:path>
              </a:pathLst>
            </a:custGeom>
            <a:solidFill>
              <a:srgbClr val="F2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5749" y="1219199"/>
              <a:ext cx="38100" cy="628650"/>
            </a:xfrm>
            <a:custGeom>
              <a:avLst/>
              <a:gdLst/>
              <a:ahLst/>
              <a:cxnLst/>
              <a:rect l="l" t="t" r="r" b="b"/>
              <a:pathLst>
                <a:path w="38100" h="628650">
                  <a:moveTo>
                    <a:pt x="38099" y="628649"/>
                  </a:moveTo>
                  <a:lnTo>
                    <a:pt x="0" y="628649"/>
                  </a:lnTo>
                  <a:lnTo>
                    <a:pt x="0" y="0"/>
                  </a:lnTo>
                  <a:lnTo>
                    <a:pt x="38099" y="0"/>
                  </a:lnTo>
                  <a:lnTo>
                    <a:pt x="38099" y="628649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0" y="1028699"/>
            <a:ext cx="2667000" cy="7705725"/>
          </a:xfrm>
          <a:prstGeom prst="rect">
            <a:avLst/>
          </a:prstGeom>
        </p:spPr>
        <p:txBody>
          <a:bodyPr vert="horz" wrap="square" lIns="0" tIns="170815" rIns="0" bIns="0" rtlCol="0">
            <a:spAutoFit/>
          </a:bodyPr>
          <a:lstStyle/>
          <a:p>
            <a:pPr marL="418465" marR="354965">
              <a:lnSpc>
                <a:spcPct val="111500"/>
              </a:lnSpc>
              <a:spcBef>
                <a:spcPts val="1345"/>
              </a:spcBef>
            </a:pPr>
            <a:r>
              <a:rPr sz="1850" b="1" spc="-105" dirty="0">
                <a:solidFill>
                  <a:srgbClr val="0E3B6D"/>
                </a:solidFill>
                <a:latin typeface="BIZ UDPGothic"/>
                <a:cs typeface="BIZ UDPGothic"/>
              </a:rPr>
              <a:t>サービスラインナッ</a:t>
            </a:r>
            <a:r>
              <a:rPr sz="1850" b="1" spc="-50" dirty="0">
                <a:solidFill>
                  <a:srgbClr val="0E3B6D"/>
                </a:solidFill>
                <a:latin typeface="BIZ UDPGothic"/>
                <a:cs typeface="BIZ UDPGothic"/>
              </a:rPr>
              <a:t>プ</a:t>
            </a:r>
            <a:endParaRPr sz="1850">
              <a:latin typeface="BIZ UDPGothic"/>
              <a:cs typeface="BIZ UDPGothic"/>
            </a:endParaRPr>
          </a:p>
          <a:p>
            <a:pPr marL="285115" marR="372745">
              <a:lnSpc>
                <a:spcPct val="120000"/>
              </a:lnSpc>
              <a:spcBef>
                <a:spcPts val="1080"/>
              </a:spcBef>
            </a:pPr>
            <a:r>
              <a:rPr sz="1250" spc="-130" dirty="0">
                <a:solidFill>
                  <a:srgbClr val="333333"/>
                </a:solidFill>
                <a:latin typeface="PMingLiU"/>
                <a:cs typeface="PMingLiU"/>
              </a:rPr>
              <a:t>エン‧ジャパンが</a:t>
            </a:r>
            <a:r>
              <a:rPr sz="1250" b="1" spc="-114" dirty="0">
                <a:solidFill>
                  <a:srgbClr val="0E3B6D"/>
                </a:solidFill>
                <a:latin typeface="BIZ UDPGothic"/>
                <a:cs typeface="BIZ UDPGothic"/>
              </a:rPr>
              <a:t>自社で成功し</a:t>
            </a:r>
            <a:r>
              <a:rPr sz="1250" b="1" spc="-125" dirty="0">
                <a:solidFill>
                  <a:srgbClr val="0E3B6D"/>
                </a:solidFill>
                <a:latin typeface="BIZ UDPGothic"/>
                <a:cs typeface="BIZ UDPGothic"/>
              </a:rPr>
              <a:t>た営業改革</a:t>
            </a:r>
            <a:r>
              <a:rPr sz="1250" spc="-130" dirty="0">
                <a:solidFill>
                  <a:srgbClr val="333333"/>
                </a:solidFill>
                <a:latin typeface="PMingLiU"/>
                <a:cs typeface="PMingLiU"/>
              </a:rPr>
              <a:t>のノウハウとリソー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スを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惜</a:t>
            </a:r>
            <a:r>
              <a:rPr sz="1250" spc="-170" dirty="0">
                <a:solidFill>
                  <a:srgbClr val="333333"/>
                </a:solidFill>
                <a:latin typeface="PMingLiU"/>
                <a:cs typeface="PMingLiU"/>
              </a:rPr>
              <a:t>しみなく 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提供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し、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企業</a:t>
            </a:r>
            <a:r>
              <a:rPr sz="1250" spc="-160" dirty="0">
                <a:solidFill>
                  <a:srgbClr val="333333"/>
                </a:solidFill>
                <a:latin typeface="PMingLiU"/>
                <a:cs typeface="PMingLiU"/>
              </a:rPr>
              <a:t>の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成長</a:t>
            </a:r>
            <a:r>
              <a:rPr sz="1250" spc="-120" dirty="0">
                <a:solidFill>
                  <a:srgbClr val="333333"/>
                </a:solidFill>
                <a:latin typeface="PMingLiU"/>
                <a:cs typeface="PMingLiU"/>
              </a:rPr>
              <a:t>をトータルサポートしま</a:t>
            </a:r>
            <a:r>
              <a:rPr sz="1250" spc="-50" dirty="0">
                <a:solidFill>
                  <a:srgbClr val="333333"/>
                </a:solidFill>
                <a:latin typeface="PMingLiU"/>
                <a:cs typeface="PMingLiU"/>
              </a:rPr>
              <a:t> </a:t>
            </a:r>
            <a:r>
              <a:rPr sz="1250" spc="-145" dirty="0">
                <a:solidFill>
                  <a:srgbClr val="333333"/>
                </a:solidFill>
                <a:latin typeface="PMingLiU"/>
                <a:cs typeface="PMingLiU"/>
              </a:rPr>
              <a:t>す。</a:t>
            </a:r>
            <a:endParaRPr sz="1250">
              <a:latin typeface="PMingLiU"/>
              <a:cs typeface="PMingLiU"/>
            </a:endParaRPr>
          </a:p>
          <a:p>
            <a:pPr marL="285115" marR="372745">
              <a:lnSpc>
                <a:spcPct val="120000"/>
              </a:lnSpc>
              <a:spcBef>
                <a:spcPts val="1200"/>
              </a:spcBef>
            </a:pP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単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なる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営業支援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に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留</a:t>
            </a:r>
            <a:r>
              <a:rPr sz="1250" spc="-190" dirty="0">
                <a:solidFill>
                  <a:srgbClr val="333333"/>
                </a:solidFill>
                <a:latin typeface="PMingLiU"/>
                <a:cs typeface="PMingLiU"/>
              </a:rPr>
              <a:t>まら ず、</a:t>
            </a:r>
            <a:r>
              <a:rPr sz="1250" b="1" spc="-50" dirty="0">
                <a:solidFill>
                  <a:srgbClr val="0E3B6D"/>
                </a:solidFill>
                <a:latin typeface="BIZ UDPGothic"/>
                <a:cs typeface="BIZ UDPGothic"/>
              </a:rPr>
              <a:t>営</a:t>
            </a:r>
            <a:r>
              <a:rPr sz="1250" b="1" spc="-160" dirty="0">
                <a:solidFill>
                  <a:srgbClr val="0E3B6D"/>
                </a:solidFill>
                <a:latin typeface="BIZ UDPGothic"/>
                <a:cs typeface="BIZ UDPGothic"/>
              </a:rPr>
              <a:t>業組織変革から </a:t>
            </a:r>
            <a:r>
              <a:rPr sz="1200" b="1" spc="-65" dirty="0">
                <a:solidFill>
                  <a:srgbClr val="0E3B6D"/>
                </a:solidFill>
                <a:latin typeface="Cambria"/>
                <a:cs typeface="Cambria"/>
              </a:rPr>
              <a:t>DX</a:t>
            </a:r>
            <a:r>
              <a:rPr sz="1250" b="1" spc="-125" dirty="0">
                <a:solidFill>
                  <a:srgbClr val="0E3B6D"/>
                </a:solidFill>
                <a:latin typeface="BIZ UDPGothic"/>
                <a:cs typeface="BIZ UDPGothic"/>
              </a:rPr>
              <a:t>人材育成</a:t>
            </a:r>
            <a:r>
              <a:rPr sz="1250" spc="-50" dirty="0">
                <a:solidFill>
                  <a:srgbClr val="333333"/>
                </a:solidFill>
                <a:latin typeface="PMingLiU"/>
                <a:cs typeface="PMingLiU"/>
              </a:rPr>
              <a:t>ま</a:t>
            </a:r>
            <a:r>
              <a:rPr sz="1250" spc="-150" dirty="0">
                <a:solidFill>
                  <a:srgbClr val="333333"/>
                </a:solidFill>
                <a:latin typeface="PMingLiU"/>
                <a:cs typeface="PMingLiU"/>
              </a:rPr>
              <a:t>で、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日本企業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の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生産性向上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に</a:t>
            </a:r>
            <a:r>
              <a:rPr sz="1250" spc="-110" dirty="0">
                <a:solidFill>
                  <a:srgbClr val="333333"/>
                </a:solidFill>
                <a:latin typeface="SimSun"/>
                <a:cs typeface="SimSun"/>
              </a:rPr>
              <a:t>貢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献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する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包括的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なサービスを</a:t>
            </a:r>
            <a:r>
              <a:rPr sz="1250" spc="-140" dirty="0">
                <a:solidFill>
                  <a:srgbClr val="333333"/>
                </a:solidFill>
                <a:latin typeface="SimSun"/>
                <a:cs typeface="SimSun"/>
              </a:rPr>
              <a:t>展開</a:t>
            </a:r>
            <a:r>
              <a:rPr sz="1250" spc="-145" dirty="0">
                <a:solidFill>
                  <a:srgbClr val="333333"/>
                </a:solidFill>
                <a:latin typeface="PMingLiU"/>
                <a:cs typeface="PMingLiU"/>
              </a:rPr>
              <a:t>しています。</a:t>
            </a:r>
            <a:endParaRPr sz="1250">
              <a:latin typeface="PMingLiU"/>
              <a:cs typeface="PMingLiU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047999" y="632491"/>
            <a:ext cx="4238625" cy="2219325"/>
            <a:chOff x="3047999" y="1314449"/>
            <a:chExt cx="4238625" cy="2219325"/>
          </a:xfrm>
        </p:grpSpPr>
        <p:sp>
          <p:nvSpPr>
            <p:cNvPr id="8" name="object 8"/>
            <p:cNvSpPr/>
            <p:nvPr/>
          </p:nvSpPr>
          <p:spPr>
            <a:xfrm>
              <a:off x="3052762" y="1319212"/>
              <a:ext cx="4229100" cy="2209800"/>
            </a:xfrm>
            <a:custGeom>
              <a:avLst/>
              <a:gdLst/>
              <a:ahLst/>
              <a:cxnLst/>
              <a:rect l="l" t="t" r="r" b="b"/>
              <a:pathLst>
                <a:path w="4229100" h="2209800">
                  <a:moveTo>
                    <a:pt x="0" y="2138362"/>
                  </a:moveTo>
                  <a:lnTo>
                    <a:pt x="0" y="71437"/>
                  </a:lnTo>
                  <a:lnTo>
                    <a:pt x="0" y="66746"/>
                  </a:lnTo>
                  <a:lnTo>
                    <a:pt x="457" y="62101"/>
                  </a:lnTo>
                  <a:lnTo>
                    <a:pt x="12039" y="31748"/>
                  </a:lnTo>
                  <a:lnTo>
                    <a:pt x="14645" y="27848"/>
                  </a:lnTo>
                  <a:lnTo>
                    <a:pt x="48432" y="3642"/>
                  </a:lnTo>
                  <a:lnTo>
                    <a:pt x="66746" y="0"/>
                  </a:lnTo>
                  <a:lnTo>
                    <a:pt x="71437" y="0"/>
                  </a:lnTo>
                  <a:lnTo>
                    <a:pt x="4157662" y="0"/>
                  </a:lnTo>
                  <a:lnTo>
                    <a:pt x="4162352" y="0"/>
                  </a:lnTo>
                  <a:lnTo>
                    <a:pt x="4166998" y="457"/>
                  </a:lnTo>
                  <a:lnTo>
                    <a:pt x="4204858" y="17606"/>
                  </a:lnTo>
                  <a:lnTo>
                    <a:pt x="4217059" y="31748"/>
                  </a:lnTo>
                  <a:lnTo>
                    <a:pt x="4219665" y="35648"/>
                  </a:lnTo>
                  <a:lnTo>
                    <a:pt x="4229099" y="71437"/>
                  </a:lnTo>
                  <a:lnTo>
                    <a:pt x="4229099" y="2138362"/>
                  </a:lnTo>
                  <a:lnTo>
                    <a:pt x="4217059" y="2178050"/>
                  </a:lnTo>
                  <a:lnTo>
                    <a:pt x="4214453" y="2181950"/>
                  </a:lnTo>
                  <a:lnTo>
                    <a:pt x="4180665" y="2206156"/>
                  </a:lnTo>
                  <a:lnTo>
                    <a:pt x="4157662" y="2209799"/>
                  </a:lnTo>
                  <a:lnTo>
                    <a:pt x="71437" y="2209799"/>
                  </a:lnTo>
                  <a:lnTo>
                    <a:pt x="31748" y="2197759"/>
                  </a:lnTo>
                  <a:lnTo>
                    <a:pt x="27848" y="2195153"/>
                  </a:lnTo>
                  <a:lnTo>
                    <a:pt x="12039" y="2178050"/>
                  </a:lnTo>
                  <a:lnTo>
                    <a:pt x="9432" y="2174150"/>
                  </a:lnTo>
                  <a:lnTo>
                    <a:pt x="0" y="2143053"/>
                  </a:lnTo>
                  <a:lnTo>
                    <a:pt x="0" y="2138362"/>
                  </a:lnTo>
                  <a:close/>
                </a:path>
              </a:pathLst>
            </a:custGeom>
            <a:ln w="9524">
              <a:solidFill>
                <a:srgbClr val="DFDF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48024" y="2728912"/>
              <a:ext cx="3838575" cy="0"/>
            </a:xfrm>
            <a:custGeom>
              <a:avLst/>
              <a:gdLst/>
              <a:ahLst/>
              <a:cxnLst/>
              <a:rect l="l" t="t" r="r" b="b"/>
              <a:pathLst>
                <a:path w="3838575">
                  <a:moveTo>
                    <a:pt x="0" y="0"/>
                  </a:moveTo>
                  <a:lnTo>
                    <a:pt x="3838574" y="0"/>
                  </a:lnTo>
                </a:path>
              </a:pathLst>
            </a:custGeom>
            <a:ln w="9524">
              <a:solidFill>
                <a:srgbClr val="DFDFD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48024" y="1514474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499" y="380999"/>
                  </a:moveTo>
                  <a:lnTo>
                    <a:pt x="144200" y="375289"/>
                  </a:lnTo>
                  <a:lnTo>
                    <a:pt x="100697" y="358507"/>
                  </a:lnTo>
                  <a:lnTo>
                    <a:pt x="62575" y="331659"/>
                  </a:lnTo>
                  <a:lnTo>
                    <a:pt x="32104" y="296335"/>
                  </a:lnTo>
                  <a:lnTo>
                    <a:pt x="11130" y="254666"/>
                  </a:lnTo>
                  <a:lnTo>
                    <a:pt x="914" y="209172"/>
                  </a:lnTo>
                  <a:lnTo>
                    <a:pt x="0" y="190499"/>
                  </a:lnTo>
                  <a:lnTo>
                    <a:pt x="228" y="181141"/>
                  </a:lnTo>
                  <a:lnTo>
                    <a:pt x="8200" y="135200"/>
                  </a:lnTo>
                  <a:lnTo>
                    <a:pt x="27095" y="92572"/>
                  </a:lnTo>
                  <a:lnTo>
                    <a:pt x="55796" y="55796"/>
                  </a:lnTo>
                  <a:lnTo>
                    <a:pt x="92572" y="27095"/>
                  </a:lnTo>
                  <a:lnTo>
                    <a:pt x="135199" y="8200"/>
                  </a:lnTo>
                  <a:lnTo>
                    <a:pt x="181140" y="228"/>
                  </a:lnTo>
                  <a:lnTo>
                    <a:pt x="190499" y="0"/>
                  </a:lnTo>
                  <a:lnTo>
                    <a:pt x="199858" y="228"/>
                  </a:lnTo>
                  <a:lnTo>
                    <a:pt x="245799" y="8200"/>
                  </a:lnTo>
                  <a:lnTo>
                    <a:pt x="288427" y="27095"/>
                  </a:lnTo>
                  <a:lnTo>
                    <a:pt x="325203" y="55796"/>
                  </a:lnTo>
                  <a:lnTo>
                    <a:pt x="353903" y="92572"/>
                  </a:lnTo>
                  <a:lnTo>
                    <a:pt x="372798" y="135200"/>
                  </a:lnTo>
                  <a:lnTo>
                    <a:pt x="380771" y="181141"/>
                  </a:lnTo>
                  <a:lnTo>
                    <a:pt x="380999" y="190499"/>
                  </a:lnTo>
                  <a:lnTo>
                    <a:pt x="380771" y="199858"/>
                  </a:lnTo>
                  <a:lnTo>
                    <a:pt x="372798" y="245799"/>
                  </a:lnTo>
                  <a:lnTo>
                    <a:pt x="353903" y="288427"/>
                  </a:lnTo>
                  <a:lnTo>
                    <a:pt x="325203" y="325203"/>
                  </a:lnTo>
                  <a:lnTo>
                    <a:pt x="288427" y="353903"/>
                  </a:lnTo>
                  <a:lnTo>
                    <a:pt x="245799" y="372799"/>
                  </a:lnTo>
                  <a:lnTo>
                    <a:pt x="199858" y="380771"/>
                  </a:lnTo>
                  <a:lnTo>
                    <a:pt x="190499" y="380999"/>
                  </a:lnTo>
                  <a:close/>
                </a:path>
              </a:pathLst>
            </a:custGeom>
            <a:solidFill>
              <a:srgbClr val="F2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52799" y="1619249"/>
              <a:ext cx="171449" cy="171449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3730625" y="892778"/>
            <a:ext cx="1268730" cy="2584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00" b="1" spc="-25" dirty="0">
                <a:solidFill>
                  <a:srgbClr val="0E3B6D"/>
                </a:solidFill>
                <a:latin typeface="BIZ UDPGothic"/>
                <a:cs typeface="BIZ UDPGothic"/>
              </a:rPr>
              <a:t>エン</a:t>
            </a:r>
            <a:r>
              <a:rPr sz="1500" b="1" spc="-105" dirty="0">
                <a:solidFill>
                  <a:srgbClr val="0E3B6D"/>
                </a:solidFill>
                <a:latin typeface="Noto Sans JP"/>
                <a:cs typeface="Noto Sans JP"/>
              </a:rPr>
              <a:t>SX</a:t>
            </a:r>
            <a:r>
              <a:rPr sz="1500" b="1" spc="-105" dirty="0">
                <a:solidFill>
                  <a:srgbClr val="0E3B6D"/>
                </a:solidFill>
                <a:latin typeface="BIZ UDPGothic"/>
                <a:cs typeface="BIZ UDPGothic"/>
              </a:rPr>
              <a:t>セールス</a:t>
            </a:r>
            <a:endParaRPr sz="1500">
              <a:latin typeface="BIZ UDPGothic"/>
              <a:cs typeface="BIZ UDP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35324" y="1297629"/>
            <a:ext cx="3759200" cy="6254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14100"/>
              </a:lnSpc>
              <a:spcBef>
                <a:spcPts val="90"/>
              </a:spcBef>
            </a:pPr>
            <a:r>
              <a:rPr sz="1150" spc="-105" dirty="0">
                <a:solidFill>
                  <a:srgbClr val="545454"/>
                </a:solidFill>
                <a:latin typeface="SimSun"/>
                <a:cs typeface="SimSun"/>
              </a:rPr>
              <a:t>戦略立案</a:t>
            </a:r>
            <a:r>
              <a:rPr sz="1150" spc="-175" dirty="0">
                <a:solidFill>
                  <a:srgbClr val="545454"/>
                </a:solidFill>
                <a:latin typeface="PMingLiU"/>
                <a:cs typeface="PMingLiU"/>
              </a:rPr>
              <a:t>から </a:t>
            </a:r>
            <a:r>
              <a:rPr sz="1150" spc="-105" dirty="0">
                <a:solidFill>
                  <a:srgbClr val="545454"/>
                </a:solidFill>
                <a:latin typeface="SimSun"/>
                <a:cs typeface="SimSun"/>
              </a:rPr>
              <a:t>実行</a:t>
            </a:r>
            <a:r>
              <a:rPr sz="1150" spc="-110" dirty="0">
                <a:solidFill>
                  <a:srgbClr val="545454"/>
                </a:solidFill>
                <a:latin typeface="PMingLiU"/>
                <a:cs typeface="PMingLiU"/>
              </a:rPr>
              <a:t>までをワンストップで</a:t>
            </a:r>
            <a:r>
              <a:rPr sz="1150" spc="-105" dirty="0">
                <a:solidFill>
                  <a:srgbClr val="545454"/>
                </a:solidFill>
                <a:latin typeface="SimSun"/>
                <a:cs typeface="SimSun"/>
              </a:rPr>
              <a:t>支援</a:t>
            </a:r>
            <a:r>
              <a:rPr sz="1150" spc="-105" dirty="0">
                <a:solidFill>
                  <a:srgbClr val="545454"/>
                </a:solidFill>
                <a:latin typeface="PMingLiU"/>
                <a:cs typeface="PMingLiU"/>
              </a:rPr>
              <a:t>するインサイドセールス</a:t>
            </a:r>
            <a:r>
              <a:rPr sz="1150" spc="-105" dirty="0">
                <a:solidFill>
                  <a:srgbClr val="545454"/>
                </a:solidFill>
                <a:latin typeface="SimSun"/>
                <a:cs typeface="SimSun"/>
              </a:rPr>
              <a:t>代行</a:t>
            </a:r>
            <a:r>
              <a:rPr sz="1150" spc="-105" dirty="0">
                <a:solidFill>
                  <a:srgbClr val="545454"/>
                </a:solidFill>
                <a:latin typeface="PMingLiU"/>
                <a:cs typeface="PMingLiU"/>
              </a:rPr>
              <a:t>サービス。</a:t>
            </a:r>
            <a:r>
              <a:rPr sz="1150" spc="-105" dirty="0">
                <a:solidFill>
                  <a:srgbClr val="545454"/>
                </a:solidFill>
                <a:latin typeface="SimSun"/>
                <a:cs typeface="SimSun"/>
              </a:rPr>
              <a:t>単</a:t>
            </a:r>
            <a:r>
              <a:rPr sz="1150" spc="-105" dirty="0">
                <a:solidFill>
                  <a:srgbClr val="545454"/>
                </a:solidFill>
                <a:latin typeface="PMingLiU"/>
                <a:cs typeface="PMingLiU"/>
              </a:rPr>
              <a:t>なるテレアポ</a:t>
            </a:r>
            <a:r>
              <a:rPr sz="1150" spc="-105" dirty="0">
                <a:solidFill>
                  <a:srgbClr val="545454"/>
                </a:solidFill>
                <a:latin typeface="SimSun"/>
                <a:cs typeface="SimSun"/>
              </a:rPr>
              <a:t>代行</a:t>
            </a:r>
            <a:r>
              <a:rPr sz="1150" spc="-145" dirty="0">
                <a:solidFill>
                  <a:srgbClr val="545454"/>
                </a:solidFill>
                <a:latin typeface="PMingLiU"/>
                <a:cs typeface="PMingLiU"/>
              </a:rPr>
              <a:t>ではなく 、</a:t>
            </a:r>
            <a:r>
              <a:rPr sz="1150" spc="-105" dirty="0">
                <a:solidFill>
                  <a:srgbClr val="545454"/>
                </a:solidFill>
                <a:latin typeface="SimSun"/>
                <a:cs typeface="SimSun"/>
              </a:rPr>
              <a:t>精鋭</a:t>
            </a:r>
            <a:r>
              <a:rPr sz="1150" spc="-105" dirty="0">
                <a:solidFill>
                  <a:srgbClr val="545454"/>
                </a:solidFill>
                <a:latin typeface="PMingLiU"/>
                <a:cs typeface="PMingLiU"/>
              </a:rPr>
              <a:t>インサイドセールス</a:t>
            </a:r>
            <a:r>
              <a:rPr sz="1150" spc="-105" dirty="0">
                <a:solidFill>
                  <a:srgbClr val="545454"/>
                </a:solidFill>
                <a:latin typeface="SimSun"/>
                <a:cs typeface="SimSun"/>
              </a:rPr>
              <a:t>部隊</a:t>
            </a:r>
            <a:r>
              <a:rPr sz="1150" spc="-105" dirty="0">
                <a:solidFill>
                  <a:srgbClr val="545454"/>
                </a:solidFill>
                <a:latin typeface="PMingLiU"/>
                <a:cs typeface="PMingLiU"/>
              </a:rPr>
              <a:t>が</a:t>
            </a:r>
            <a:r>
              <a:rPr sz="1150" spc="-105" dirty="0">
                <a:solidFill>
                  <a:srgbClr val="545454"/>
                </a:solidFill>
                <a:latin typeface="SimSun"/>
                <a:cs typeface="SimSun"/>
              </a:rPr>
              <a:t>高品質</a:t>
            </a:r>
            <a:r>
              <a:rPr sz="1150" spc="-105" dirty="0">
                <a:solidFill>
                  <a:srgbClr val="545454"/>
                </a:solidFill>
                <a:latin typeface="PMingLiU"/>
                <a:cs typeface="PMingLiU"/>
              </a:rPr>
              <a:t>なアポイント</a:t>
            </a:r>
            <a:r>
              <a:rPr sz="1150" spc="-105" dirty="0">
                <a:solidFill>
                  <a:srgbClr val="545454"/>
                </a:solidFill>
                <a:latin typeface="SimSun"/>
                <a:cs typeface="SimSun"/>
              </a:rPr>
              <a:t>獲得</a:t>
            </a:r>
            <a:r>
              <a:rPr sz="1150" spc="-105" dirty="0">
                <a:solidFill>
                  <a:srgbClr val="545454"/>
                </a:solidFill>
                <a:latin typeface="PMingLiU"/>
                <a:cs typeface="PMingLiU"/>
              </a:rPr>
              <a:t>を</a:t>
            </a:r>
            <a:r>
              <a:rPr sz="1150" spc="-105" dirty="0">
                <a:solidFill>
                  <a:srgbClr val="545454"/>
                </a:solidFill>
                <a:latin typeface="SimSun"/>
                <a:cs typeface="SimSun"/>
              </a:rPr>
              <a:t>実現</a:t>
            </a:r>
            <a:r>
              <a:rPr sz="1150" spc="-135" dirty="0">
                <a:solidFill>
                  <a:srgbClr val="545454"/>
                </a:solidFill>
                <a:latin typeface="PMingLiU"/>
                <a:cs typeface="PMingLiU"/>
              </a:rPr>
              <a:t>します。</a:t>
            </a:r>
            <a:endParaRPr sz="1150">
              <a:latin typeface="PMingLiU"/>
              <a:cs typeface="PMingLiU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35324" y="2156269"/>
            <a:ext cx="18110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100"/>
              </a:spcBef>
              <a:buClr>
                <a:srgbClr val="0E3B6D"/>
              </a:buClr>
              <a:buSzPct val="77272"/>
              <a:buFont typeface="Arial"/>
              <a:buChar char="●"/>
              <a:tabLst>
                <a:tab pos="184785" algn="l"/>
              </a:tabLst>
            </a:pPr>
            <a:r>
              <a:rPr sz="1100" spc="-140" dirty="0">
                <a:solidFill>
                  <a:srgbClr val="333333"/>
                </a:solidFill>
                <a:latin typeface="SimSun"/>
                <a:cs typeface="SimSun"/>
              </a:rPr>
              <a:t>利用継続率</a:t>
            </a:r>
            <a:r>
              <a:rPr sz="1050" spc="-60" dirty="0">
                <a:solidFill>
                  <a:srgbClr val="333333"/>
                </a:solidFill>
                <a:latin typeface="Noto Sans JP"/>
                <a:cs typeface="Noto Sans JP"/>
              </a:rPr>
              <a:t>97%</a:t>
            </a:r>
            <a:r>
              <a:rPr sz="1100" spc="-140" dirty="0">
                <a:solidFill>
                  <a:srgbClr val="333333"/>
                </a:solidFill>
                <a:latin typeface="PMingLiU"/>
                <a:cs typeface="PMingLiU"/>
              </a:rPr>
              <a:t>の</a:t>
            </a:r>
            <a:r>
              <a:rPr sz="1100" spc="-125" dirty="0">
                <a:solidFill>
                  <a:srgbClr val="333333"/>
                </a:solidFill>
                <a:latin typeface="SimSun"/>
                <a:cs typeface="SimSun"/>
              </a:rPr>
              <a:t>高品質支援</a:t>
            </a:r>
            <a:endParaRPr sz="1100">
              <a:latin typeface="SimSun"/>
              <a:cs typeface="SimSu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35324" y="2403919"/>
            <a:ext cx="14351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100"/>
              </a:spcBef>
              <a:buClr>
                <a:srgbClr val="0E3B6D"/>
              </a:buClr>
              <a:buSzPct val="77272"/>
              <a:buFont typeface="Arial"/>
              <a:buChar char="●"/>
              <a:tabLst>
                <a:tab pos="184785" algn="l"/>
              </a:tabLst>
            </a:pPr>
            <a:r>
              <a:rPr sz="1100" spc="-140" dirty="0">
                <a:solidFill>
                  <a:srgbClr val="333333"/>
                </a:solidFill>
                <a:latin typeface="SimSun"/>
                <a:cs typeface="SimSun"/>
              </a:rPr>
              <a:t>戦略設計</a:t>
            </a:r>
            <a:r>
              <a:rPr sz="1100" spc="-170" dirty="0">
                <a:solidFill>
                  <a:srgbClr val="333333"/>
                </a:solidFill>
                <a:latin typeface="PMingLiU"/>
                <a:cs typeface="PMingLiU"/>
              </a:rPr>
              <a:t>から </a:t>
            </a:r>
            <a:r>
              <a:rPr sz="1100" spc="-120" dirty="0">
                <a:solidFill>
                  <a:srgbClr val="333333"/>
                </a:solidFill>
                <a:latin typeface="SimSun"/>
                <a:cs typeface="SimSun"/>
              </a:rPr>
              <a:t>伴走支援</a:t>
            </a:r>
            <a:endParaRPr sz="1100">
              <a:latin typeface="SimSun"/>
              <a:cs typeface="SimSu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572373" y="632491"/>
            <a:ext cx="4238625" cy="2219325"/>
            <a:chOff x="7572373" y="1314449"/>
            <a:chExt cx="4238625" cy="2219325"/>
          </a:xfrm>
        </p:grpSpPr>
        <p:sp>
          <p:nvSpPr>
            <p:cNvPr id="17" name="object 17"/>
            <p:cNvSpPr/>
            <p:nvPr/>
          </p:nvSpPr>
          <p:spPr>
            <a:xfrm>
              <a:off x="7577135" y="1319212"/>
              <a:ext cx="4229100" cy="2209800"/>
            </a:xfrm>
            <a:custGeom>
              <a:avLst/>
              <a:gdLst/>
              <a:ahLst/>
              <a:cxnLst/>
              <a:rect l="l" t="t" r="r" b="b"/>
              <a:pathLst>
                <a:path w="4229100" h="2209800">
                  <a:moveTo>
                    <a:pt x="0" y="2138362"/>
                  </a:moveTo>
                  <a:lnTo>
                    <a:pt x="0" y="71437"/>
                  </a:lnTo>
                  <a:lnTo>
                    <a:pt x="0" y="66746"/>
                  </a:lnTo>
                  <a:lnTo>
                    <a:pt x="457" y="62101"/>
                  </a:lnTo>
                  <a:lnTo>
                    <a:pt x="1372" y="57500"/>
                  </a:lnTo>
                  <a:lnTo>
                    <a:pt x="2287" y="52900"/>
                  </a:lnTo>
                  <a:lnTo>
                    <a:pt x="3642" y="48432"/>
                  </a:lnTo>
                  <a:lnTo>
                    <a:pt x="5437" y="44099"/>
                  </a:lnTo>
                  <a:lnTo>
                    <a:pt x="7232" y="39765"/>
                  </a:lnTo>
                  <a:lnTo>
                    <a:pt x="9433" y="35648"/>
                  </a:lnTo>
                  <a:lnTo>
                    <a:pt x="12039" y="31748"/>
                  </a:lnTo>
                  <a:lnTo>
                    <a:pt x="14645" y="27848"/>
                  </a:lnTo>
                  <a:lnTo>
                    <a:pt x="17607" y="24240"/>
                  </a:lnTo>
                  <a:lnTo>
                    <a:pt x="20923" y="20923"/>
                  </a:lnTo>
                  <a:lnTo>
                    <a:pt x="24240" y="17606"/>
                  </a:lnTo>
                  <a:lnTo>
                    <a:pt x="27848" y="14645"/>
                  </a:lnTo>
                  <a:lnTo>
                    <a:pt x="31748" y="12039"/>
                  </a:lnTo>
                  <a:lnTo>
                    <a:pt x="35648" y="9433"/>
                  </a:lnTo>
                  <a:lnTo>
                    <a:pt x="39764" y="7232"/>
                  </a:lnTo>
                  <a:lnTo>
                    <a:pt x="44099" y="5437"/>
                  </a:lnTo>
                  <a:lnTo>
                    <a:pt x="48432" y="3642"/>
                  </a:lnTo>
                  <a:lnTo>
                    <a:pt x="52899" y="2287"/>
                  </a:lnTo>
                  <a:lnTo>
                    <a:pt x="57499" y="1372"/>
                  </a:lnTo>
                  <a:lnTo>
                    <a:pt x="62100" y="457"/>
                  </a:lnTo>
                  <a:lnTo>
                    <a:pt x="66747" y="0"/>
                  </a:lnTo>
                  <a:lnTo>
                    <a:pt x="71438" y="0"/>
                  </a:lnTo>
                  <a:lnTo>
                    <a:pt x="4157662" y="0"/>
                  </a:lnTo>
                  <a:lnTo>
                    <a:pt x="4162353" y="0"/>
                  </a:lnTo>
                  <a:lnTo>
                    <a:pt x="4166998" y="457"/>
                  </a:lnTo>
                  <a:lnTo>
                    <a:pt x="4197349" y="12039"/>
                  </a:lnTo>
                  <a:lnTo>
                    <a:pt x="4201250" y="14645"/>
                  </a:lnTo>
                  <a:lnTo>
                    <a:pt x="4217060" y="31748"/>
                  </a:lnTo>
                  <a:lnTo>
                    <a:pt x="4219665" y="35648"/>
                  </a:lnTo>
                  <a:lnTo>
                    <a:pt x="4221866" y="39765"/>
                  </a:lnTo>
                  <a:lnTo>
                    <a:pt x="4223661" y="44099"/>
                  </a:lnTo>
                  <a:lnTo>
                    <a:pt x="4225456" y="48432"/>
                  </a:lnTo>
                  <a:lnTo>
                    <a:pt x="4229100" y="71437"/>
                  </a:lnTo>
                  <a:lnTo>
                    <a:pt x="4229100" y="2138362"/>
                  </a:lnTo>
                  <a:lnTo>
                    <a:pt x="4223661" y="2165699"/>
                  </a:lnTo>
                  <a:lnTo>
                    <a:pt x="4221866" y="2170033"/>
                  </a:lnTo>
                  <a:lnTo>
                    <a:pt x="4197349" y="2197759"/>
                  </a:lnTo>
                  <a:lnTo>
                    <a:pt x="4193450" y="2200365"/>
                  </a:lnTo>
                  <a:lnTo>
                    <a:pt x="4157662" y="2209799"/>
                  </a:lnTo>
                  <a:lnTo>
                    <a:pt x="71438" y="2209799"/>
                  </a:lnTo>
                  <a:lnTo>
                    <a:pt x="44099" y="2204361"/>
                  </a:lnTo>
                  <a:lnTo>
                    <a:pt x="39765" y="2202566"/>
                  </a:lnTo>
                  <a:lnTo>
                    <a:pt x="35648" y="2200365"/>
                  </a:lnTo>
                  <a:lnTo>
                    <a:pt x="31748" y="2197759"/>
                  </a:lnTo>
                  <a:lnTo>
                    <a:pt x="27848" y="2195153"/>
                  </a:lnTo>
                  <a:lnTo>
                    <a:pt x="5437" y="2165699"/>
                  </a:lnTo>
                  <a:lnTo>
                    <a:pt x="3642" y="2161366"/>
                  </a:lnTo>
                  <a:lnTo>
                    <a:pt x="2287" y="2156899"/>
                  </a:lnTo>
                  <a:lnTo>
                    <a:pt x="1372" y="2152299"/>
                  </a:lnTo>
                  <a:lnTo>
                    <a:pt x="457" y="2147698"/>
                  </a:lnTo>
                  <a:lnTo>
                    <a:pt x="0" y="2143053"/>
                  </a:lnTo>
                  <a:lnTo>
                    <a:pt x="0" y="2138362"/>
                  </a:lnTo>
                  <a:close/>
                </a:path>
              </a:pathLst>
            </a:custGeom>
            <a:ln w="9524">
              <a:solidFill>
                <a:srgbClr val="DFDF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772399" y="2728912"/>
              <a:ext cx="3838575" cy="0"/>
            </a:xfrm>
            <a:custGeom>
              <a:avLst/>
              <a:gdLst/>
              <a:ahLst/>
              <a:cxnLst/>
              <a:rect l="l" t="t" r="r" b="b"/>
              <a:pathLst>
                <a:path w="3838575">
                  <a:moveTo>
                    <a:pt x="0" y="0"/>
                  </a:moveTo>
                  <a:lnTo>
                    <a:pt x="3838574" y="0"/>
                  </a:lnTo>
                </a:path>
              </a:pathLst>
            </a:custGeom>
            <a:ln w="9524">
              <a:solidFill>
                <a:srgbClr val="DFDFD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772399" y="1514474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499" y="380999"/>
                  </a:moveTo>
                  <a:lnTo>
                    <a:pt x="144200" y="375289"/>
                  </a:lnTo>
                  <a:lnTo>
                    <a:pt x="100697" y="358507"/>
                  </a:lnTo>
                  <a:lnTo>
                    <a:pt x="62575" y="331659"/>
                  </a:lnTo>
                  <a:lnTo>
                    <a:pt x="32103" y="296335"/>
                  </a:lnTo>
                  <a:lnTo>
                    <a:pt x="11130" y="254666"/>
                  </a:lnTo>
                  <a:lnTo>
                    <a:pt x="914" y="209172"/>
                  </a:lnTo>
                  <a:lnTo>
                    <a:pt x="0" y="190499"/>
                  </a:lnTo>
                  <a:lnTo>
                    <a:pt x="228" y="181141"/>
                  </a:lnTo>
                  <a:lnTo>
                    <a:pt x="8200" y="135200"/>
                  </a:lnTo>
                  <a:lnTo>
                    <a:pt x="27095" y="92572"/>
                  </a:lnTo>
                  <a:lnTo>
                    <a:pt x="55796" y="55796"/>
                  </a:lnTo>
                  <a:lnTo>
                    <a:pt x="92571" y="27095"/>
                  </a:lnTo>
                  <a:lnTo>
                    <a:pt x="135199" y="8200"/>
                  </a:lnTo>
                  <a:lnTo>
                    <a:pt x="181141" y="228"/>
                  </a:lnTo>
                  <a:lnTo>
                    <a:pt x="190499" y="0"/>
                  </a:lnTo>
                  <a:lnTo>
                    <a:pt x="199858" y="228"/>
                  </a:lnTo>
                  <a:lnTo>
                    <a:pt x="245798" y="8200"/>
                  </a:lnTo>
                  <a:lnTo>
                    <a:pt x="288426" y="27095"/>
                  </a:lnTo>
                  <a:lnTo>
                    <a:pt x="325203" y="55796"/>
                  </a:lnTo>
                  <a:lnTo>
                    <a:pt x="353903" y="92572"/>
                  </a:lnTo>
                  <a:lnTo>
                    <a:pt x="372798" y="135200"/>
                  </a:lnTo>
                  <a:lnTo>
                    <a:pt x="380770" y="181141"/>
                  </a:lnTo>
                  <a:lnTo>
                    <a:pt x="380999" y="190499"/>
                  </a:lnTo>
                  <a:lnTo>
                    <a:pt x="380770" y="199858"/>
                  </a:lnTo>
                  <a:lnTo>
                    <a:pt x="372798" y="245799"/>
                  </a:lnTo>
                  <a:lnTo>
                    <a:pt x="353903" y="288427"/>
                  </a:lnTo>
                  <a:lnTo>
                    <a:pt x="325203" y="325203"/>
                  </a:lnTo>
                  <a:lnTo>
                    <a:pt x="288426" y="353903"/>
                  </a:lnTo>
                  <a:lnTo>
                    <a:pt x="245798" y="372799"/>
                  </a:lnTo>
                  <a:lnTo>
                    <a:pt x="199858" y="380771"/>
                  </a:lnTo>
                  <a:lnTo>
                    <a:pt x="190499" y="380999"/>
                  </a:lnTo>
                  <a:close/>
                </a:path>
              </a:pathLst>
            </a:custGeom>
            <a:solidFill>
              <a:srgbClr val="F2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57822" y="1629965"/>
              <a:ext cx="214613" cy="150253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8255000" y="892778"/>
            <a:ext cx="1611630" cy="2584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00" b="1" spc="-25" dirty="0">
                <a:solidFill>
                  <a:srgbClr val="0E3B6D"/>
                </a:solidFill>
                <a:latin typeface="BIZ UDPGothic"/>
                <a:cs typeface="BIZ UDPGothic"/>
              </a:rPr>
              <a:t>エン</a:t>
            </a:r>
            <a:r>
              <a:rPr sz="1500" b="1" spc="-105" dirty="0">
                <a:solidFill>
                  <a:srgbClr val="0E3B6D"/>
                </a:solidFill>
                <a:latin typeface="Noto Sans JP"/>
                <a:cs typeface="Noto Sans JP"/>
              </a:rPr>
              <a:t>SX</a:t>
            </a:r>
            <a:r>
              <a:rPr sz="1500" b="1" spc="-50" dirty="0">
                <a:solidFill>
                  <a:srgbClr val="0E3B6D"/>
                </a:solidFill>
                <a:latin typeface="BIZ UDPGothic"/>
                <a:cs typeface="BIZ UDPGothic"/>
              </a:rPr>
              <a:t>リスキリング</a:t>
            </a:r>
            <a:endParaRPr sz="1500">
              <a:latin typeface="BIZ UDPGothic"/>
              <a:cs typeface="BIZ UDPGothic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759700" y="1288747"/>
            <a:ext cx="3759200" cy="63690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未経験者</a:t>
            </a:r>
            <a:r>
              <a:rPr sz="1150" spc="-125" dirty="0">
                <a:solidFill>
                  <a:srgbClr val="545454"/>
                </a:solidFill>
                <a:latin typeface="PMingLiU"/>
                <a:cs typeface="PMingLiU"/>
              </a:rPr>
              <a:t>から </a:t>
            </a:r>
            <a:r>
              <a:rPr sz="1250" spc="-150" dirty="0">
                <a:solidFill>
                  <a:srgbClr val="545454"/>
                </a:solidFill>
                <a:latin typeface="Noto Sans JP"/>
                <a:cs typeface="Noto Sans JP"/>
              </a:rPr>
              <a:t>DX</a:t>
            </a: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人材</a:t>
            </a:r>
            <a:r>
              <a:rPr sz="1150" spc="-110" dirty="0">
                <a:solidFill>
                  <a:srgbClr val="545454"/>
                </a:solidFill>
                <a:latin typeface="PMingLiU"/>
                <a:cs typeface="PMingLiU"/>
              </a:rPr>
              <a:t>を</a:t>
            </a: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育成</a:t>
            </a:r>
            <a:r>
              <a:rPr sz="1150" spc="-110" dirty="0">
                <a:solidFill>
                  <a:srgbClr val="545454"/>
                </a:solidFill>
                <a:latin typeface="PMingLiU"/>
                <a:cs typeface="PMingLiU"/>
              </a:rPr>
              <a:t>する</a:t>
            </a: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伴走支援</a:t>
            </a:r>
            <a:r>
              <a:rPr sz="1150" spc="-110" dirty="0">
                <a:solidFill>
                  <a:srgbClr val="545454"/>
                </a:solidFill>
                <a:latin typeface="PMingLiU"/>
                <a:cs typeface="PMingLiU"/>
              </a:rPr>
              <a:t>サービス。</a:t>
            </a:r>
            <a:r>
              <a:rPr sz="1250" spc="-10" dirty="0">
                <a:solidFill>
                  <a:srgbClr val="545454"/>
                </a:solidFill>
                <a:latin typeface="Noto Sans JP"/>
                <a:cs typeface="Noto Sans JP"/>
              </a:rPr>
              <a:t>kintone</a:t>
            </a:r>
            <a:endParaRPr sz="1250">
              <a:latin typeface="Noto Sans JP"/>
              <a:cs typeface="Noto Sans JP"/>
            </a:endParaRPr>
          </a:p>
          <a:p>
            <a:pPr marL="12700" marR="5080">
              <a:lnSpc>
                <a:spcPct val="106900"/>
              </a:lnSpc>
              <a:spcBef>
                <a:spcPts val="80"/>
              </a:spcBef>
            </a:pP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（</a:t>
            </a:r>
            <a:r>
              <a:rPr sz="1150" spc="-110" dirty="0">
                <a:solidFill>
                  <a:srgbClr val="545454"/>
                </a:solidFill>
                <a:latin typeface="PMingLiU"/>
                <a:cs typeface="PMingLiU"/>
              </a:rPr>
              <a:t>サイボウズ</a:t>
            </a: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）</a:t>
            </a:r>
            <a:r>
              <a:rPr sz="1150" spc="-110" dirty="0">
                <a:solidFill>
                  <a:srgbClr val="545454"/>
                </a:solidFill>
                <a:latin typeface="PMingLiU"/>
                <a:cs typeface="PMingLiU"/>
              </a:rPr>
              <a:t>を</a:t>
            </a: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活用</a:t>
            </a:r>
            <a:r>
              <a:rPr sz="1150" spc="-110" dirty="0">
                <a:solidFill>
                  <a:srgbClr val="545454"/>
                </a:solidFill>
                <a:latin typeface="PMingLiU"/>
                <a:cs typeface="PMingLiU"/>
              </a:rPr>
              <a:t>し、</a:t>
            </a: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顧客管理</a:t>
            </a:r>
            <a:r>
              <a:rPr sz="1150" spc="-110" dirty="0">
                <a:solidFill>
                  <a:srgbClr val="545454"/>
                </a:solidFill>
                <a:latin typeface="PMingLiU"/>
                <a:cs typeface="PMingLiU"/>
              </a:rPr>
              <a:t>‧</a:t>
            </a: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社内申請</a:t>
            </a:r>
            <a:r>
              <a:rPr sz="1150" spc="-105" dirty="0">
                <a:solidFill>
                  <a:srgbClr val="545454"/>
                </a:solidFill>
                <a:latin typeface="PMingLiU"/>
                <a:cs typeface="PMingLiU"/>
              </a:rPr>
              <a:t>‧タレントマネ</a:t>
            </a:r>
            <a:r>
              <a:rPr sz="1150" spc="-110" dirty="0">
                <a:solidFill>
                  <a:srgbClr val="545454"/>
                </a:solidFill>
                <a:latin typeface="PMingLiU"/>
                <a:cs typeface="PMingLiU"/>
              </a:rPr>
              <a:t>ジメント</a:t>
            </a: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構築</a:t>
            </a:r>
            <a:r>
              <a:rPr sz="1150" spc="-110" dirty="0">
                <a:solidFill>
                  <a:srgbClr val="545454"/>
                </a:solidFill>
                <a:latin typeface="PMingLiU"/>
                <a:cs typeface="PMingLiU"/>
              </a:rPr>
              <a:t>を</a:t>
            </a:r>
            <a:r>
              <a:rPr sz="1250" spc="-150" dirty="0">
                <a:solidFill>
                  <a:srgbClr val="545454"/>
                </a:solidFill>
                <a:latin typeface="Noto Sans JP"/>
                <a:cs typeface="Noto Sans JP"/>
              </a:rPr>
              <a:t>OJT</a:t>
            </a: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形式</a:t>
            </a:r>
            <a:r>
              <a:rPr sz="1150" spc="-110" dirty="0">
                <a:solidFill>
                  <a:srgbClr val="545454"/>
                </a:solidFill>
                <a:latin typeface="PMingLiU"/>
                <a:cs typeface="PMingLiU"/>
              </a:rPr>
              <a:t>で</a:t>
            </a: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支援</a:t>
            </a:r>
            <a:r>
              <a:rPr sz="1150" spc="-125" dirty="0">
                <a:solidFill>
                  <a:srgbClr val="545454"/>
                </a:solidFill>
                <a:latin typeface="PMingLiU"/>
                <a:cs typeface="PMingLiU"/>
              </a:rPr>
              <a:t>します。</a:t>
            </a:r>
            <a:endParaRPr sz="1150">
              <a:latin typeface="PMingLiU"/>
              <a:cs typeface="PMingLiU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759700" y="2156269"/>
            <a:ext cx="1917064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100"/>
              </a:spcBef>
              <a:buClr>
                <a:srgbClr val="0E3B6D"/>
              </a:buClr>
              <a:buSzPct val="77272"/>
              <a:buFont typeface="Arial"/>
              <a:buChar char="●"/>
              <a:tabLst>
                <a:tab pos="184785" algn="l"/>
              </a:tabLst>
            </a:pPr>
            <a:r>
              <a:rPr sz="1100" spc="-140" dirty="0">
                <a:solidFill>
                  <a:srgbClr val="333333"/>
                </a:solidFill>
                <a:latin typeface="SimSun"/>
                <a:cs typeface="SimSun"/>
              </a:rPr>
              <a:t>文系</a:t>
            </a:r>
            <a:r>
              <a:rPr sz="1100" spc="-80" dirty="0">
                <a:solidFill>
                  <a:srgbClr val="333333"/>
                </a:solidFill>
                <a:latin typeface="PMingLiU"/>
                <a:cs typeface="PMingLiU"/>
              </a:rPr>
              <a:t>‧</a:t>
            </a:r>
            <a:r>
              <a:rPr sz="1050" spc="-80" dirty="0">
                <a:solidFill>
                  <a:srgbClr val="333333"/>
                </a:solidFill>
                <a:latin typeface="Noto Sans JP"/>
                <a:cs typeface="Noto Sans JP"/>
              </a:rPr>
              <a:t>IT</a:t>
            </a:r>
            <a:r>
              <a:rPr sz="1100" spc="-140" dirty="0">
                <a:solidFill>
                  <a:srgbClr val="333333"/>
                </a:solidFill>
                <a:latin typeface="SimSun"/>
                <a:cs typeface="SimSun"/>
              </a:rPr>
              <a:t>未経験者</a:t>
            </a:r>
            <a:r>
              <a:rPr sz="1100" spc="-140" dirty="0">
                <a:solidFill>
                  <a:srgbClr val="333333"/>
                </a:solidFill>
                <a:latin typeface="PMingLiU"/>
                <a:cs typeface="PMingLiU"/>
              </a:rPr>
              <a:t>でも</a:t>
            </a:r>
            <a:r>
              <a:rPr sz="1100" spc="-120" dirty="0">
                <a:solidFill>
                  <a:srgbClr val="333333"/>
                </a:solidFill>
                <a:latin typeface="SimSun"/>
                <a:cs typeface="SimSun"/>
              </a:rPr>
              <a:t>習得可能</a:t>
            </a:r>
            <a:endParaRPr sz="1100">
              <a:latin typeface="SimSun"/>
              <a:cs typeface="SimSu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759700" y="2403919"/>
            <a:ext cx="21920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100"/>
              </a:spcBef>
              <a:buClr>
                <a:srgbClr val="0E3B6D"/>
              </a:buClr>
              <a:buSzPct val="77272"/>
              <a:buFont typeface="Arial"/>
              <a:buChar char="●"/>
              <a:tabLst>
                <a:tab pos="184785" algn="l"/>
              </a:tabLst>
            </a:pPr>
            <a:r>
              <a:rPr sz="1100" spc="-140" dirty="0">
                <a:solidFill>
                  <a:srgbClr val="333333"/>
                </a:solidFill>
                <a:latin typeface="SimSun"/>
                <a:cs typeface="SimSun"/>
              </a:rPr>
              <a:t>実績：導入企業</a:t>
            </a:r>
            <a:r>
              <a:rPr sz="1100" spc="-140" dirty="0">
                <a:solidFill>
                  <a:srgbClr val="333333"/>
                </a:solidFill>
                <a:latin typeface="PMingLiU"/>
                <a:cs typeface="PMingLiU"/>
              </a:rPr>
              <a:t>の</a:t>
            </a:r>
            <a:r>
              <a:rPr sz="1100" spc="-140" dirty="0">
                <a:solidFill>
                  <a:srgbClr val="333333"/>
                </a:solidFill>
                <a:latin typeface="SimSun"/>
                <a:cs typeface="SimSun"/>
              </a:rPr>
              <a:t>事業</a:t>
            </a:r>
            <a:r>
              <a:rPr sz="1050" spc="-50" dirty="0">
                <a:solidFill>
                  <a:srgbClr val="333333"/>
                </a:solidFill>
                <a:latin typeface="Noto Sans JP"/>
                <a:cs typeface="Noto Sans JP"/>
              </a:rPr>
              <a:t>4</a:t>
            </a:r>
            <a:r>
              <a:rPr sz="1100" spc="-140" dirty="0">
                <a:solidFill>
                  <a:srgbClr val="333333"/>
                </a:solidFill>
                <a:latin typeface="SimSun"/>
                <a:cs typeface="SimSun"/>
              </a:rPr>
              <a:t>年</a:t>
            </a:r>
            <a:r>
              <a:rPr sz="1100" spc="-140" dirty="0">
                <a:solidFill>
                  <a:srgbClr val="333333"/>
                </a:solidFill>
                <a:latin typeface="PMingLiU"/>
                <a:cs typeface="PMingLiU"/>
              </a:rPr>
              <a:t>で</a:t>
            </a:r>
            <a:r>
              <a:rPr sz="1050" spc="-50" dirty="0">
                <a:solidFill>
                  <a:srgbClr val="333333"/>
                </a:solidFill>
                <a:latin typeface="Noto Sans JP"/>
                <a:cs typeface="Noto Sans JP"/>
              </a:rPr>
              <a:t>5</a:t>
            </a:r>
            <a:r>
              <a:rPr sz="1100" spc="-110" dirty="0">
                <a:solidFill>
                  <a:srgbClr val="333333"/>
                </a:solidFill>
                <a:latin typeface="SimSun"/>
                <a:cs typeface="SimSun"/>
              </a:rPr>
              <a:t>倍成長</a:t>
            </a:r>
            <a:endParaRPr sz="1100">
              <a:latin typeface="SimSun"/>
              <a:cs typeface="SimSu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047999" y="3137566"/>
            <a:ext cx="4238625" cy="2219325"/>
            <a:chOff x="3047999" y="3819524"/>
            <a:chExt cx="4238625" cy="2219325"/>
          </a:xfrm>
        </p:grpSpPr>
        <p:sp>
          <p:nvSpPr>
            <p:cNvPr id="26" name="object 26"/>
            <p:cNvSpPr/>
            <p:nvPr/>
          </p:nvSpPr>
          <p:spPr>
            <a:xfrm>
              <a:off x="3052762" y="3824287"/>
              <a:ext cx="4229100" cy="2209800"/>
            </a:xfrm>
            <a:custGeom>
              <a:avLst/>
              <a:gdLst/>
              <a:ahLst/>
              <a:cxnLst/>
              <a:rect l="l" t="t" r="r" b="b"/>
              <a:pathLst>
                <a:path w="4229100" h="2209800">
                  <a:moveTo>
                    <a:pt x="0" y="2138362"/>
                  </a:moveTo>
                  <a:lnTo>
                    <a:pt x="0" y="71437"/>
                  </a:lnTo>
                  <a:lnTo>
                    <a:pt x="0" y="66746"/>
                  </a:lnTo>
                  <a:lnTo>
                    <a:pt x="457" y="62101"/>
                  </a:lnTo>
                  <a:lnTo>
                    <a:pt x="12039" y="31748"/>
                  </a:lnTo>
                  <a:lnTo>
                    <a:pt x="14645" y="27848"/>
                  </a:lnTo>
                  <a:lnTo>
                    <a:pt x="17606" y="24240"/>
                  </a:lnTo>
                  <a:lnTo>
                    <a:pt x="20923" y="20923"/>
                  </a:lnTo>
                  <a:lnTo>
                    <a:pt x="24240" y="17606"/>
                  </a:lnTo>
                  <a:lnTo>
                    <a:pt x="27848" y="14645"/>
                  </a:lnTo>
                  <a:lnTo>
                    <a:pt x="31748" y="12039"/>
                  </a:lnTo>
                  <a:lnTo>
                    <a:pt x="35648" y="9433"/>
                  </a:lnTo>
                  <a:lnTo>
                    <a:pt x="66746" y="0"/>
                  </a:lnTo>
                  <a:lnTo>
                    <a:pt x="71437" y="0"/>
                  </a:lnTo>
                  <a:lnTo>
                    <a:pt x="4157662" y="0"/>
                  </a:lnTo>
                  <a:lnTo>
                    <a:pt x="4162352" y="0"/>
                  </a:lnTo>
                  <a:lnTo>
                    <a:pt x="4166998" y="457"/>
                  </a:lnTo>
                  <a:lnTo>
                    <a:pt x="4204858" y="17606"/>
                  </a:lnTo>
                  <a:lnTo>
                    <a:pt x="4217059" y="31748"/>
                  </a:lnTo>
                  <a:lnTo>
                    <a:pt x="4219665" y="35648"/>
                  </a:lnTo>
                  <a:lnTo>
                    <a:pt x="4229099" y="71437"/>
                  </a:lnTo>
                  <a:lnTo>
                    <a:pt x="4229099" y="2138362"/>
                  </a:lnTo>
                  <a:lnTo>
                    <a:pt x="4217059" y="2178050"/>
                  </a:lnTo>
                  <a:lnTo>
                    <a:pt x="4214453" y="2181950"/>
                  </a:lnTo>
                  <a:lnTo>
                    <a:pt x="4197349" y="2197759"/>
                  </a:lnTo>
                  <a:lnTo>
                    <a:pt x="4193449" y="2200365"/>
                  </a:lnTo>
                  <a:lnTo>
                    <a:pt x="4171598" y="2208426"/>
                  </a:lnTo>
                  <a:lnTo>
                    <a:pt x="4166998" y="2209341"/>
                  </a:lnTo>
                  <a:lnTo>
                    <a:pt x="4162352" y="2209799"/>
                  </a:lnTo>
                  <a:lnTo>
                    <a:pt x="4157662" y="2209799"/>
                  </a:lnTo>
                  <a:lnTo>
                    <a:pt x="71437" y="2209799"/>
                  </a:lnTo>
                  <a:lnTo>
                    <a:pt x="66746" y="2209799"/>
                  </a:lnTo>
                  <a:lnTo>
                    <a:pt x="62101" y="2209341"/>
                  </a:lnTo>
                  <a:lnTo>
                    <a:pt x="57500" y="2208426"/>
                  </a:lnTo>
                  <a:lnTo>
                    <a:pt x="52899" y="2207510"/>
                  </a:lnTo>
                  <a:lnTo>
                    <a:pt x="31748" y="2197759"/>
                  </a:lnTo>
                  <a:lnTo>
                    <a:pt x="27848" y="2195153"/>
                  </a:lnTo>
                  <a:lnTo>
                    <a:pt x="12039" y="2178050"/>
                  </a:lnTo>
                  <a:lnTo>
                    <a:pt x="9432" y="2174149"/>
                  </a:lnTo>
                  <a:lnTo>
                    <a:pt x="1372" y="2152298"/>
                  </a:lnTo>
                  <a:lnTo>
                    <a:pt x="457" y="2147698"/>
                  </a:lnTo>
                  <a:lnTo>
                    <a:pt x="0" y="2143053"/>
                  </a:lnTo>
                  <a:lnTo>
                    <a:pt x="0" y="2138362"/>
                  </a:lnTo>
                  <a:close/>
                </a:path>
              </a:pathLst>
            </a:custGeom>
            <a:ln w="9524">
              <a:solidFill>
                <a:srgbClr val="DFDF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248024" y="5233987"/>
              <a:ext cx="3838575" cy="0"/>
            </a:xfrm>
            <a:custGeom>
              <a:avLst/>
              <a:gdLst/>
              <a:ahLst/>
              <a:cxnLst/>
              <a:rect l="l" t="t" r="r" b="b"/>
              <a:pathLst>
                <a:path w="3838575">
                  <a:moveTo>
                    <a:pt x="0" y="0"/>
                  </a:moveTo>
                  <a:lnTo>
                    <a:pt x="3838574" y="0"/>
                  </a:lnTo>
                </a:path>
              </a:pathLst>
            </a:custGeom>
            <a:ln w="9524">
              <a:solidFill>
                <a:srgbClr val="DFDFD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248024" y="4019549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499" y="380999"/>
                  </a:moveTo>
                  <a:lnTo>
                    <a:pt x="144200" y="375289"/>
                  </a:lnTo>
                  <a:lnTo>
                    <a:pt x="100697" y="358507"/>
                  </a:lnTo>
                  <a:lnTo>
                    <a:pt x="62575" y="331659"/>
                  </a:lnTo>
                  <a:lnTo>
                    <a:pt x="32104" y="296335"/>
                  </a:lnTo>
                  <a:lnTo>
                    <a:pt x="11130" y="254666"/>
                  </a:lnTo>
                  <a:lnTo>
                    <a:pt x="914" y="209172"/>
                  </a:lnTo>
                  <a:lnTo>
                    <a:pt x="0" y="190499"/>
                  </a:lnTo>
                  <a:lnTo>
                    <a:pt x="228" y="181140"/>
                  </a:lnTo>
                  <a:lnTo>
                    <a:pt x="8200" y="135199"/>
                  </a:lnTo>
                  <a:lnTo>
                    <a:pt x="27095" y="92571"/>
                  </a:lnTo>
                  <a:lnTo>
                    <a:pt x="55796" y="55795"/>
                  </a:lnTo>
                  <a:lnTo>
                    <a:pt x="92572" y="27095"/>
                  </a:lnTo>
                  <a:lnTo>
                    <a:pt x="135199" y="8200"/>
                  </a:lnTo>
                  <a:lnTo>
                    <a:pt x="181140" y="228"/>
                  </a:lnTo>
                  <a:lnTo>
                    <a:pt x="190499" y="0"/>
                  </a:lnTo>
                  <a:lnTo>
                    <a:pt x="199858" y="228"/>
                  </a:lnTo>
                  <a:lnTo>
                    <a:pt x="245799" y="8200"/>
                  </a:lnTo>
                  <a:lnTo>
                    <a:pt x="288427" y="27095"/>
                  </a:lnTo>
                  <a:lnTo>
                    <a:pt x="325203" y="55795"/>
                  </a:lnTo>
                  <a:lnTo>
                    <a:pt x="353903" y="92571"/>
                  </a:lnTo>
                  <a:lnTo>
                    <a:pt x="372798" y="135199"/>
                  </a:lnTo>
                  <a:lnTo>
                    <a:pt x="380771" y="181140"/>
                  </a:lnTo>
                  <a:lnTo>
                    <a:pt x="380999" y="190499"/>
                  </a:lnTo>
                  <a:lnTo>
                    <a:pt x="380771" y="199858"/>
                  </a:lnTo>
                  <a:lnTo>
                    <a:pt x="372798" y="245799"/>
                  </a:lnTo>
                  <a:lnTo>
                    <a:pt x="353903" y="288427"/>
                  </a:lnTo>
                  <a:lnTo>
                    <a:pt x="325203" y="325203"/>
                  </a:lnTo>
                  <a:lnTo>
                    <a:pt x="288427" y="353903"/>
                  </a:lnTo>
                  <a:lnTo>
                    <a:pt x="245799" y="372798"/>
                  </a:lnTo>
                  <a:lnTo>
                    <a:pt x="199858" y="380771"/>
                  </a:lnTo>
                  <a:lnTo>
                    <a:pt x="190499" y="380999"/>
                  </a:lnTo>
                  <a:close/>
                </a:path>
              </a:pathLst>
            </a:custGeom>
            <a:solidFill>
              <a:srgbClr val="F2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52799" y="4135040"/>
              <a:ext cx="171449" cy="150018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3730625" y="3397853"/>
            <a:ext cx="2450465" cy="2584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00" b="1" spc="-25" dirty="0">
                <a:solidFill>
                  <a:srgbClr val="0E3B6D"/>
                </a:solidFill>
                <a:latin typeface="BIZ UDPGothic"/>
                <a:cs typeface="BIZ UDPGothic"/>
              </a:rPr>
              <a:t>エン</a:t>
            </a:r>
            <a:r>
              <a:rPr sz="1500" b="1" spc="-105" dirty="0">
                <a:solidFill>
                  <a:srgbClr val="0E3B6D"/>
                </a:solidFill>
                <a:latin typeface="Noto Sans JP"/>
                <a:cs typeface="Noto Sans JP"/>
              </a:rPr>
              <a:t>SX</a:t>
            </a:r>
            <a:r>
              <a:rPr sz="1500" b="1" spc="-85" dirty="0">
                <a:solidFill>
                  <a:srgbClr val="0E3B6D"/>
                </a:solidFill>
                <a:latin typeface="BIZ UDPGothic"/>
                <a:cs typeface="BIZ UDPGothic"/>
              </a:rPr>
              <a:t>セールスアナリティクス</a:t>
            </a:r>
            <a:endParaRPr sz="1500">
              <a:latin typeface="BIZ UDPGothic"/>
              <a:cs typeface="BIZ UDPGothic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235324" y="3812194"/>
            <a:ext cx="3794125" cy="616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ts val="1570"/>
              </a:lnSpc>
              <a:spcBef>
                <a:spcPts val="105"/>
              </a:spcBef>
            </a:pP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独自</a:t>
            </a:r>
            <a:r>
              <a:rPr sz="1150" spc="-110" dirty="0">
                <a:solidFill>
                  <a:srgbClr val="545454"/>
                </a:solidFill>
                <a:latin typeface="PMingLiU"/>
                <a:cs typeface="PMingLiU"/>
              </a:rPr>
              <a:t>の</a:t>
            </a:r>
            <a:r>
              <a:rPr sz="1250" spc="-100" dirty="0">
                <a:solidFill>
                  <a:srgbClr val="545454"/>
                </a:solidFill>
                <a:latin typeface="Noto Sans JP"/>
                <a:cs typeface="Noto Sans JP"/>
              </a:rPr>
              <a:t>AI</a:t>
            </a: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技術</a:t>
            </a:r>
            <a:r>
              <a:rPr sz="1150" spc="-110" dirty="0">
                <a:solidFill>
                  <a:srgbClr val="545454"/>
                </a:solidFill>
                <a:latin typeface="PMingLiU"/>
                <a:cs typeface="PMingLiU"/>
              </a:rPr>
              <a:t>を</a:t>
            </a: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用</a:t>
            </a:r>
            <a:r>
              <a:rPr sz="1150" spc="-130" dirty="0">
                <a:solidFill>
                  <a:srgbClr val="545454"/>
                </a:solidFill>
                <a:latin typeface="PMingLiU"/>
                <a:cs typeface="PMingLiU"/>
              </a:rPr>
              <a:t>いて</a:t>
            </a: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商談</a:t>
            </a:r>
            <a:r>
              <a:rPr sz="1150" spc="-110" dirty="0">
                <a:solidFill>
                  <a:srgbClr val="545454"/>
                </a:solidFill>
                <a:latin typeface="PMingLiU"/>
                <a:cs typeface="PMingLiU"/>
              </a:rPr>
              <a:t>を</a:t>
            </a: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解析</a:t>
            </a:r>
            <a:r>
              <a:rPr sz="1150" spc="-110" dirty="0">
                <a:solidFill>
                  <a:srgbClr val="545454"/>
                </a:solidFill>
                <a:latin typeface="PMingLiU"/>
                <a:cs typeface="PMingLiU"/>
              </a:rPr>
              <a:t>‧</a:t>
            </a: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可視化</a:t>
            </a:r>
            <a:r>
              <a:rPr sz="1150" spc="-105" dirty="0">
                <a:solidFill>
                  <a:srgbClr val="545454"/>
                </a:solidFill>
                <a:latin typeface="PMingLiU"/>
                <a:cs typeface="PMingLiU"/>
              </a:rPr>
              <a:t>し、セールススキル</a:t>
            </a:r>
            <a:r>
              <a:rPr sz="1150" spc="-110" dirty="0">
                <a:solidFill>
                  <a:srgbClr val="545454"/>
                </a:solidFill>
                <a:latin typeface="PMingLiU"/>
                <a:cs typeface="PMingLiU"/>
              </a:rPr>
              <a:t>を</a:t>
            </a: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採点</a:t>
            </a:r>
            <a:r>
              <a:rPr sz="1150" spc="-110" dirty="0">
                <a:solidFill>
                  <a:srgbClr val="545454"/>
                </a:solidFill>
                <a:latin typeface="PMingLiU"/>
                <a:cs typeface="PMingLiU"/>
              </a:rPr>
              <a:t>する</a:t>
            </a:r>
            <a:r>
              <a:rPr sz="1250" spc="-125" dirty="0">
                <a:solidFill>
                  <a:srgbClr val="545454"/>
                </a:solidFill>
                <a:latin typeface="Noto Sans JP"/>
                <a:cs typeface="Noto Sans JP"/>
              </a:rPr>
              <a:t>SaaS</a:t>
            </a: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型</a:t>
            </a:r>
            <a:r>
              <a:rPr sz="1150" spc="-120" dirty="0">
                <a:solidFill>
                  <a:srgbClr val="545454"/>
                </a:solidFill>
                <a:latin typeface="PMingLiU"/>
                <a:cs typeface="PMingLiU"/>
              </a:rPr>
              <a:t>セールス‧イネーブルメントツール。</a:t>
            </a: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組織</a:t>
            </a:r>
            <a:r>
              <a:rPr sz="1150" spc="-50" dirty="0">
                <a:solidFill>
                  <a:srgbClr val="545454"/>
                </a:solidFill>
                <a:latin typeface="PMingLiU"/>
                <a:cs typeface="PMingLiU"/>
              </a:rPr>
              <a:t>の</a:t>
            </a: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効率的</a:t>
            </a:r>
            <a:r>
              <a:rPr sz="1150" spc="-110" dirty="0">
                <a:solidFill>
                  <a:srgbClr val="545454"/>
                </a:solidFill>
                <a:latin typeface="PMingLiU"/>
                <a:cs typeface="PMingLiU"/>
              </a:rPr>
              <a:t>な</a:t>
            </a: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育成</a:t>
            </a:r>
            <a:r>
              <a:rPr sz="1150" spc="-110" dirty="0">
                <a:solidFill>
                  <a:srgbClr val="545454"/>
                </a:solidFill>
                <a:latin typeface="PMingLiU"/>
                <a:cs typeface="PMingLiU"/>
              </a:rPr>
              <a:t>‧</a:t>
            </a: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早期戦力化</a:t>
            </a:r>
            <a:r>
              <a:rPr sz="1150" spc="-120" dirty="0">
                <a:solidFill>
                  <a:srgbClr val="545454"/>
                </a:solidFill>
                <a:latin typeface="PMingLiU"/>
                <a:cs typeface="PMingLiU"/>
              </a:rPr>
              <a:t>をサポートします。</a:t>
            </a:r>
            <a:endParaRPr sz="1150">
              <a:latin typeface="PMingLiU"/>
              <a:cs typeface="PMingLiU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235324" y="4661344"/>
            <a:ext cx="17907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100"/>
              </a:spcBef>
              <a:buClr>
                <a:srgbClr val="0E3B6D"/>
              </a:buClr>
              <a:buSzPct val="80952"/>
              <a:buFont typeface="Arial"/>
              <a:buChar char="●"/>
              <a:tabLst>
                <a:tab pos="184785" algn="l"/>
              </a:tabLst>
            </a:pPr>
            <a:r>
              <a:rPr sz="1050" spc="-40" dirty="0">
                <a:solidFill>
                  <a:srgbClr val="333333"/>
                </a:solidFill>
                <a:latin typeface="Noto Sans JP"/>
                <a:cs typeface="Noto Sans JP"/>
              </a:rPr>
              <a:t>AI</a:t>
            </a:r>
            <a:r>
              <a:rPr sz="1100" spc="-140" dirty="0">
                <a:solidFill>
                  <a:srgbClr val="333333"/>
                </a:solidFill>
                <a:latin typeface="SimSun"/>
                <a:cs typeface="SimSun"/>
              </a:rPr>
              <a:t>商談解析</a:t>
            </a:r>
            <a:r>
              <a:rPr sz="1100" spc="-150" dirty="0">
                <a:solidFill>
                  <a:srgbClr val="333333"/>
                </a:solidFill>
                <a:latin typeface="PMingLiU"/>
                <a:cs typeface="PMingLiU"/>
              </a:rPr>
              <a:t>による</a:t>
            </a:r>
            <a:r>
              <a:rPr sz="1100" spc="-125" dirty="0">
                <a:solidFill>
                  <a:srgbClr val="333333"/>
                </a:solidFill>
                <a:latin typeface="SimSun"/>
                <a:cs typeface="SimSun"/>
              </a:rPr>
              <a:t>科学的育成</a:t>
            </a:r>
            <a:endParaRPr sz="1100">
              <a:latin typeface="SimSun"/>
              <a:cs typeface="SimSu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235324" y="4908994"/>
            <a:ext cx="138049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100"/>
              </a:spcBef>
              <a:buClr>
                <a:srgbClr val="0E3B6D"/>
              </a:buClr>
              <a:buSzPct val="77272"/>
              <a:buFont typeface="Arial"/>
              <a:buChar char="●"/>
              <a:tabLst>
                <a:tab pos="184785" algn="l"/>
              </a:tabLst>
            </a:pPr>
            <a:r>
              <a:rPr sz="1100" spc="-140" dirty="0">
                <a:solidFill>
                  <a:srgbClr val="333333"/>
                </a:solidFill>
                <a:latin typeface="SimSun"/>
                <a:cs typeface="SimSun"/>
              </a:rPr>
              <a:t>成約率</a:t>
            </a:r>
            <a:r>
              <a:rPr sz="1050" spc="-50" dirty="0">
                <a:solidFill>
                  <a:srgbClr val="333333"/>
                </a:solidFill>
                <a:latin typeface="Noto Sans JP"/>
                <a:cs typeface="Noto Sans JP"/>
              </a:rPr>
              <a:t>2</a:t>
            </a:r>
            <a:r>
              <a:rPr sz="1100" spc="-140" dirty="0">
                <a:solidFill>
                  <a:srgbClr val="333333"/>
                </a:solidFill>
                <a:latin typeface="SimSun"/>
                <a:cs typeface="SimSun"/>
              </a:rPr>
              <a:t>倍</a:t>
            </a:r>
            <a:r>
              <a:rPr sz="1100" spc="-140" dirty="0">
                <a:solidFill>
                  <a:srgbClr val="333333"/>
                </a:solidFill>
                <a:latin typeface="PMingLiU"/>
                <a:cs typeface="PMingLiU"/>
              </a:rPr>
              <a:t>の</a:t>
            </a:r>
            <a:r>
              <a:rPr sz="1100" spc="-140" dirty="0">
                <a:solidFill>
                  <a:srgbClr val="333333"/>
                </a:solidFill>
                <a:latin typeface="SimSun"/>
                <a:cs typeface="SimSun"/>
              </a:rPr>
              <a:t>実績</a:t>
            </a:r>
            <a:r>
              <a:rPr sz="1100" spc="-95" dirty="0">
                <a:solidFill>
                  <a:srgbClr val="333333"/>
                </a:solidFill>
                <a:latin typeface="PMingLiU"/>
                <a:cs typeface="PMingLiU"/>
              </a:rPr>
              <a:t>あり</a:t>
            </a:r>
            <a:endParaRPr sz="1100">
              <a:latin typeface="PMingLiU"/>
              <a:cs typeface="PMingLiU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7572373" y="3137566"/>
            <a:ext cx="4238625" cy="2219325"/>
            <a:chOff x="7572373" y="3819524"/>
            <a:chExt cx="4238625" cy="2219325"/>
          </a:xfrm>
        </p:grpSpPr>
        <p:sp>
          <p:nvSpPr>
            <p:cNvPr id="35" name="object 35"/>
            <p:cNvSpPr/>
            <p:nvPr/>
          </p:nvSpPr>
          <p:spPr>
            <a:xfrm>
              <a:off x="7577135" y="3824287"/>
              <a:ext cx="4229100" cy="2209800"/>
            </a:xfrm>
            <a:custGeom>
              <a:avLst/>
              <a:gdLst/>
              <a:ahLst/>
              <a:cxnLst/>
              <a:rect l="l" t="t" r="r" b="b"/>
              <a:pathLst>
                <a:path w="4229100" h="2209800">
                  <a:moveTo>
                    <a:pt x="0" y="2138362"/>
                  </a:moveTo>
                  <a:lnTo>
                    <a:pt x="0" y="71437"/>
                  </a:lnTo>
                  <a:lnTo>
                    <a:pt x="0" y="66746"/>
                  </a:lnTo>
                  <a:lnTo>
                    <a:pt x="457" y="62101"/>
                  </a:lnTo>
                  <a:lnTo>
                    <a:pt x="1372" y="57500"/>
                  </a:lnTo>
                  <a:lnTo>
                    <a:pt x="2287" y="52899"/>
                  </a:lnTo>
                  <a:lnTo>
                    <a:pt x="3642" y="48432"/>
                  </a:lnTo>
                  <a:lnTo>
                    <a:pt x="5437" y="44099"/>
                  </a:lnTo>
                  <a:lnTo>
                    <a:pt x="7232" y="39765"/>
                  </a:lnTo>
                  <a:lnTo>
                    <a:pt x="9433" y="35648"/>
                  </a:lnTo>
                  <a:lnTo>
                    <a:pt x="12039" y="31748"/>
                  </a:lnTo>
                  <a:lnTo>
                    <a:pt x="14645" y="27848"/>
                  </a:lnTo>
                  <a:lnTo>
                    <a:pt x="17607" y="24240"/>
                  </a:lnTo>
                  <a:lnTo>
                    <a:pt x="20923" y="20923"/>
                  </a:lnTo>
                  <a:lnTo>
                    <a:pt x="24240" y="17606"/>
                  </a:lnTo>
                  <a:lnTo>
                    <a:pt x="27848" y="14645"/>
                  </a:lnTo>
                  <a:lnTo>
                    <a:pt x="31748" y="12039"/>
                  </a:lnTo>
                  <a:lnTo>
                    <a:pt x="35648" y="9433"/>
                  </a:lnTo>
                  <a:lnTo>
                    <a:pt x="39764" y="7232"/>
                  </a:lnTo>
                  <a:lnTo>
                    <a:pt x="44099" y="5437"/>
                  </a:lnTo>
                  <a:lnTo>
                    <a:pt x="48432" y="3642"/>
                  </a:lnTo>
                  <a:lnTo>
                    <a:pt x="52899" y="2287"/>
                  </a:lnTo>
                  <a:lnTo>
                    <a:pt x="57499" y="1372"/>
                  </a:lnTo>
                  <a:lnTo>
                    <a:pt x="62100" y="457"/>
                  </a:lnTo>
                  <a:lnTo>
                    <a:pt x="66747" y="0"/>
                  </a:lnTo>
                  <a:lnTo>
                    <a:pt x="71438" y="0"/>
                  </a:lnTo>
                  <a:lnTo>
                    <a:pt x="4157662" y="0"/>
                  </a:lnTo>
                  <a:lnTo>
                    <a:pt x="4162353" y="0"/>
                  </a:lnTo>
                  <a:lnTo>
                    <a:pt x="4166998" y="457"/>
                  </a:lnTo>
                  <a:lnTo>
                    <a:pt x="4197349" y="12038"/>
                  </a:lnTo>
                  <a:lnTo>
                    <a:pt x="4201250" y="14645"/>
                  </a:lnTo>
                  <a:lnTo>
                    <a:pt x="4217060" y="31748"/>
                  </a:lnTo>
                  <a:lnTo>
                    <a:pt x="4219665" y="35648"/>
                  </a:lnTo>
                  <a:lnTo>
                    <a:pt x="4221866" y="39765"/>
                  </a:lnTo>
                  <a:lnTo>
                    <a:pt x="4223661" y="44099"/>
                  </a:lnTo>
                  <a:lnTo>
                    <a:pt x="4225456" y="48432"/>
                  </a:lnTo>
                  <a:lnTo>
                    <a:pt x="4229100" y="71437"/>
                  </a:lnTo>
                  <a:lnTo>
                    <a:pt x="4229100" y="2138362"/>
                  </a:lnTo>
                  <a:lnTo>
                    <a:pt x="4229099" y="2143053"/>
                  </a:lnTo>
                  <a:lnTo>
                    <a:pt x="4228640" y="2147698"/>
                  </a:lnTo>
                  <a:lnTo>
                    <a:pt x="4227725" y="2152298"/>
                  </a:lnTo>
                  <a:lnTo>
                    <a:pt x="4226810" y="2156899"/>
                  </a:lnTo>
                  <a:lnTo>
                    <a:pt x="4225456" y="2161366"/>
                  </a:lnTo>
                  <a:lnTo>
                    <a:pt x="4223661" y="2165699"/>
                  </a:lnTo>
                  <a:lnTo>
                    <a:pt x="4221866" y="2170033"/>
                  </a:lnTo>
                  <a:lnTo>
                    <a:pt x="4197349" y="2197759"/>
                  </a:lnTo>
                  <a:lnTo>
                    <a:pt x="4193450" y="2200365"/>
                  </a:lnTo>
                  <a:lnTo>
                    <a:pt x="4171599" y="2208426"/>
                  </a:lnTo>
                  <a:lnTo>
                    <a:pt x="4166998" y="2209341"/>
                  </a:lnTo>
                  <a:lnTo>
                    <a:pt x="4162353" y="2209799"/>
                  </a:lnTo>
                  <a:lnTo>
                    <a:pt x="4157662" y="2209799"/>
                  </a:lnTo>
                  <a:lnTo>
                    <a:pt x="71438" y="2209799"/>
                  </a:lnTo>
                  <a:lnTo>
                    <a:pt x="66747" y="2209799"/>
                  </a:lnTo>
                  <a:lnTo>
                    <a:pt x="62100" y="2209341"/>
                  </a:lnTo>
                  <a:lnTo>
                    <a:pt x="57500" y="2208426"/>
                  </a:lnTo>
                  <a:lnTo>
                    <a:pt x="52899" y="2207510"/>
                  </a:lnTo>
                  <a:lnTo>
                    <a:pt x="31748" y="2197759"/>
                  </a:lnTo>
                  <a:lnTo>
                    <a:pt x="27848" y="2195153"/>
                  </a:lnTo>
                  <a:lnTo>
                    <a:pt x="24240" y="2192192"/>
                  </a:lnTo>
                  <a:lnTo>
                    <a:pt x="20923" y="2188876"/>
                  </a:lnTo>
                  <a:lnTo>
                    <a:pt x="17607" y="2185559"/>
                  </a:lnTo>
                  <a:lnTo>
                    <a:pt x="5437" y="2165699"/>
                  </a:lnTo>
                  <a:lnTo>
                    <a:pt x="3642" y="2161366"/>
                  </a:lnTo>
                  <a:lnTo>
                    <a:pt x="2287" y="2156899"/>
                  </a:lnTo>
                  <a:lnTo>
                    <a:pt x="1372" y="2152298"/>
                  </a:lnTo>
                  <a:lnTo>
                    <a:pt x="457" y="2147698"/>
                  </a:lnTo>
                  <a:lnTo>
                    <a:pt x="0" y="2143053"/>
                  </a:lnTo>
                  <a:lnTo>
                    <a:pt x="0" y="2138362"/>
                  </a:lnTo>
                  <a:close/>
                </a:path>
              </a:pathLst>
            </a:custGeom>
            <a:ln w="9524">
              <a:solidFill>
                <a:srgbClr val="DFDF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772399" y="5233987"/>
              <a:ext cx="3838575" cy="0"/>
            </a:xfrm>
            <a:custGeom>
              <a:avLst/>
              <a:gdLst/>
              <a:ahLst/>
              <a:cxnLst/>
              <a:rect l="l" t="t" r="r" b="b"/>
              <a:pathLst>
                <a:path w="3838575">
                  <a:moveTo>
                    <a:pt x="0" y="0"/>
                  </a:moveTo>
                  <a:lnTo>
                    <a:pt x="3838574" y="0"/>
                  </a:lnTo>
                </a:path>
              </a:pathLst>
            </a:custGeom>
            <a:ln w="9524">
              <a:solidFill>
                <a:srgbClr val="DFDFD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772399" y="4019549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499" y="380999"/>
                  </a:moveTo>
                  <a:lnTo>
                    <a:pt x="144200" y="375289"/>
                  </a:lnTo>
                  <a:lnTo>
                    <a:pt x="100697" y="358507"/>
                  </a:lnTo>
                  <a:lnTo>
                    <a:pt x="62575" y="331659"/>
                  </a:lnTo>
                  <a:lnTo>
                    <a:pt x="32103" y="296335"/>
                  </a:lnTo>
                  <a:lnTo>
                    <a:pt x="11130" y="254666"/>
                  </a:lnTo>
                  <a:lnTo>
                    <a:pt x="914" y="209172"/>
                  </a:lnTo>
                  <a:lnTo>
                    <a:pt x="0" y="190499"/>
                  </a:lnTo>
                  <a:lnTo>
                    <a:pt x="228" y="181140"/>
                  </a:lnTo>
                  <a:lnTo>
                    <a:pt x="8200" y="135199"/>
                  </a:lnTo>
                  <a:lnTo>
                    <a:pt x="27095" y="92571"/>
                  </a:lnTo>
                  <a:lnTo>
                    <a:pt x="55796" y="55795"/>
                  </a:lnTo>
                  <a:lnTo>
                    <a:pt x="92571" y="27095"/>
                  </a:lnTo>
                  <a:lnTo>
                    <a:pt x="135199" y="8200"/>
                  </a:lnTo>
                  <a:lnTo>
                    <a:pt x="181141" y="228"/>
                  </a:lnTo>
                  <a:lnTo>
                    <a:pt x="190499" y="0"/>
                  </a:lnTo>
                  <a:lnTo>
                    <a:pt x="199858" y="228"/>
                  </a:lnTo>
                  <a:lnTo>
                    <a:pt x="245798" y="8200"/>
                  </a:lnTo>
                  <a:lnTo>
                    <a:pt x="288426" y="27095"/>
                  </a:lnTo>
                  <a:lnTo>
                    <a:pt x="325203" y="55795"/>
                  </a:lnTo>
                  <a:lnTo>
                    <a:pt x="353903" y="92571"/>
                  </a:lnTo>
                  <a:lnTo>
                    <a:pt x="372798" y="135199"/>
                  </a:lnTo>
                  <a:lnTo>
                    <a:pt x="380770" y="181140"/>
                  </a:lnTo>
                  <a:lnTo>
                    <a:pt x="380999" y="190499"/>
                  </a:lnTo>
                  <a:lnTo>
                    <a:pt x="380770" y="199858"/>
                  </a:lnTo>
                  <a:lnTo>
                    <a:pt x="372798" y="245799"/>
                  </a:lnTo>
                  <a:lnTo>
                    <a:pt x="353903" y="288427"/>
                  </a:lnTo>
                  <a:lnTo>
                    <a:pt x="325203" y="325203"/>
                  </a:lnTo>
                  <a:lnTo>
                    <a:pt x="288426" y="353903"/>
                  </a:lnTo>
                  <a:lnTo>
                    <a:pt x="245798" y="372798"/>
                  </a:lnTo>
                  <a:lnTo>
                    <a:pt x="199858" y="380771"/>
                  </a:lnTo>
                  <a:lnTo>
                    <a:pt x="190499" y="380999"/>
                  </a:lnTo>
                  <a:close/>
                </a:path>
              </a:pathLst>
            </a:custGeom>
            <a:solidFill>
              <a:srgbClr val="F2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58660" y="4127003"/>
              <a:ext cx="210967" cy="168168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8255000" y="3397853"/>
            <a:ext cx="930910" cy="2584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00" b="1" spc="-25" dirty="0">
                <a:solidFill>
                  <a:srgbClr val="0E3B6D"/>
                </a:solidFill>
                <a:latin typeface="BIZ UDPGothic"/>
                <a:cs typeface="BIZ UDPGothic"/>
              </a:rPr>
              <a:t>エン</a:t>
            </a:r>
            <a:r>
              <a:rPr sz="1500" b="1" spc="-105" dirty="0">
                <a:solidFill>
                  <a:srgbClr val="0E3B6D"/>
                </a:solidFill>
                <a:latin typeface="Noto Sans JP"/>
                <a:cs typeface="Noto Sans JP"/>
              </a:rPr>
              <a:t>SX</a:t>
            </a:r>
            <a:r>
              <a:rPr sz="1500" b="1" spc="-15" dirty="0">
                <a:solidFill>
                  <a:srgbClr val="0E3B6D"/>
                </a:solidFill>
                <a:latin typeface="Noto Sans JP"/>
                <a:cs typeface="Noto Sans JP"/>
              </a:rPr>
              <a:t> </a:t>
            </a:r>
            <a:r>
              <a:rPr sz="1500" b="1" spc="-100" dirty="0">
                <a:solidFill>
                  <a:srgbClr val="0E3B6D"/>
                </a:solidFill>
                <a:latin typeface="Noto Sans JP"/>
                <a:cs typeface="Noto Sans JP"/>
              </a:rPr>
              <a:t>SFA</a:t>
            </a:r>
            <a:endParaRPr sz="1500">
              <a:latin typeface="Noto Sans JP"/>
              <a:cs typeface="Noto Sans JP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759700" y="3812194"/>
            <a:ext cx="3756025" cy="616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現場</a:t>
            </a:r>
            <a:r>
              <a:rPr sz="1150" spc="-110" dirty="0">
                <a:solidFill>
                  <a:srgbClr val="545454"/>
                </a:solidFill>
                <a:latin typeface="PMingLiU"/>
                <a:cs typeface="PMingLiU"/>
              </a:rPr>
              <a:t>に</a:t>
            </a: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最適化</a:t>
            </a:r>
            <a:r>
              <a:rPr sz="1150" spc="-110" dirty="0">
                <a:solidFill>
                  <a:srgbClr val="545454"/>
                </a:solidFill>
                <a:latin typeface="PMingLiU"/>
                <a:cs typeface="PMingLiU"/>
              </a:rPr>
              <a:t>された、</a:t>
            </a: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圧倒的低</a:t>
            </a:r>
            <a:r>
              <a:rPr sz="1150" spc="-110" dirty="0">
                <a:solidFill>
                  <a:srgbClr val="545454"/>
                </a:solidFill>
                <a:latin typeface="PMingLiU"/>
                <a:cs typeface="PMingLiU"/>
              </a:rPr>
              <a:t>コストで</a:t>
            </a: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運用</a:t>
            </a:r>
            <a:r>
              <a:rPr sz="1150" spc="-120" dirty="0">
                <a:solidFill>
                  <a:srgbClr val="545454"/>
                </a:solidFill>
                <a:latin typeface="PMingLiU"/>
                <a:cs typeface="PMingLiU"/>
              </a:rPr>
              <a:t>しやすい</a:t>
            </a:r>
            <a:r>
              <a:rPr sz="1250" spc="-25" dirty="0">
                <a:solidFill>
                  <a:srgbClr val="545454"/>
                </a:solidFill>
                <a:latin typeface="Noto Sans JP"/>
                <a:cs typeface="Noto Sans JP"/>
              </a:rPr>
              <a:t>SFA</a:t>
            </a:r>
            <a:endParaRPr sz="1250">
              <a:latin typeface="Noto Sans JP"/>
              <a:cs typeface="Noto Sans JP"/>
            </a:endParaRPr>
          </a:p>
          <a:p>
            <a:pPr marL="12700" marR="5080">
              <a:lnSpc>
                <a:spcPts val="1570"/>
              </a:lnSpc>
              <a:spcBef>
                <a:spcPts val="70"/>
              </a:spcBef>
            </a:pPr>
            <a:r>
              <a:rPr sz="1150" spc="-105" dirty="0">
                <a:solidFill>
                  <a:srgbClr val="545454"/>
                </a:solidFill>
                <a:latin typeface="SimSun"/>
                <a:cs typeface="SimSun"/>
              </a:rPr>
              <a:t>（</a:t>
            </a:r>
            <a:r>
              <a:rPr sz="1250" spc="-105" dirty="0">
                <a:solidFill>
                  <a:srgbClr val="545454"/>
                </a:solidFill>
                <a:latin typeface="Noto Sans JP"/>
                <a:cs typeface="Noto Sans JP"/>
              </a:rPr>
              <a:t>Sales</a:t>
            </a:r>
            <a:r>
              <a:rPr sz="1250" spc="-5" dirty="0">
                <a:solidFill>
                  <a:srgbClr val="545454"/>
                </a:solidFill>
                <a:latin typeface="Noto Sans JP"/>
                <a:cs typeface="Noto Sans JP"/>
              </a:rPr>
              <a:t> </a:t>
            </a:r>
            <a:r>
              <a:rPr sz="1250" spc="-125" dirty="0">
                <a:solidFill>
                  <a:srgbClr val="545454"/>
                </a:solidFill>
                <a:latin typeface="Noto Sans JP"/>
                <a:cs typeface="Noto Sans JP"/>
              </a:rPr>
              <a:t>Force</a:t>
            </a:r>
            <a:r>
              <a:rPr sz="1250" spc="-5" dirty="0">
                <a:solidFill>
                  <a:srgbClr val="545454"/>
                </a:solidFill>
                <a:latin typeface="Noto Sans JP"/>
                <a:cs typeface="Noto Sans JP"/>
              </a:rPr>
              <a:t> </a:t>
            </a:r>
            <a:r>
              <a:rPr sz="1250" spc="-125" dirty="0">
                <a:solidFill>
                  <a:srgbClr val="545454"/>
                </a:solidFill>
                <a:latin typeface="Noto Sans JP"/>
                <a:cs typeface="Noto Sans JP"/>
              </a:rPr>
              <a:t>Automation</a:t>
            </a:r>
            <a:r>
              <a:rPr sz="1150" spc="-125" dirty="0">
                <a:solidFill>
                  <a:srgbClr val="545454"/>
                </a:solidFill>
                <a:latin typeface="SimSun"/>
                <a:cs typeface="SimSun"/>
              </a:rPr>
              <a:t>）</a:t>
            </a:r>
            <a:r>
              <a:rPr sz="1150" spc="-110" dirty="0">
                <a:solidFill>
                  <a:srgbClr val="545454"/>
                </a:solidFill>
                <a:latin typeface="PMingLiU"/>
                <a:cs typeface="PMingLiU"/>
              </a:rPr>
              <a:t>ツールを</a:t>
            </a: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提供</a:t>
            </a:r>
            <a:r>
              <a:rPr sz="1150" spc="-110" dirty="0">
                <a:solidFill>
                  <a:srgbClr val="545454"/>
                </a:solidFill>
                <a:latin typeface="PMingLiU"/>
                <a:cs typeface="PMingLiU"/>
              </a:rPr>
              <a:t>。</a:t>
            </a: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複雑</a:t>
            </a:r>
            <a:r>
              <a:rPr sz="1150" spc="-110" dirty="0">
                <a:solidFill>
                  <a:srgbClr val="545454"/>
                </a:solidFill>
                <a:latin typeface="PMingLiU"/>
                <a:cs typeface="PMingLiU"/>
              </a:rPr>
              <a:t>な</a:t>
            </a:r>
            <a:r>
              <a:rPr sz="1150" spc="-100" dirty="0">
                <a:solidFill>
                  <a:srgbClr val="545454"/>
                </a:solidFill>
                <a:latin typeface="SimSun"/>
                <a:cs typeface="SimSun"/>
              </a:rPr>
              <a:t>営業管理業</a:t>
            </a: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務</a:t>
            </a:r>
            <a:r>
              <a:rPr sz="1150" spc="-110" dirty="0">
                <a:solidFill>
                  <a:srgbClr val="545454"/>
                </a:solidFill>
                <a:latin typeface="PMingLiU"/>
                <a:cs typeface="PMingLiU"/>
              </a:rPr>
              <a:t>を</a:t>
            </a: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効率化</a:t>
            </a:r>
            <a:r>
              <a:rPr sz="1150" spc="-110" dirty="0">
                <a:solidFill>
                  <a:srgbClr val="545454"/>
                </a:solidFill>
                <a:latin typeface="PMingLiU"/>
                <a:cs typeface="PMingLiU"/>
              </a:rPr>
              <a:t>し、データドリブンな</a:t>
            </a: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営業活動</a:t>
            </a:r>
            <a:r>
              <a:rPr sz="1150" spc="-110" dirty="0">
                <a:solidFill>
                  <a:srgbClr val="545454"/>
                </a:solidFill>
                <a:latin typeface="PMingLiU"/>
                <a:cs typeface="PMingLiU"/>
              </a:rPr>
              <a:t>を</a:t>
            </a:r>
            <a:r>
              <a:rPr sz="1150" spc="-110" dirty="0">
                <a:solidFill>
                  <a:srgbClr val="545454"/>
                </a:solidFill>
                <a:latin typeface="SimSun"/>
                <a:cs typeface="SimSun"/>
              </a:rPr>
              <a:t>実現</a:t>
            </a:r>
            <a:r>
              <a:rPr sz="1150" spc="-125" dirty="0">
                <a:solidFill>
                  <a:srgbClr val="545454"/>
                </a:solidFill>
                <a:latin typeface="PMingLiU"/>
                <a:cs typeface="PMingLiU"/>
              </a:rPr>
              <a:t>します。</a:t>
            </a:r>
            <a:endParaRPr sz="1150">
              <a:latin typeface="PMingLiU"/>
              <a:cs typeface="PMingLiU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759700" y="4661344"/>
            <a:ext cx="20542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100"/>
              </a:spcBef>
              <a:buClr>
                <a:srgbClr val="0E3B6D"/>
              </a:buClr>
              <a:buSzPct val="77272"/>
              <a:buFont typeface="Arial"/>
              <a:buChar char="●"/>
              <a:tabLst>
                <a:tab pos="184785" algn="l"/>
              </a:tabLst>
            </a:pPr>
            <a:r>
              <a:rPr sz="1100" spc="-140" dirty="0">
                <a:solidFill>
                  <a:srgbClr val="333333"/>
                </a:solidFill>
                <a:latin typeface="SimSun"/>
                <a:cs typeface="SimSun"/>
              </a:rPr>
              <a:t>現場</a:t>
            </a:r>
            <a:r>
              <a:rPr sz="1100" spc="-140" dirty="0">
                <a:solidFill>
                  <a:srgbClr val="333333"/>
                </a:solidFill>
                <a:latin typeface="PMingLiU"/>
                <a:cs typeface="PMingLiU"/>
              </a:rPr>
              <a:t>の</a:t>
            </a:r>
            <a:r>
              <a:rPr sz="1100" spc="-140" dirty="0">
                <a:solidFill>
                  <a:srgbClr val="333333"/>
                </a:solidFill>
                <a:latin typeface="SimSun"/>
                <a:cs typeface="SimSun"/>
              </a:rPr>
              <a:t>使</a:t>
            </a:r>
            <a:r>
              <a:rPr sz="1100" spc="-140" dirty="0">
                <a:solidFill>
                  <a:srgbClr val="333333"/>
                </a:solidFill>
                <a:latin typeface="PMingLiU"/>
                <a:cs typeface="PMingLiU"/>
              </a:rPr>
              <a:t>いやすさを</a:t>
            </a:r>
            <a:r>
              <a:rPr sz="1100" spc="-140" dirty="0">
                <a:solidFill>
                  <a:srgbClr val="333333"/>
                </a:solidFill>
                <a:latin typeface="SimSun"/>
                <a:cs typeface="SimSun"/>
              </a:rPr>
              <a:t>重視</a:t>
            </a:r>
            <a:r>
              <a:rPr sz="1100" spc="-140" dirty="0">
                <a:solidFill>
                  <a:srgbClr val="333333"/>
                </a:solidFill>
                <a:latin typeface="PMingLiU"/>
                <a:cs typeface="PMingLiU"/>
              </a:rPr>
              <a:t>した</a:t>
            </a:r>
            <a:r>
              <a:rPr sz="1100" spc="-95" dirty="0">
                <a:solidFill>
                  <a:srgbClr val="333333"/>
                </a:solidFill>
                <a:latin typeface="SimSun"/>
                <a:cs typeface="SimSun"/>
              </a:rPr>
              <a:t>設計</a:t>
            </a:r>
            <a:endParaRPr sz="1100">
              <a:latin typeface="SimSun"/>
              <a:cs typeface="SimSu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759700" y="4908994"/>
            <a:ext cx="15589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100"/>
              </a:spcBef>
              <a:buClr>
                <a:srgbClr val="0E3B6D"/>
              </a:buClr>
              <a:buSzPct val="77272"/>
              <a:buFont typeface="Arial"/>
              <a:buChar char="●"/>
              <a:tabLst>
                <a:tab pos="184785" algn="l"/>
              </a:tabLst>
            </a:pPr>
            <a:r>
              <a:rPr sz="1100" spc="-140" dirty="0">
                <a:solidFill>
                  <a:srgbClr val="333333"/>
                </a:solidFill>
                <a:latin typeface="SimSun"/>
                <a:cs typeface="SimSun"/>
              </a:rPr>
              <a:t>導入</a:t>
            </a:r>
            <a:r>
              <a:rPr sz="1100" spc="-140" dirty="0">
                <a:solidFill>
                  <a:srgbClr val="333333"/>
                </a:solidFill>
                <a:latin typeface="PMingLiU"/>
                <a:cs typeface="PMingLiU"/>
              </a:rPr>
              <a:t>‧</a:t>
            </a:r>
            <a:r>
              <a:rPr sz="1100" spc="-140" dirty="0">
                <a:solidFill>
                  <a:srgbClr val="333333"/>
                </a:solidFill>
                <a:latin typeface="SimSun"/>
                <a:cs typeface="SimSun"/>
              </a:rPr>
              <a:t>運用</a:t>
            </a:r>
            <a:r>
              <a:rPr sz="1100" spc="-140" dirty="0">
                <a:solidFill>
                  <a:srgbClr val="333333"/>
                </a:solidFill>
                <a:latin typeface="PMingLiU"/>
                <a:cs typeface="PMingLiU"/>
              </a:rPr>
              <a:t>サポート</a:t>
            </a:r>
            <a:r>
              <a:rPr sz="1100" spc="-140" dirty="0">
                <a:solidFill>
                  <a:srgbClr val="333333"/>
                </a:solidFill>
                <a:latin typeface="SimSun"/>
                <a:cs typeface="SimSun"/>
              </a:rPr>
              <a:t>付</a:t>
            </a:r>
            <a:r>
              <a:rPr sz="1100" spc="-50" dirty="0">
                <a:solidFill>
                  <a:srgbClr val="333333"/>
                </a:solidFill>
                <a:latin typeface="PMingLiU"/>
                <a:cs typeface="PMingLiU"/>
              </a:rPr>
              <a:t>き</a:t>
            </a:r>
            <a:endParaRPr sz="1100">
              <a:latin typeface="PMingLiU"/>
              <a:cs typeface="PMingLiU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3047999" y="6324599"/>
            <a:ext cx="4238625" cy="2219325"/>
            <a:chOff x="3047999" y="6324599"/>
            <a:chExt cx="4238625" cy="2219325"/>
          </a:xfrm>
        </p:grpSpPr>
        <p:sp>
          <p:nvSpPr>
            <p:cNvPr id="44" name="object 44"/>
            <p:cNvSpPr/>
            <p:nvPr/>
          </p:nvSpPr>
          <p:spPr>
            <a:xfrm>
              <a:off x="3052762" y="6329362"/>
              <a:ext cx="4229100" cy="2209800"/>
            </a:xfrm>
            <a:custGeom>
              <a:avLst/>
              <a:gdLst/>
              <a:ahLst/>
              <a:cxnLst/>
              <a:rect l="l" t="t" r="r" b="b"/>
              <a:pathLst>
                <a:path w="4229100" h="2209800">
                  <a:moveTo>
                    <a:pt x="0" y="2138362"/>
                  </a:moveTo>
                  <a:lnTo>
                    <a:pt x="0" y="71437"/>
                  </a:lnTo>
                  <a:lnTo>
                    <a:pt x="0" y="66746"/>
                  </a:lnTo>
                  <a:lnTo>
                    <a:pt x="457" y="62100"/>
                  </a:lnTo>
                  <a:lnTo>
                    <a:pt x="1372" y="57500"/>
                  </a:lnTo>
                  <a:lnTo>
                    <a:pt x="2287" y="52899"/>
                  </a:lnTo>
                  <a:lnTo>
                    <a:pt x="3642" y="48432"/>
                  </a:lnTo>
                  <a:lnTo>
                    <a:pt x="27848" y="14645"/>
                  </a:lnTo>
                  <a:lnTo>
                    <a:pt x="66746" y="0"/>
                  </a:lnTo>
                  <a:lnTo>
                    <a:pt x="71437" y="0"/>
                  </a:lnTo>
                  <a:lnTo>
                    <a:pt x="4157662" y="0"/>
                  </a:lnTo>
                  <a:lnTo>
                    <a:pt x="4162352" y="0"/>
                  </a:lnTo>
                  <a:lnTo>
                    <a:pt x="4166998" y="457"/>
                  </a:lnTo>
                  <a:lnTo>
                    <a:pt x="4204858" y="17606"/>
                  </a:lnTo>
                  <a:lnTo>
                    <a:pt x="4217059" y="31748"/>
                  </a:lnTo>
                  <a:lnTo>
                    <a:pt x="4219665" y="35648"/>
                  </a:lnTo>
                  <a:lnTo>
                    <a:pt x="4229099" y="71437"/>
                  </a:lnTo>
                  <a:lnTo>
                    <a:pt x="4229099" y="2138362"/>
                  </a:lnTo>
                  <a:lnTo>
                    <a:pt x="4217059" y="2178049"/>
                  </a:lnTo>
                  <a:lnTo>
                    <a:pt x="4214453" y="2181949"/>
                  </a:lnTo>
                  <a:lnTo>
                    <a:pt x="4197349" y="2197759"/>
                  </a:lnTo>
                  <a:lnTo>
                    <a:pt x="4193449" y="2200365"/>
                  </a:lnTo>
                  <a:lnTo>
                    <a:pt x="4189332" y="2202565"/>
                  </a:lnTo>
                  <a:lnTo>
                    <a:pt x="4184999" y="2204360"/>
                  </a:lnTo>
                  <a:lnTo>
                    <a:pt x="4180665" y="2206155"/>
                  </a:lnTo>
                  <a:lnTo>
                    <a:pt x="4176198" y="2207510"/>
                  </a:lnTo>
                  <a:lnTo>
                    <a:pt x="4171598" y="2208426"/>
                  </a:lnTo>
                  <a:lnTo>
                    <a:pt x="4166998" y="2209341"/>
                  </a:lnTo>
                  <a:lnTo>
                    <a:pt x="4162352" y="2209799"/>
                  </a:lnTo>
                  <a:lnTo>
                    <a:pt x="4157662" y="2209799"/>
                  </a:lnTo>
                  <a:lnTo>
                    <a:pt x="71437" y="2209799"/>
                  </a:lnTo>
                  <a:lnTo>
                    <a:pt x="66746" y="2209799"/>
                  </a:lnTo>
                  <a:lnTo>
                    <a:pt x="62101" y="2209341"/>
                  </a:lnTo>
                  <a:lnTo>
                    <a:pt x="57500" y="2208426"/>
                  </a:lnTo>
                  <a:lnTo>
                    <a:pt x="52899" y="2207510"/>
                  </a:lnTo>
                  <a:lnTo>
                    <a:pt x="48432" y="2206155"/>
                  </a:lnTo>
                  <a:lnTo>
                    <a:pt x="44099" y="2204360"/>
                  </a:lnTo>
                  <a:lnTo>
                    <a:pt x="39765" y="2202565"/>
                  </a:lnTo>
                  <a:lnTo>
                    <a:pt x="35648" y="2200364"/>
                  </a:lnTo>
                  <a:lnTo>
                    <a:pt x="31748" y="2197758"/>
                  </a:lnTo>
                  <a:lnTo>
                    <a:pt x="27848" y="2195153"/>
                  </a:lnTo>
                  <a:lnTo>
                    <a:pt x="12039" y="2178049"/>
                  </a:lnTo>
                  <a:lnTo>
                    <a:pt x="9432" y="2174149"/>
                  </a:lnTo>
                  <a:lnTo>
                    <a:pt x="7232" y="2170033"/>
                  </a:lnTo>
                  <a:lnTo>
                    <a:pt x="5437" y="2165699"/>
                  </a:lnTo>
                  <a:lnTo>
                    <a:pt x="3642" y="2161365"/>
                  </a:lnTo>
                  <a:lnTo>
                    <a:pt x="2287" y="2156898"/>
                  </a:lnTo>
                  <a:lnTo>
                    <a:pt x="1372" y="2152298"/>
                  </a:lnTo>
                  <a:lnTo>
                    <a:pt x="457" y="2147697"/>
                  </a:lnTo>
                  <a:lnTo>
                    <a:pt x="0" y="2143052"/>
                  </a:lnTo>
                  <a:lnTo>
                    <a:pt x="0" y="2138362"/>
                  </a:lnTo>
                  <a:close/>
                </a:path>
              </a:pathLst>
            </a:custGeom>
            <a:ln w="9524">
              <a:solidFill>
                <a:srgbClr val="DFDF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248024" y="7739062"/>
              <a:ext cx="3838575" cy="0"/>
            </a:xfrm>
            <a:custGeom>
              <a:avLst/>
              <a:gdLst/>
              <a:ahLst/>
              <a:cxnLst/>
              <a:rect l="l" t="t" r="r" b="b"/>
              <a:pathLst>
                <a:path w="3838575">
                  <a:moveTo>
                    <a:pt x="0" y="0"/>
                  </a:moveTo>
                  <a:lnTo>
                    <a:pt x="3838574" y="0"/>
                  </a:lnTo>
                </a:path>
              </a:pathLst>
            </a:custGeom>
            <a:ln w="9524">
              <a:solidFill>
                <a:srgbClr val="DFDFD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248024" y="6524624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499" y="380999"/>
                  </a:moveTo>
                  <a:lnTo>
                    <a:pt x="144200" y="375288"/>
                  </a:lnTo>
                  <a:lnTo>
                    <a:pt x="100697" y="358506"/>
                  </a:lnTo>
                  <a:lnTo>
                    <a:pt x="62575" y="331658"/>
                  </a:lnTo>
                  <a:lnTo>
                    <a:pt x="32104" y="296334"/>
                  </a:lnTo>
                  <a:lnTo>
                    <a:pt x="11130" y="254666"/>
                  </a:lnTo>
                  <a:lnTo>
                    <a:pt x="914" y="209172"/>
                  </a:lnTo>
                  <a:lnTo>
                    <a:pt x="0" y="190499"/>
                  </a:lnTo>
                  <a:lnTo>
                    <a:pt x="228" y="181141"/>
                  </a:lnTo>
                  <a:lnTo>
                    <a:pt x="8200" y="135199"/>
                  </a:lnTo>
                  <a:lnTo>
                    <a:pt x="27095" y="92572"/>
                  </a:lnTo>
                  <a:lnTo>
                    <a:pt x="55796" y="55796"/>
                  </a:lnTo>
                  <a:lnTo>
                    <a:pt x="92572" y="27094"/>
                  </a:lnTo>
                  <a:lnTo>
                    <a:pt x="135199" y="8200"/>
                  </a:lnTo>
                  <a:lnTo>
                    <a:pt x="181140" y="228"/>
                  </a:lnTo>
                  <a:lnTo>
                    <a:pt x="190499" y="0"/>
                  </a:lnTo>
                  <a:lnTo>
                    <a:pt x="199858" y="228"/>
                  </a:lnTo>
                  <a:lnTo>
                    <a:pt x="245799" y="8200"/>
                  </a:lnTo>
                  <a:lnTo>
                    <a:pt x="288427" y="27094"/>
                  </a:lnTo>
                  <a:lnTo>
                    <a:pt x="325203" y="55796"/>
                  </a:lnTo>
                  <a:lnTo>
                    <a:pt x="353903" y="92571"/>
                  </a:lnTo>
                  <a:lnTo>
                    <a:pt x="372798" y="135199"/>
                  </a:lnTo>
                  <a:lnTo>
                    <a:pt x="380771" y="181141"/>
                  </a:lnTo>
                  <a:lnTo>
                    <a:pt x="380999" y="190499"/>
                  </a:lnTo>
                  <a:lnTo>
                    <a:pt x="380771" y="199858"/>
                  </a:lnTo>
                  <a:lnTo>
                    <a:pt x="372798" y="245798"/>
                  </a:lnTo>
                  <a:lnTo>
                    <a:pt x="353903" y="288426"/>
                  </a:lnTo>
                  <a:lnTo>
                    <a:pt x="325203" y="325202"/>
                  </a:lnTo>
                  <a:lnTo>
                    <a:pt x="288427" y="353902"/>
                  </a:lnTo>
                  <a:lnTo>
                    <a:pt x="245799" y="372798"/>
                  </a:lnTo>
                  <a:lnTo>
                    <a:pt x="199858" y="380771"/>
                  </a:lnTo>
                  <a:lnTo>
                    <a:pt x="190499" y="380999"/>
                  </a:lnTo>
                  <a:close/>
                </a:path>
              </a:pathLst>
            </a:custGeom>
            <a:solidFill>
              <a:srgbClr val="F2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33749" y="6629399"/>
              <a:ext cx="214278" cy="171383"/>
            </a:xfrm>
            <a:prstGeom prst="rect">
              <a:avLst/>
            </a:prstGeom>
          </p:spPr>
        </p:pic>
      </p:grpSp>
      <p:sp>
        <p:nvSpPr>
          <p:cNvPr id="48" name="object 48"/>
          <p:cNvSpPr txBox="1"/>
          <p:nvPr/>
        </p:nvSpPr>
        <p:spPr>
          <a:xfrm>
            <a:off x="3730625" y="5902928"/>
            <a:ext cx="1729739" cy="2584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00" b="1" spc="-95" dirty="0">
                <a:solidFill>
                  <a:srgbClr val="0E3B6D"/>
                </a:solidFill>
                <a:latin typeface="BIZ UDPGothic"/>
                <a:cs typeface="BIZ UDPGothic"/>
              </a:rPr>
              <a:t>営業コンサルティング</a:t>
            </a:r>
            <a:endParaRPr sz="1500">
              <a:latin typeface="BIZ UDPGothic"/>
              <a:cs typeface="BIZ UDPGothic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235324" y="6307778"/>
            <a:ext cx="3756660" cy="6254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14100"/>
              </a:lnSpc>
              <a:spcBef>
                <a:spcPts val="90"/>
              </a:spcBef>
            </a:pPr>
            <a:r>
              <a:rPr sz="1150" spc="-105" dirty="0">
                <a:solidFill>
                  <a:srgbClr val="545454"/>
                </a:solidFill>
                <a:latin typeface="SimSun"/>
                <a:cs typeface="SimSun"/>
              </a:rPr>
              <a:t>初期分析</a:t>
            </a:r>
            <a:r>
              <a:rPr sz="1150" spc="-175" dirty="0">
                <a:solidFill>
                  <a:srgbClr val="545454"/>
                </a:solidFill>
                <a:latin typeface="PMingLiU"/>
                <a:cs typeface="PMingLiU"/>
              </a:rPr>
              <a:t>から </a:t>
            </a:r>
            <a:r>
              <a:rPr sz="1150" spc="-105" dirty="0">
                <a:solidFill>
                  <a:srgbClr val="545454"/>
                </a:solidFill>
                <a:latin typeface="SimSun"/>
                <a:cs typeface="SimSun"/>
              </a:rPr>
              <a:t>実運用</a:t>
            </a:r>
            <a:r>
              <a:rPr sz="1150" spc="-125" dirty="0">
                <a:solidFill>
                  <a:srgbClr val="545454"/>
                </a:solidFill>
                <a:latin typeface="PMingLiU"/>
                <a:cs typeface="PMingLiU"/>
              </a:rPr>
              <a:t>まで、</a:t>
            </a:r>
            <a:r>
              <a:rPr sz="1150" spc="-105" dirty="0">
                <a:solidFill>
                  <a:srgbClr val="545454"/>
                </a:solidFill>
                <a:latin typeface="SimSun"/>
                <a:cs typeface="SimSun"/>
              </a:rPr>
              <a:t>顧客</a:t>
            </a:r>
            <a:r>
              <a:rPr sz="1150" spc="-105" dirty="0">
                <a:solidFill>
                  <a:srgbClr val="545454"/>
                </a:solidFill>
                <a:latin typeface="PMingLiU"/>
                <a:cs typeface="PMingLiU"/>
              </a:rPr>
              <a:t>の</a:t>
            </a:r>
            <a:r>
              <a:rPr sz="1150" spc="-105" dirty="0">
                <a:solidFill>
                  <a:srgbClr val="545454"/>
                </a:solidFill>
                <a:latin typeface="SimSun"/>
                <a:cs typeface="SimSun"/>
              </a:rPr>
              <a:t>営業生産性向上</a:t>
            </a:r>
            <a:r>
              <a:rPr sz="1150" spc="-105" dirty="0">
                <a:solidFill>
                  <a:srgbClr val="545454"/>
                </a:solidFill>
                <a:latin typeface="PMingLiU"/>
                <a:cs typeface="PMingLiU"/>
              </a:rPr>
              <a:t>に</a:t>
            </a:r>
            <a:r>
              <a:rPr sz="1150" spc="-105" dirty="0">
                <a:solidFill>
                  <a:srgbClr val="545454"/>
                </a:solidFill>
                <a:latin typeface="SimSun"/>
                <a:cs typeface="SimSun"/>
              </a:rPr>
              <a:t>向</a:t>
            </a:r>
            <a:r>
              <a:rPr sz="1150" spc="-105" dirty="0">
                <a:solidFill>
                  <a:srgbClr val="545454"/>
                </a:solidFill>
                <a:latin typeface="PMingLiU"/>
                <a:cs typeface="PMingLiU"/>
              </a:rPr>
              <a:t>けたトー</a:t>
            </a:r>
            <a:r>
              <a:rPr sz="1150" spc="-114" dirty="0">
                <a:solidFill>
                  <a:srgbClr val="545454"/>
                </a:solidFill>
                <a:latin typeface="PMingLiU"/>
                <a:cs typeface="PMingLiU"/>
              </a:rPr>
              <a:t>タルサポート。エン‧ジャパン</a:t>
            </a:r>
            <a:r>
              <a:rPr sz="1150" spc="-105" dirty="0">
                <a:solidFill>
                  <a:srgbClr val="545454"/>
                </a:solidFill>
                <a:latin typeface="SimSun"/>
                <a:cs typeface="SimSun"/>
              </a:rPr>
              <a:t>自身</a:t>
            </a:r>
            <a:r>
              <a:rPr sz="1150" spc="-105" dirty="0">
                <a:solidFill>
                  <a:srgbClr val="545454"/>
                </a:solidFill>
                <a:latin typeface="PMingLiU"/>
                <a:cs typeface="PMingLiU"/>
              </a:rPr>
              <a:t>が</a:t>
            </a:r>
            <a:r>
              <a:rPr sz="1150" spc="-105" dirty="0">
                <a:solidFill>
                  <a:srgbClr val="545454"/>
                </a:solidFill>
                <a:latin typeface="SimSun"/>
                <a:cs typeface="SimSun"/>
              </a:rPr>
              <a:t>実践</a:t>
            </a:r>
            <a:r>
              <a:rPr sz="1150" spc="-105" dirty="0">
                <a:solidFill>
                  <a:srgbClr val="545454"/>
                </a:solidFill>
                <a:latin typeface="PMingLiU"/>
                <a:cs typeface="PMingLiU"/>
              </a:rPr>
              <a:t>し</a:t>
            </a:r>
            <a:r>
              <a:rPr sz="1150" spc="-105" dirty="0">
                <a:solidFill>
                  <a:srgbClr val="545454"/>
                </a:solidFill>
                <a:latin typeface="SimSun"/>
                <a:cs typeface="SimSun"/>
              </a:rPr>
              <a:t>成功</a:t>
            </a:r>
            <a:r>
              <a:rPr sz="1150" spc="-105" dirty="0">
                <a:solidFill>
                  <a:srgbClr val="545454"/>
                </a:solidFill>
                <a:latin typeface="PMingLiU"/>
                <a:cs typeface="PMingLiU"/>
              </a:rPr>
              <a:t>した</a:t>
            </a:r>
            <a:r>
              <a:rPr sz="1150" spc="-105" dirty="0">
                <a:solidFill>
                  <a:srgbClr val="545454"/>
                </a:solidFill>
                <a:latin typeface="SimSun"/>
                <a:cs typeface="SimSun"/>
              </a:rPr>
              <a:t>営業改革</a:t>
            </a:r>
            <a:r>
              <a:rPr sz="1150" spc="-105" dirty="0">
                <a:solidFill>
                  <a:srgbClr val="545454"/>
                </a:solidFill>
                <a:latin typeface="PMingLiU"/>
                <a:cs typeface="PMingLiU"/>
              </a:rPr>
              <a:t>メソッドを</a:t>
            </a:r>
            <a:r>
              <a:rPr sz="1150" spc="-105" dirty="0">
                <a:solidFill>
                  <a:srgbClr val="545454"/>
                </a:solidFill>
                <a:latin typeface="SimSun"/>
                <a:cs typeface="SimSun"/>
              </a:rPr>
              <a:t>企業</a:t>
            </a:r>
            <a:r>
              <a:rPr sz="1150" spc="-105" dirty="0">
                <a:solidFill>
                  <a:srgbClr val="545454"/>
                </a:solidFill>
                <a:latin typeface="PMingLiU"/>
                <a:cs typeface="PMingLiU"/>
              </a:rPr>
              <a:t>の</a:t>
            </a:r>
            <a:r>
              <a:rPr sz="1150" spc="-105" dirty="0">
                <a:solidFill>
                  <a:srgbClr val="545454"/>
                </a:solidFill>
                <a:latin typeface="SimSun"/>
                <a:cs typeface="SimSun"/>
              </a:rPr>
              <a:t>課題</a:t>
            </a:r>
            <a:r>
              <a:rPr sz="1150" spc="-105" dirty="0">
                <a:solidFill>
                  <a:srgbClr val="545454"/>
                </a:solidFill>
                <a:latin typeface="PMingLiU"/>
                <a:cs typeface="PMingLiU"/>
              </a:rPr>
              <a:t>に</a:t>
            </a:r>
            <a:r>
              <a:rPr sz="1150" spc="-105" dirty="0">
                <a:solidFill>
                  <a:srgbClr val="545454"/>
                </a:solidFill>
                <a:latin typeface="SimSun"/>
                <a:cs typeface="SimSun"/>
              </a:rPr>
              <a:t>合</a:t>
            </a:r>
            <a:r>
              <a:rPr sz="1150" spc="-105" dirty="0">
                <a:solidFill>
                  <a:srgbClr val="545454"/>
                </a:solidFill>
                <a:latin typeface="PMingLiU"/>
                <a:cs typeface="PMingLiU"/>
              </a:rPr>
              <a:t>わせて</a:t>
            </a:r>
            <a:r>
              <a:rPr sz="1150" spc="-105" dirty="0">
                <a:solidFill>
                  <a:srgbClr val="545454"/>
                </a:solidFill>
                <a:latin typeface="SimSun"/>
                <a:cs typeface="SimSun"/>
              </a:rPr>
              <a:t>提供</a:t>
            </a:r>
            <a:r>
              <a:rPr sz="1150" spc="-135" dirty="0">
                <a:solidFill>
                  <a:srgbClr val="545454"/>
                </a:solidFill>
                <a:latin typeface="PMingLiU"/>
                <a:cs typeface="PMingLiU"/>
              </a:rPr>
              <a:t>します。</a:t>
            </a:r>
            <a:endParaRPr sz="1150">
              <a:latin typeface="PMingLiU"/>
              <a:cs typeface="PMingLiU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235324" y="7848377"/>
            <a:ext cx="18205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100"/>
              </a:spcBef>
              <a:buClr>
                <a:srgbClr val="0E3B6D"/>
              </a:buClr>
              <a:buSzPct val="77272"/>
              <a:buFont typeface="Arial"/>
              <a:buChar char="●"/>
              <a:tabLst>
                <a:tab pos="184785" algn="l"/>
              </a:tabLst>
            </a:pPr>
            <a:r>
              <a:rPr sz="1100" spc="-140" dirty="0">
                <a:solidFill>
                  <a:srgbClr val="333333"/>
                </a:solidFill>
                <a:latin typeface="SimSun"/>
                <a:cs typeface="SimSun"/>
              </a:rPr>
              <a:t>売上</a:t>
            </a:r>
            <a:r>
              <a:rPr sz="1050" spc="-50" dirty="0">
                <a:solidFill>
                  <a:srgbClr val="333333"/>
                </a:solidFill>
                <a:latin typeface="Noto Sans JP"/>
                <a:cs typeface="Noto Sans JP"/>
              </a:rPr>
              <a:t>5</a:t>
            </a:r>
            <a:r>
              <a:rPr sz="1100" spc="-140" dirty="0">
                <a:solidFill>
                  <a:srgbClr val="333333"/>
                </a:solidFill>
                <a:latin typeface="SimSun"/>
                <a:cs typeface="SimSun"/>
              </a:rPr>
              <a:t>年</a:t>
            </a:r>
            <a:r>
              <a:rPr sz="1100" spc="-140" dirty="0">
                <a:solidFill>
                  <a:srgbClr val="333333"/>
                </a:solidFill>
                <a:latin typeface="PMingLiU"/>
                <a:cs typeface="PMingLiU"/>
              </a:rPr>
              <a:t>で</a:t>
            </a:r>
            <a:r>
              <a:rPr sz="1050" spc="-50" dirty="0">
                <a:solidFill>
                  <a:srgbClr val="333333"/>
                </a:solidFill>
                <a:latin typeface="Noto Sans JP"/>
                <a:cs typeface="Noto Sans JP"/>
              </a:rPr>
              <a:t>4</a:t>
            </a:r>
            <a:r>
              <a:rPr sz="1100" spc="-140" dirty="0">
                <a:solidFill>
                  <a:srgbClr val="333333"/>
                </a:solidFill>
                <a:latin typeface="SimSun"/>
                <a:cs typeface="SimSun"/>
              </a:rPr>
              <a:t>倍</a:t>
            </a:r>
            <a:r>
              <a:rPr sz="1100" spc="-140" dirty="0">
                <a:solidFill>
                  <a:srgbClr val="333333"/>
                </a:solidFill>
                <a:latin typeface="PMingLiU"/>
                <a:cs typeface="PMingLiU"/>
              </a:rPr>
              <a:t>の</a:t>
            </a:r>
            <a:r>
              <a:rPr sz="1100" spc="-140" dirty="0">
                <a:solidFill>
                  <a:srgbClr val="333333"/>
                </a:solidFill>
                <a:latin typeface="SimSun"/>
                <a:cs typeface="SimSun"/>
              </a:rPr>
              <a:t>実績</a:t>
            </a:r>
            <a:r>
              <a:rPr sz="1100" spc="-120" dirty="0">
                <a:solidFill>
                  <a:srgbClr val="333333"/>
                </a:solidFill>
                <a:latin typeface="PMingLiU"/>
                <a:cs typeface="PMingLiU"/>
              </a:rPr>
              <a:t>メソッド</a:t>
            </a:r>
            <a:endParaRPr sz="1100">
              <a:latin typeface="PMingLiU"/>
              <a:cs typeface="PMingLiU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235324" y="8096027"/>
            <a:ext cx="205105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100"/>
              </a:spcBef>
              <a:buClr>
                <a:srgbClr val="0E3B6D"/>
              </a:buClr>
              <a:buSzPct val="77272"/>
              <a:buFont typeface="Arial"/>
              <a:buChar char="●"/>
              <a:tabLst>
                <a:tab pos="184785" algn="l"/>
              </a:tabLst>
            </a:pPr>
            <a:r>
              <a:rPr sz="1100" spc="-140" dirty="0">
                <a:solidFill>
                  <a:srgbClr val="333333"/>
                </a:solidFill>
                <a:latin typeface="SimSun"/>
                <a:cs typeface="SimSun"/>
              </a:rPr>
              <a:t>業界特性</a:t>
            </a:r>
            <a:r>
              <a:rPr sz="1100" spc="-140" dirty="0">
                <a:solidFill>
                  <a:srgbClr val="333333"/>
                </a:solidFill>
                <a:latin typeface="PMingLiU"/>
                <a:cs typeface="PMingLiU"/>
              </a:rPr>
              <a:t>に</a:t>
            </a:r>
            <a:r>
              <a:rPr sz="1100" spc="-140" dirty="0">
                <a:solidFill>
                  <a:srgbClr val="333333"/>
                </a:solidFill>
                <a:latin typeface="SimSun"/>
                <a:cs typeface="SimSun"/>
              </a:rPr>
              <a:t>合</a:t>
            </a:r>
            <a:r>
              <a:rPr sz="1100" spc="-135" dirty="0">
                <a:solidFill>
                  <a:srgbClr val="333333"/>
                </a:solidFill>
                <a:latin typeface="PMingLiU"/>
                <a:cs typeface="PMingLiU"/>
              </a:rPr>
              <a:t>わせたカスタマイズ</a:t>
            </a:r>
            <a:endParaRPr sz="1100">
              <a:latin typeface="PMingLiU"/>
              <a:cs typeface="PMingLiU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7572373" y="6324599"/>
            <a:ext cx="4238625" cy="2219325"/>
            <a:chOff x="7572373" y="6324599"/>
            <a:chExt cx="4238625" cy="2219325"/>
          </a:xfrm>
        </p:grpSpPr>
        <p:sp>
          <p:nvSpPr>
            <p:cNvPr id="53" name="object 53"/>
            <p:cNvSpPr/>
            <p:nvPr/>
          </p:nvSpPr>
          <p:spPr>
            <a:xfrm>
              <a:off x="7577135" y="6329362"/>
              <a:ext cx="4229100" cy="2209800"/>
            </a:xfrm>
            <a:custGeom>
              <a:avLst/>
              <a:gdLst/>
              <a:ahLst/>
              <a:cxnLst/>
              <a:rect l="l" t="t" r="r" b="b"/>
              <a:pathLst>
                <a:path w="4229100" h="2209800">
                  <a:moveTo>
                    <a:pt x="0" y="2138362"/>
                  </a:moveTo>
                  <a:lnTo>
                    <a:pt x="0" y="71437"/>
                  </a:lnTo>
                  <a:lnTo>
                    <a:pt x="0" y="66746"/>
                  </a:lnTo>
                  <a:lnTo>
                    <a:pt x="457" y="62100"/>
                  </a:lnTo>
                  <a:lnTo>
                    <a:pt x="1372" y="57500"/>
                  </a:lnTo>
                  <a:lnTo>
                    <a:pt x="2287" y="52899"/>
                  </a:lnTo>
                  <a:lnTo>
                    <a:pt x="3642" y="48432"/>
                  </a:lnTo>
                  <a:lnTo>
                    <a:pt x="5437" y="44098"/>
                  </a:lnTo>
                  <a:lnTo>
                    <a:pt x="7232" y="39764"/>
                  </a:lnTo>
                  <a:lnTo>
                    <a:pt x="9433" y="35648"/>
                  </a:lnTo>
                  <a:lnTo>
                    <a:pt x="12039" y="31748"/>
                  </a:lnTo>
                  <a:lnTo>
                    <a:pt x="14645" y="27848"/>
                  </a:lnTo>
                  <a:lnTo>
                    <a:pt x="17607" y="24239"/>
                  </a:lnTo>
                  <a:lnTo>
                    <a:pt x="20923" y="20923"/>
                  </a:lnTo>
                  <a:lnTo>
                    <a:pt x="24240" y="17606"/>
                  </a:lnTo>
                  <a:lnTo>
                    <a:pt x="27848" y="14645"/>
                  </a:lnTo>
                  <a:lnTo>
                    <a:pt x="31748" y="12038"/>
                  </a:lnTo>
                  <a:lnTo>
                    <a:pt x="35648" y="9432"/>
                  </a:lnTo>
                  <a:lnTo>
                    <a:pt x="39764" y="7232"/>
                  </a:lnTo>
                  <a:lnTo>
                    <a:pt x="44099" y="5437"/>
                  </a:lnTo>
                  <a:lnTo>
                    <a:pt x="48432" y="3642"/>
                  </a:lnTo>
                  <a:lnTo>
                    <a:pt x="52899" y="2287"/>
                  </a:lnTo>
                  <a:lnTo>
                    <a:pt x="57499" y="1371"/>
                  </a:lnTo>
                  <a:lnTo>
                    <a:pt x="62100" y="457"/>
                  </a:lnTo>
                  <a:lnTo>
                    <a:pt x="66747" y="0"/>
                  </a:lnTo>
                  <a:lnTo>
                    <a:pt x="71438" y="0"/>
                  </a:lnTo>
                  <a:lnTo>
                    <a:pt x="4157662" y="0"/>
                  </a:lnTo>
                  <a:lnTo>
                    <a:pt x="4162353" y="0"/>
                  </a:lnTo>
                  <a:lnTo>
                    <a:pt x="4166998" y="457"/>
                  </a:lnTo>
                  <a:lnTo>
                    <a:pt x="4197349" y="12038"/>
                  </a:lnTo>
                  <a:lnTo>
                    <a:pt x="4201250" y="14645"/>
                  </a:lnTo>
                  <a:lnTo>
                    <a:pt x="4223661" y="44098"/>
                  </a:lnTo>
                  <a:lnTo>
                    <a:pt x="4225456" y="48432"/>
                  </a:lnTo>
                  <a:lnTo>
                    <a:pt x="4226810" y="52899"/>
                  </a:lnTo>
                  <a:lnTo>
                    <a:pt x="4227725" y="57500"/>
                  </a:lnTo>
                  <a:lnTo>
                    <a:pt x="4228640" y="62100"/>
                  </a:lnTo>
                  <a:lnTo>
                    <a:pt x="4229099" y="66746"/>
                  </a:lnTo>
                  <a:lnTo>
                    <a:pt x="4229100" y="71437"/>
                  </a:lnTo>
                  <a:lnTo>
                    <a:pt x="4229100" y="2138362"/>
                  </a:lnTo>
                  <a:lnTo>
                    <a:pt x="4229099" y="2143052"/>
                  </a:lnTo>
                  <a:lnTo>
                    <a:pt x="4228640" y="2147697"/>
                  </a:lnTo>
                  <a:lnTo>
                    <a:pt x="4227725" y="2152298"/>
                  </a:lnTo>
                  <a:lnTo>
                    <a:pt x="4226810" y="2156898"/>
                  </a:lnTo>
                  <a:lnTo>
                    <a:pt x="4225456" y="2161365"/>
                  </a:lnTo>
                  <a:lnTo>
                    <a:pt x="4223661" y="2165699"/>
                  </a:lnTo>
                  <a:lnTo>
                    <a:pt x="4221866" y="2170033"/>
                  </a:lnTo>
                  <a:lnTo>
                    <a:pt x="4219665" y="2174149"/>
                  </a:lnTo>
                  <a:lnTo>
                    <a:pt x="4217060" y="2178049"/>
                  </a:lnTo>
                  <a:lnTo>
                    <a:pt x="4214454" y="2181949"/>
                  </a:lnTo>
                  <a:lnTo>
                    <a:pt x="4197349" y="2197759"/>
                  </a:lnTo>
                  <a:lnTo>
                    <a:pt x="4193450" y="2200365"/>
                  </a:lnTo>
                  <a:lnTo>
                    <a:pt x="4189334" y="2202565"/>
                  </a:lnTo>
                  <a:lnTo>
                    <a:pt x="4185000" y="2204360"/>
                  </a:lnTo>
                  <a:lnTo>
                    <a:pt x="4180667" y="2206155"/>
                  </a:lnTo>
                  <a:lnTo>
                    <a:pt x="4176200" y="2207510"/>
                  </a:lnTo>
                  <a:lnTo>
                    <a:pt x="4171599" y="2208426"/>
                  </a:lnTo>
                  <a:lnTo>
                    <a:pt x="4166998" y="2209341"/>
                  </a:lnTo>
                  <a:lnTo>
                    <a:pt x="4162353" y="2209799"/>
                  </a:lnTo>
                  <a:lnTo>
                    <a:pt x="4157662" y="2209799"/>
                  </a:lnTo>
                  <a:lnTo>
                    <a:pt x="71438" y="2209799"/>
                  </a:lnTo>
                  <a:lnTo>
                    <a:pt x="66747" y="2209799"/>
                  </a:lnTo>
                  <a:lnTo>
                    <a:pt x="62100" y="2209341"/>
                  </a:lnTo>
                  <a:lnTo>
                    <a:pt x="57500" y="2208426"/>
                  </a:lnTo>
                  <a:lnTo>
                    <a:pt x="52899" y="2207510"/>
                  </a:lnTo>
                  <a:lnTo>
                    <a:pt x="48432" y="2206155"/>
                  </a:lnTo>
                  <a:lnTo>
                    <a:pt x="44099" y="2204360"/>
                  </a:lnTo>
                  <a:lnTo>
                    <a:pt x="39765" y="2202565"/>
                  </a:lnTo>
                  <a:lnTo>
                    <a:pt x="35648" y="2200364"/>
                  </a:lnTo>
                  <a:lnTo>
                    <a:pt x="31748" y="2197758"/>
                  </a:lnTo>
                  <a:lnTo>
                    <a:pt x="27848" y="2195153"/>
                  </a:lnTo>
                  <a:lnTo>
                    <a:pt x="12039" y="2178049"/>
                  </a:lnTo>
                  <a:lnTo>
                    <a:pt x="9433" y="2174149"/>
                  </a:lnTo>
                  <a:lnTo>
                    <a:pt x="7232" y="2170033"/>
                  </a:lnTo>
                  <a:lnTo>
                    <a:pt x="5437" y="2165699"/>
                  </a:lnTo>
                  <a:lnTo>
                    <a:pt x="3642" y="2161365"/>
                  </a:lnTo>
                  <a:lnTo>
                    <a:pt x="2287" y="2156898"/>
                  </a:lnTo>
                  <a:lnTo>
                    <a:pt x="1372" y="2152298"/>
                  </a:lnTo>
                  <a:lnTo>
                    <a:pt x="457" y="2147697"/>
                  </a:lnTo>
                  <a:lnTo>
                    <a:pt x="0" y="2143052"/>
                  </a:lnTo>
                  <a:lnTo>
                    <a:pt x="0" y="2138362"/>
                  </a:lnTo>
                  <a:close/>
                </a:path>
              </a:pathLst>
            </a:custGeom>
            <a:ln w="9524">
              <a:solidFill>
                <a:srgbClr val="DFDF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772399" y="7739062"/>
              <a:ext cx="3838575" cy="0"/>
            </a:xfrm>
            <a:custGeom>
              <a:avLst/>
              <a:gdLst/>
              <a:ahLst/>
              <a:cxnLst/>
              <a:rect l="l" t="t" r="r" b="b"/>
              <a:pathLst>
                <a:path w="3838575">
                  <a:moveTo>
                    <a:pt x="0" y="0"/>
                  </a:moveTo>
                  <a:lnTo>
                    <a:pt x="3838574" y="0"/>
                  </a:lnTo>
                </a:path>
              </a:pathLst>
            </a:custGeom>
            <a:ln w="9524">
              <a:solidFill>
                <a:srgbClr val="DFDFD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772399" y="6524624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499" y="380999"/>
                  </a:moveTo>
                  <a:lnTo>
                    <a:pt x="144200" y="375288"/>
                  </a:lnTo>
                  <a:lnTo>
                    <a:pt x="100697" y="358506"/>
                  </a:lnTo>
                  <a:lnTo>
                    <a:pt x="62575" y="331658"/>
                  </a:lnTo>
                  <a:lnTo>
                    <a:pt x="32103" y="296334"/>
                  </a:lnTo>
                  <a:lnTo>
                    <a:pt x="11130" y="254666"/>
                  </a:lnTo>
                  <a:lnTo>
                    <a:pt x="914" y="209172"/>
                  </a:lnTo>
                  <a:lnTo>
                    <a:pt x="0" y="190499"/>
                  </a:lnTo>
                  <a:lnTo>
                    <a:pt x="228" y="181141"/>
                  </a:lnTo>
                  <a:lnTo>
                    <a:pt x="8200" y="135199"/>
                  </a:lnTo>
                  <a:lnTo>
                    <a:pt x="27095" y="92572"/>
                  </a:lnTo>
                  <a:lnTo>
                    <a:pt x="55796" y="55796"/>
                  </a:lnTo>
                  <a:lnTo>
                    <a:pt x="92571" y="27094"/>
                  </a:lnTo>
                  <a:lnTo>
                    <a:pt x="135199" y="8200"/>
                  </a:lnTo>
                  <a:lnTo>
                    <a:pt x="181141" y="228"/>
                  </a:lnTo>
                  <a:lnTo>
                    <a:pt x="190499" y="0"/>
                  </a:lnTo>
                  <a:lnTo>
                    <a:pt x="199858" y="228"/>
                  </a:lnTo>
                  <a:lnTo>
                    <a:pt x="245798" y="8200"/>
                  </a:lnTo>
                  <a:lnTo>
                    <a:pt x="288426" y="27094"/>
                  </a:lnTo>
                  <a:lnTo>
                    <a:pt x="325203" y="55796"/>
                  </a:lnTo>
                  <a:lnTo>
                    <a:pt x="353903" y="92571"/>
                  </a:lnTo>
                  <a:lnTo>
                    <a:pt x="372798" y="135199"/>
                  </a:lnTo>
                  <a:lnTo>
                    <a:pt x="380770" y="181141"/>
                  </a:lnTo>
                  <a:lnTo>
                    <a:pt x="380999" y="190499"/>
                  </a:lnTo>
                  <a:lnTo>
                    <a:pt x="380770" y="199858"/>
                  </a:lnTo>
                  <a:lnTo>
                    <a:pt x="372798" y="245798"/>
                  </a:lnTo>
                  <a:lnTo>
                    <a:pt x="353903" y="288426"/>
                  </a:lnTo>
                  <a:lnTo>
                    <a:pt x="325203" y="325202"/>
                  </a:lnTo>
                  <a:lnTo>
                    <a:pt x="288426" y="353902"/>
                  </a:lnTo>
                  <a:lnTo>
                    <a:pt x="245798" y="372798"/>
                  </a:lnTo>
                  <a:lnTo>
                    <a:pt x="199858" y="380771"/>
                  </a:lnTo>
                  <a:lnTo>
                    <a:pt x="190499" y="380999"/>
                  </a:lnTo>
                  <a:close/>
                </a:path>
              </a:pathLst>
            </a:custGeom>
            <a:solidFill>
              <a:srgbClr val="F2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858124" y="6629399"/>
              <a:ext cx="214312" cy="171449"/>
            </a:xfrm>
            <a:prstGeom prst="rect">
              <a:avLst/>
            </a:prstGeom>
          </p:spPr>
        </p:pic>
      </p:grpSp>
      <p:sp>
        <p:nvSpPr>
          <p:cNvPr id="57" name="object 57"/>
          <p:cNvSpPr txBox="1"/>
          <p:nvPr/>
        </p:nvSpPr>
        <p:spPr>
          <a:xfrm>
            <a:off x="8255000" y="5902928"/>
            <a:ext cx="1054100" cy="2584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00" b="1" spc="-145" dirty="0">
                <a:solidFill>
                  <a:srgbClr val="0E3B6D"/>
                </a:solidFill>
                <a:latin typeface="BIZ UDPGothic"/>
                <a:cs typeface="BIZ UDPGothic"/>
              </a:rPr>
              <a:t>自社採用支援</a:t>
            </a:r>
            <a:endParaRPr sz="1500">
              <a:latin typeface="BIZ UDPGothic"/>
              <a:cs typeface="BIZ UDPGothic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759700" y="6326981"/>
            <a:ext cx="3794125" cy="60642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5080" algn="just">
              <a:lnSpc>
                <a:spcPct val="109300"/>
              </a:lnSpc>
              <a:spcBef>
                <a:spcPts val="5"/>
              </a:spcBef>
            </a:pPr>
            <a:r>
              <a:rPr sz="1150" spc="-105" dirty="0">
                <a:solidFill>
                  <a:srgbClr val="545454"/>
                </a:solidFill>
                <a:latin typeface="SimSun"/>
                <a:cs typeface="SimSun"/>
              </a:rPr>
              <a:t>日本最大級</a:t>
            </a:r>
            <a:r>
              <a:rPr sz="1150" spc="-105" dirty="0">
                <a:solidFill>
                  <a:srgbClr val="545454"/>
                </a:solidFill>
                <a:latin typeface="PMingLiU"/>
                <a:cs typeface="PMingLiU"/>
              </a:rPr>
              <a:t>の</a:t>
            </a:r>
            <a:r>
              <a:rPr sz="1150" spc="-105" dirty="0">
                <a:solidFill>
                  <a:srgbClr val="545454"/>
                </a:solidFill>
                <a:latin typeface="SimSun"/>
                <a:cs typeface="SimSun"/>
              </a:rPr>
              <a:t>転職</a:t>
            </a:r>
            <a:r>
              <a:rPr sz="1150" spc="-105" dirty="0">
                <a:solidFill>
                  <a:srgbClr val="545454"/>
                </a:solidFill>
                <a:latin typeface="PMingLiU"/>
                <a:cs typeface="PMingLiU"/>
              </a:rPr>
              <a:t>サイト</a:t>
            </a:r>
            <a:r>
              <a:rPr sz="1150" spc="-105" dirty="0">
                <a:solidFill>
                  <a:srgbClr val="545454"/>
                </a:solidFill>
                <a:latin typeface="SimSun"/>
                <a:cs typeface="SimSun"/>
              </a:rPr>
              <a:t>『</a:t>
            </a:r>
            <a:r>
              <a:rPr sz="1150" spc="-105" dirty="0">
                <a:solidFill>
                  <a:srgbClr val="545454"/>
                </a:solidFill>
                <a:latin typeface="PMingLiU"/>
                <a:cs typeface="PMingLiU"/>
              </a:rPr>
              <a:t>エン</a:t>
            </a:r>
            <a:r>
              <a:rPr sz="1150" spc="-105" dirty="0">
                <a:solidFill>
                  <a:srgbClr val="545454"/>
                </a:solidFill>
                <a:latin typeface="SimSun"/>
                <a:cs typeface="SimSun"/>
              </a:rPr>
              <a:t>転職』</a:t>
            </a:r>
            <a:r>
              <a:rPr sz="1150" spc="-125" dirty="0">
                <a:solidFill>
                  <a:srgbClr val="545454"/>
                </a:solidFill>
                <a:latin typeface="PMingLiU"/>
                <a:cs typeface="PMingLiU"/>
              </a:rPr>
              <a:t>や、</a:t>
            </a:r>
            <a:r>
              <a:rPr sz="1150" spc="-105" dirty="0">
                <a:solidFill>
                  <a:srgbClr val="545454"/>
                </a:solidFill>
                <a:latin typeface="SimSun"/>
                <a:cs typeface="SimSun"/>
              </a:rPr>
              <a:t>求人掲載</a:t>
            </a:r>
            <a:r>
              <a:rPr sz="1150" spc="-175" dirty="0">
                <a:solidFill>
                  <a:srgbClr val="545454"/>
                </a:solidFill>
                <a:latin typeface="PMingLiU"/>
                <a:cs typeface="PMingLiU"/>
              </a:rPr>
              <a:t>から </a:t>
            </a:r>
            <a:r>
              <a:rPr sz="1150" spc="-105" dirty="0">
                <a:solidFill>
                  <a:srgbClr val="545454"/>
                </a:solidFill>
                <a:latin typeface="SimSun"/>
                <a:cs typeface="SimSun"/>
              </a:rPr>
              <a:t>採用</a:t>
            </a:r>
            <a:r>
              <a:rPr sz="1150" spc="-105" dirty="0">
                <a:solidFill>
                  <a:srgbClr val="545454"/>
                </a:solidFill>
                <a:latin typeface="PMingLiU"/>
                <a:cs typeface="PMingLiU"/>
              </a:rPr>
              <a:t>ま</a:t>
            </a:r>
            <a:r>
              <a:rPr sz="1150" spc="-140" dirty="0">
                <a:solidFill>
                  <a:srgbClr val="545454"/>
                </a:solidFill>
                <a:latin typeface="PMingLiU"/>
                <a:cs typeface="PMingLiU"/>
              </a:rPr>
              <a:t>ですべて</a:t>
            </a:r>
            <a:r>
              <a:rPr sz="1150" spc="-105" dirty="0">
                <a:solidFill>
                  <a:srgbClr val="545454"/>
                </a:solidFill>
                <a:latin typeface="SimSun"/>
                <a:cs typeface="SimSun"/>
              </a:rPr>
              <a:t>無料</a:t>
            </a:r>
            <a:r>
              <a:rPr sz="1150" spc="-105" dirty="0">
                <a:solidFill>
                  <a:srgbClr val="545454"/>
                </a:solidFill>
                <a:latin typeface="PMingLiU"/>
                <a:cs typeface="PMingLiU"/>
              </a:rPr>
              <a:t>の</a:t>
            </a:r>
            <a:r>
              <a:rPr sz="1150" spc="-105" dirty="0">
                <a:solidFill>
                  <a:srgbClr val="545454"/>
                </a:solidFill>
                <a:latin typeface="SimSun"/>
                <a:cs typeface="SimSun"/>
              </a:rPr>
              <a:t>採用支援</a:t>
            </a:r>
            <a:r>
              <a:rPr sz="1150" spc="-105" dirty="0">
                <a:solidFill>
                  <a:srgbClr val="545454"/>
                </a:solidFill>
                <a:latin typeface="PMingLiU"/>
                <a:cs typeface="PMingLiU"/>
              </a:rPr>
              <a:t>ツール</a:t>
            </a:r>
            <a:r>
              <a:rPr sz="1150" spc="-105" dirty="0">
                <a:solidFill>
                  <a:srgbClr val="545454"/>
                </a:solidFill>
                <a:latin typeface="SimSun"/>
                <a:cs typeface="SimSun"/>
              </a:rPr>
              <a:t>『</a:t>
            </a:r>
            <a:r>
              <a:rPr sz="1250" spc="-125" dirty="0">
                <a:solidFill>
                  <a:srgbClr val="545454"/>
                </a:solidFill>
                <a:latin typeface="Noto Sans JP"/>
                <a:cs typeface="Noto Sans JP"/>
              </a:rPr>
              <a:t>engage</a:t>
            </a:r>
            <a:r>
              <a:rPr sz="1150" spc="-105" dirty="0">
                <a:solidFill>
                  <a:srgbClr val="545454"/>
                </a:solidFill>
                <a:latin typeface="SimSun"/>
                <a:cs typeface="SimSun"/>
              </a:rPr>
              <a:t>』</a:t>
            </a:r>
            <a:r>
              <a:rPr sz="1150" spc="-105" dirty="0">
                <a:solidFill>
                  <a:srgbClr val="545454"/>
                </a:solidFill>
                <a:latin typeface="PMingLiU"/>
                <a:cs typeface="PMingLiU"/>
              </a:rPr>
              <a:t>を</a:t>
            </a:r>
            <a:r>
              <a:rPr sz="1150" spc="-105" dirty="0">
                <a:solidFill>
                  <a:srgbClr val="545454"/>
                </a:solidFill>
                <a:latin typeface="SimSun"/>
                <a:cs typeface="SimSun"/>
              </a:rPr>
              <a:t>活用</a:t>
            </a:r>
            <a:r>
              <a:rPr sz="1150" spc="-105" dirty="0">
                <a:solidFill>
                  <a:srgbClr val="545454"/>
                </a:solidFill>
                <a:latin typeface="PMingLiU"/>
                <a:cs typeface="PMingLiU"/>
              </a:rPr>
              <a:t>し、</a:t>
            </a:r>
            <a:r>
              <a:rPr sz="1150" spc="-105" dirty="0">
                <a:solidFill>
                  <a:srgbClr val="545454"/>
                </a:solidFill>
                <a:latin typeface="SimSun"/>
                <a:cs typeface="SimSun"/>
              </a:rPr>
              <a:t>顧客</a:t>
            </a:r>
            <a:r>
              <a:rPr sz="1150" spc="-105" dirty="0">
                <a:solidFill>
                  <a:srgbClr val="545454"/>
                </a:solidFill>
                <a:latin typeface="PMingLiU"/>
                <a:cs typeface="PMingLiU"/>
              </a:rPr>
              <a:t>の</a:t>
            </a:r>
            <a:r>
              <a:rPr sz="1150" spc="-105" dirty="0">
                <a:solidFill>
                  <a:srgbClr val="545454"/>
                </a:solidFill>
                <a:latin typeface="SimSun"/>
                <a:cs typeface="SimSun"/>
              </a:rPr>
              <a:t>自社採用</a:t>
            </a:r>
            <a:r>
              <a:rPr sz="1150" spc="-105" dirty="0">
                <a:solidFill>
                  <a:srgbClr val="545454"/>
                </a:solidFill>
                <a:latin typeface="PMingLiU"/>
                <a:cs typeface="PMingLiU"/>
              </a:rPr>
              <a:t>を</a:t>
            </a:r>
            <a:r>
              <a:rPr sz="1150" spc="-105" dirty="0">
                <a:solidFill>
                  <a:srgbClr val="545454"/>
                </a:solidFill>
                <a:latin typeface="SimSun"/>
                <a:cs typeface="SimSun"/>
              </a:rPr>
              <a:t>実現</a:t>
            </a:r>
            <a:r>
              <a:rPr sz="1150" spc="-135" dirty="0">
                <a:solidFill>
                  <a:srgbClr val="545454"/>
                </a:solidFill>
                <a:latin typeface="PMingLiU"/>
                <a:cs typeface="PMingLiU"/>
              </a:rPr>
              <a:t>します。</a:t>
            </a:r>
            <a:endParaRPr sz="1150">
              <a:latin typeface="PMingLiU"/>
              <a:cs typeface="PMingLiU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759700" y="7848377"/>
            <a:ext cx="217805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100"/>
              </a:spcBef>
              <a:buClr>
                <a:srgbClr val="0E3B6D"/>
              </a:buClr>
              <a:buSzPct val="77272"/>
              <a:buFont typeface="Arial"/>
              <a:buChar char="●"/>
              <a:tabLst>
                <a:tab pos="184785" algn="l"/>
              </a:tabLst>
            </a:pPr>
            <a:r>
              <a:rPr sz="1100" spc="-145" dirty="0">
                <a:solidFill>
                  <a:srgbClr val="333333"/>
                </a:solidFill>
                <a:latin typeface="PMingLiU"/>
                <a:cs typeface="PMingLiU"/>
              </a:rPr>
              <a:t>エン‧ジャパンの</a:t>
            </a:r>
            <a:r>
              <a:rPr sz="1100" spc="-140" dirty="0">
                <a:solidFill>
                  <a:srgbClr val="333333"/>
                </a:solidFill>
                <a:latin typeface="SimSun"/>
                <a:cs typeface="SimSun"/>
              </a:rPr>
              <a:t>採用支援</a:t>
            </a:r>
            <a:r>
              <a:rPr sz="1100" spc="-120" dirty="0">
                <a:solidFill>
                  <a:srgbClr val="333333"/>
                </a:solidFill>
                <a:latin typeface="PMingLiU"/>
                <a:cs typeface="PMingLiU"/>
              </a:rPr>
              <a:t>ノウハウ</a:t>
            </a:r>
            <a:endParaRPr sz="1100">
              <a:latin typeface="PMingLiU"/>
              <a:cs typeface="PMingLiU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759700" y="8096027"/>
            <a:ext cx="19304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100"/>
              </a:spcBef>
              <a:buClr>
                <a:srgbClr val="0E3B6D"/>
              </a:buClr>
              <a:buSzPct val="77272"/>
              <a:buFont typeface="Arial"/>
              <a:buChar char="●"/>
              <a:tabLst>
                <a:tab pos="184785" algn="l"/>
              </a:tabLst>
            </a:pPr>
            <a:r>
              <a:rPr sz="1100" spc="-140" dirty="0">
                <a:solidFill>
                  <a:srgbClr val="333333"/>
                </a:solidFill>
                <a:latin typeface="SimSun"/>
                <a:cs typeface="SimSun"/>
              </a:rPr>
              <a:t>採用戦略策定</a:t>
            </a:r>
            <a:r>
              <a:rPr sz="1100" spc="-160" dirty="0">
                <a:solidFill>
                  <a:srgbClr val="333333"/>
                </a:solidFill>
                <a:latin typeface="PMingLiU"/>
                <a:cs typeface="PMingLiU"/>
              </a:rPr>
              <a:t>から </a:t>
            </a:r>
            <a:r>
              <a:rPr sz="1100" spc="-140" dirty="0">
                <a:solidFill>
                  <a:srgbClr val="333333"/>
                </a:solidFill>
                <a:latin typeface="SimSun"/>
                <a:cs typeface="SimSun"/>
              </a:rPr>
              <a:t>実行</a:t>
            </a:r>
            <a:r>
              <a:rPr sz="1100" spc="-140" dirty="0">
                <a:solidFill>
                  <a:srgbClr val="333333"/>
                </a:solidFill>
                <a:latin typeface="PMingLiU"/>
                <a:cs typeface="PMingLiU"/>
              </a:rPr>
              <a:t>まで</a:t>
            </a:r>
            <a:r>
              <a:rPr sz="1100" spc="-95" dirty="0">
                <a:solidFill>
                  <a:srgbClr val="333333"/>
                </a:solidFill>
                <a:latin typeface="SimSun"/>
                <a:cs typeface="SimSun"/>
              </a:rPr>
              <a:t>支援</a:t>
            </a:r>
            <a:endParaRPr sz="1100">
              <a:latin typeface="SimSun"/>
              <a:cs typeface="SimSu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8299" y="195326"/>
            <a:ext cx="644525" cy="4387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700" b="1" spc="-315" dirty="0">
                <a:solidFill>
                  <a:srgbClr val="FFFFFF"/>
                </a:solidFill>
                <a:latin typeface="BIZ UDPGothic"/>
                <a:cs typeface="BIZ UDPGothic"/>
              </a:rPr>
              <a:t>強み</a:t>
            </a:r>
            <a:endParaRPr sz="2700">
              <a:latin typeface="BIZ UDPGothic"/>
              <a:cs typeface="BIZ UDP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028699"/>
            <a:ext cx="2667000" cy="5953125"/>
            <a:chOff x="0" y="1028699"/>
            <a:chExt cx="2667000" cy="5953125"/>
          </a:xfrm>
        </p:grpSpPr>
        <p:sp>
          <p:nvSpPr>
            <p:cNvPr id="4" name="object 4"/>
            <p:cNvSpPr/>
            <p:nvPr/>
          </p:nvSpPr>
          <p:spPr>
            <a:xfrm>
              <a:off x="0" y="1028699"/>
              <a:ext cx="2667000" cy="5953125"/>
            </a:xfrm>
            <a:custGeom>
              <a:avLst/>
              <a:gdLst/>
              <a:ahLst/>
              <a:cxnLst/>
              <a:rect l="l" t="t" r="r" b="b"/>
              <a:pathLst>
                <a:path w="2667000" h="5953125">
                  <a:moveTo>
                    <a:pt x="2666999" y="5953124"/>
                  </a:moveTo>
                  <a:lnTo>
                    <a:pt x="0" y="5953124"/>
                  </a:lnTo>
                  <a:lnTo>
                    <a:pt x="0" y="0"/>
                  </a:lnTo>
                  <a:lnTo>
                    <a:pt x="2666999" y="0"/>
                  </a:lnTo>
                  <a:lnTo>
                    <a:pt x="2666999" y="5953124"/>
                  </a:lnTo>
                  <a:close/>
                </a:path>
              </a:pathLst>
            </a:custGeom>
            <a:solidFill>
              <a:srgbClr val="F2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5749" y="1219199"/>
              <a:ext cx="38100" cy="314325"/>
            </a:xfrm>
            <a:custGeom>
              <a:avLst/>
              <a:gdLst/>
              <a:ahLst/>
              <a:cxnLst/>
              <a:rect l="l" t="t" r="r" b="b"/>
              <a:pathLst>
                <a:path w="38100" h="314325">
                  <a:moveTo>
                    <a:pt x="38099" y="314324"/>
                  </a:moveTo>
                  <a:lnTo>
                    <a:pt x="0" y="314324"/>
                  </a:lnTo>
                  <a:lnTo>
                    <a:pt x="0" y="0"/>
                  </a:lnTo>
                  <a:lnTo>
                    <a:pt x="38099" y="0"/>
                  </a:lnTo>
                  <a:lnTo>
                    <a:pt x="38099" y="314324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0" y="1028699"/>
            <a:ext cx="2667000" cy="5953125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418465">
              <a:lnSpc>
                <a:spcPct val="100000"/>
              </a:lnSpc>
              <a:spcBef>
                <a:spcPts val="1600"/>
              </a:spcBef>
            </a:pPr>
            <a:r>
              <a:rPr sz="1850" b="1" spc="-70" dirty="0">
                <a:solidFill>
                  <a:srgbClr val="0E3B6D"/>
                </a:solidFill>
                <a:latin typeface="BIZ UDPGothic"/>
                <a:cs typeface="BIZ UDPGothic"/>
              </a:rPr>
              <a:t>エン</a:t>
            </a:r>
            <a:r>
              <a:rPr sz="1850" b="1" spc="-140" dirty="0">
                <a:solidFill>
                  <a:srgbClr val="0E3B6D"/>
                </a:solidFill>
                <a:latin typeface="Noto Sans JP"/>
                <a:cs typeface="Noto Sans JP"/>
              </a:rPr>
              <a:t>SX</a:t>
            </a:r>
            <a:r>
              <a:rPr sz="1850" b="1" spc="-210" dirty="0">
                <a:solidFill>
                  <a:srgbClr val="0E3B6D"/>
                </a:solidFill>
                <a:latin typeface="BIZ UDPGothic"/>
                <a:cs typeface="BIZ UDPGothic"/>
              </a:rPr>
              <a:t>の</a:t>
            </a:r>
            <a:r>
              <a:rPr sz="1850" b="1" spc="-125" dirty="0">
                <a:solidFill>
                  <a:srgbClr val="0E3B6D"/>
                </a:solidFill>
                <a:latin typeface="Noto Sans JP"/>
                <a:cs typeface="Noto Sans JP"/>
              </a:rPr>
              <a:t>5</a:t>
            </a:r>
            <a:r>
              <a:rPr sz="1850" b="1" spc="-170" dirty="0">
                <a:solidFill>
                  <a:srgbClr val="0E3B6D"/>
                </a:solidFill>
                <a:latin typeface="BIZ UDPGothic"/>
                <a:cs typeface="BIZ UDPGothic"/>
              </a:rPr>
              <a:t>つの強み</a:t>
            </a:r>
            <a:endParaRPr sz="1850">
              <a:latin typeface="BIZ UDPGothic"/>
              <a:cs typeface="BIZ UDPGothic"/>
            </a:endParaRPr>
          </a:p>
          <a:p>
            <a:pPr marL="285115" marR="356235" algn="just">
              <a:lnSpc>
                <a:spcPct val="120000"/>
              </a:lnSpc>
              <a:spcBef>
                <a:spcPts val="1080"/>
              </a:spcBef>
            </a:pP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エン</a:t>
            </a:r>
            <a:r>
              <a:rPr sz="1250" spc="-80" dirty="0">
                <a:solidFill>
                  <a:srgbClr val="333333"/>
                </a:solidFill>
                <a:latin typeface="Noto Sans JP"/>
                <a:cs typeface="Noto Sans JP"/>
              </a:rPr>
              <a:t>SX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株式会社は、</a:t>
            </a:r>
            <a:r>
              <a:rPr sz="1250" b="1" spc="10" dirty="0">
                <a:solidFill>
                  <a:srgbClr val="0E3B6D"/>
                </a:solidFill>
                <a:latin typeface="Meiryo"/>
                <a:cs typeface="Meiryo"/>
              </a:rPr>
              <a:t>エン‧ジャ</a:t>
            </a:r>
            <a:r>
              <a:rPr sz="1250" b="1" spc="-110" dirty="0">
                <a:solidFill>
                  <a:srgbClr val="0E3B6D"/>
                </a:solidFill>
                <a:latin typeface="Meiryo"/>
                <a:cs typeface="Meiryo"/>
              </a:rPr>
              <a:t>パンの</a:t>
            </a:r>
            <a:r>
              <a:rPr sz="1250" b="1" spc="-125" dirty="0">
                <a:solidFill>
                  <a:srgbClr val="0E3B6D"/>
                </a:solidFill>
                <a:latin typeface="BIZ UDPGothic"/>
                <a:cs typeface="BIZ UDPGothic"/>
              </a:rPr>
              <a:t>成功実績</a:t>
            </a:r>
            <a:r>
              <a:rPr sz="1250" spc="-120" dirty="0">
                <a:solidFill>
                  <a:srgbClr val="333333"/>
                </a:solidFill>
                <a:latin typeface="SimSun"/>
                <a:cs typeface="SimSun"/>
              </a:rPr>
              <a:t>に基づいた確か</a:t>
            </a:r>
            <a:r>
              <a:rPr sz="1250" spc="-135" dirty="0">
                <a:solidFill>
                  <a:srgbClr val="333333"/>
                </a:solidFill>
                <a:latin typeface="SimSun"/>
                <a:cs typeface="SimSun"/>
              </a:rPr>
              <a:t>なノウハウと、</a:t>
            </a:r>
            <a:r>
              <a:rPr sz="1250" b="1" spc="-114" dirty="0">
                <a:solidFill>
                  <a:srgbClr val="0E3B6D"/>
                </a:solidFill>
                <a:latin typeface="Meiryo"/>
                <a:cs typeface="Meiryo"/>
              </a:rPr>
              <a:t>データドリブン</a:t>
            </a:r>
            <a:r>
              <a:rPr sz="1250" spc="-120" dirty="0">
                <a:solidFill>
                  <a:srgbClr val="333333"/>
                </a:solidFill>
                <a:latin typeface="SimSun"/>
                <a:cs typeface="SimSun"/>
              </a:rPr>
              <a:t>な科学的アプローチを融合。</a:t>
            </a:r>
            <a:endParaRPr sz="1250">
              <a:latin typeface="SimSun"/>
              <a:cs typeface="SimSun"/>
            </a:endParaRPr>
          </a:p>
          <a:p>
            <a:pPr marL="285115" marR="372745">
              <a:lnSpc>
                <a:spcPct val="120000"/>
              </a:lnSpc>
              <a:spcBef>
                <a:spcPts val="1200"/>
              </a:spcBef>
            </a:pPr>
            <a:r>
              <a:rPr sz="1250" spc="-165" dirty="0">
                <a:solidFill>
                  <a:srgbClr val="333333"/>
                </a:solidFill>
                <a:latin typeface="SimSun"/>
                <a:cs typeface="SimSun"/>
              </a:rPr>
              <a:t>単なるサービス提供ではなく 、</a:t>
            </a:r>
            <a:r>
              <a:rPr sz="1250" b="1" spc="-125" dirty="0">
                <a:solidFill>
                  <a:srgbClr val="0E3B6D"/>
                </a:solidFill>
                <a:latin typeface="BIZ UDPGothic"/>
                <a:cs typeface="BIZ UDPGothic"/>
              </a:rPr>
              <a:t>実証済</a:t>
            </a:r>
            <a:r>
              <a:rPr sz="1250" b="1" spc="-125" dirty="0">
                <a:solidFill>
                  <a:srgbClr val="0E3B6D"/>
                </a:solidFill>
                <a:latin typeface="Meiryo"/>
                <a:cs typeface="Meiryo"/>
              </a:rPr>
              <a:t>みの</a:t>
            </a:r>
            <a:r>
              <a:rPr sz="1250" b="1" spc="-125" dirty="0">
                <a:solidFill>
                  <a:srgbClr val="0E3B6D"/>
                </a:solidFill>
                <a:latin typeface="BIZ UDPGothic"/>
                <a:cs typeface="BIZ UDPGothic"/>
              </a:rPr>
              <a:t>成功</a:t>
            </a:r>
            <a:r>
              <a:rPr sz="1250" b="1" spc="-125" dirty="0">
                <a:solidFill>
                  <a:srgbClr val="0E3B6D"/>
                </a:solidFill>
                <a:latin typeface="Meiryo"/>
                <a:cs typeface="Meiryo"/>
              </a:rPr>
              <a:t>メソッド</a:t>
            </a:r>
            <a:r>
              <a:rPr sz="1250" spc="-140" dirty="0">
                <a:solidFill>
                  <a:srgbClr val="333333"/>
                </a:solidFill>
                <a:latin typeface="SimSun"/>
                <a:cs typeface="SimSun"/>
              </a:rPr>
              <a:t>で、お</a:t>
            </a:r>
            <a:r>
              <a:rPr sz="1250" spc="-120" dirty="0">
                <a:solidFill>
                  <a:srgbClr val="333333"/>
                </a:solidFill>
                <a:latin typeface="SimSun"/>
                <a:cs typeface="SimSun"/>
              </a:rPr>
              <a:t>客様の営業成果を最大化しま</a:t>
            </a:r>
            <a:r>
              <a:rPr sz="1250" spc="-50" dirty="0">
                <a:solidFill>
                  <a:srgbClr val="333333"/>
                </a:solidFill>
                <a:latin typeface="SimSun"/>
                <a:cs typeface="SimSun"/>
              </a:rPr>
              <a:t> </a:t>
            </a:r>
            <a:r>
              <a:rPr sz="1250" spc="-145" dirty="0">
                <a:solidFill>
                  <a:srgbClr val="333333"/>
                </a:solidFill>
                <a:latin typeface="SimSun"/>
                <a:cs typeface="SimSun"/>
              </a:rPr>
              <a:t>す。</a:t>
            </a:r>
            <a:endParaRPr sz="1250">
              <a:latin typeface="SimSun"/>
              <a:cs typeface="SimSu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047999" y="1314449"/>
            <a:ext cx="4267200" cy="1933575"/>
            <a:chOff x="3047999" y="1314449"/>
            <a:chExt cx="4267200" cy="1933575"/>
          </a:xfrm>
        </p:grpSpPr>
        <p:sp>
          <p:nvSpPr>
            <p:cNvPr id="10" name="object 10"/>
            <p:cNvSpPr/>
            <p:nvPr/>
          </p:nvSpPr>
          <p:spPr>
            <a:xfrm>
              <a:off x="3047999" y="1314449"/>
              <a:ext cx="4267200" cy="1933575"/>
            </a:xfrm>
            <a:custGeom>
              <a:avLst/>
              <a:gdLst/>
              <a:ahLst/>
              <a:cxnLst/>
              <a:rect l="l" t="t" r="r" b="b"/>
              <a:pathLst>
                <a:path w="4267200" h="1933575">
                  <a:moveTo>
                    <a:pt x="4196003" y="1933574"/>
                  </a:moveTo>
                  <a:lnTo>
                    <a:pt x="71196" y="1933574"/>
                  </a:lnTo>
                  <a:lnTo>
                    <a:pt x="66241" y="1933086"/>
                  </a:lnTo>
                  <a:lnTo>
                    <a:pt x="29705" y="1917952"/>
                  </a:lnTo>
                  <a:lnTo>
                    <a:pt x="3885" y="1881912"/>
                  </a:lnTo>
                  <a:lnTo>
                    <a:pt x="0" y="1862378"/>
                  </a:lnTo>
                  <a:lnTo>
                    <a:pt x="0" y="1857374"/>
                  </a:lnTo>
                  <a:lnTo>
                    <a:pt x="0" y="71196"/>
                  </a:lnTo>
                  <a:lnTo>
                    <a:pt x="15621" y="29705"/>
                  </a:lnTo>
                  <a:lnTo>
                    <a:pt x="51661" y="3885"/>
                  </a:lnTo>
                  <a:lnTo>
                    <a:pt x="71196" y="0"/>
                  </a:lnTo>
                  <a:lnTo>
                    <a:pt x="4196003" y="0"/>
                  </a:lnTo>
                  <a:lnTo>
                    <a:pt x="4237493" y="15621"/>
                  </a:lnTo>
                  <a:lnTo>
                    <a:pt x="4263312" y="51661"/>
                  </a:lnTo>
                  <a:lnTo>
                    <a:pt x="4267199" y="71196"/>
                  </a:lnTo>
                  <a:lnTo>
                    <a:pt x="4267199" y="1862378"/>
                  </a:lnTo>
                  <a:lnTo>
                    <a:pt x="4251577" y="1903869"/>
                  </a:lnTo>
                  <a:lnTo>
                    <a:pt x="4215537" y="1929688"/>
                  </a:lnTo>
                  <a:lnTo>
                    <a:pt x="4200958" y="1933086"/>
                  </a:lnTo>
                  <a:lnTo>
                    <a:pt x="4196003" y="1933574"/>
                  </a:lnTo>
                  <a:close/>
                </a:path>
              </a:pathLst>
            </a:custGeom>
            <a:solidFill>
              <a:srgbClr val="F2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48249" y="1600199"/>
              <a:ext cx="266700" cy="304800"/>
            </a:xfrm>
            <a:custGeom>
              <a:avLst/>
              <a:gdLst/>
              <a:ahLst/>
              <a:cxnLst/>
              <a:rect l="l" t="t" r="r" b="b"/>
              <a:pathLst>
                <a:path w="266700" h="304800">
                  <a:moveTo>
                    <a:pt x="152399" y="28574"/>
                  </a:moveTo>
                  <a:lnTo>
                    <a:pt x="114299" y="28574"/>
                  </a:lnTo>
                  <a:lnTo>
                    <a:pt x="114299" y="19049"/>
                  </a:lnTo>
                  <a:lnTo>
                    <a:pt x="115794" y="11628"/>
                  </a:lnTo>
                  <a:lnTo>
                    <a:pt x="119873" y="5573"/>
                  </a:lnTo>
                  <a:lnTo>
                    <a:pt x="125928" y="1494"/>
                  </a:lnTo>
                  <a:lnTo>
                    <a:pt x="133349" y="0"/>
                  </a:lnTo>
                  <a:lnTo>
                    <a:pt x="140771" y="1494"/>
                  </a:lnTo>
                  <a:lnTo>
                    <a:pt x="146826" y="5573"/>
                  </a:lnTo>
                  <a:lnTo>
                    <a:pt x="150905" y="11628"/>
                  </a:lnTo>
                  <a:lnTo>
                    <a:pt x="152399" y="19049"/>
                  </a:lnTo>
                  <a:lnTo>
                    <a:pt x="152399" y="28574"/>
                  </a:lnTo>
                  <a:close/>
                </a:path>
                <a:path w="266700" h="304800">
                  <a:moveTo>
                    <a:pt x="161924" y="66674"/>
                  </a:moveTo>
                  <a:lnTo>
                    <a:pt x="104774" y="66674"/>
                  </a:lnTo>
                  <a:lnTo>
                    <a:pt x="97353" y="65180"/>
                  </a:lnTo>
                  <a:lnTo>
                    <a:pt x="91298" y="61101"/>
                  </a:lnTo>
                  <a:lnTo>
                    <a:pt x="87219" y="55046"/>
                  </a:lnTo>
                  <a:lnTo>
                    <a:pt x="85724" y="47624"/>
                  </a:lnTo>
                  <a:lnTo>
                    <a:pt x="87219" y="40203"/>
                  </a:lnTo>
                  <a:lnTo>
                    <a:pt x="91298" y="34148"/>
                  </a:lnTo>
                  <a:lnTo>
                    <a:pt x="97353" y="30069"/>
                  </a:lnTo>
                  <a:lnTo>
                    <a:pt x="104774" y="28574"/>
                  </a:lnTo>
                  <a:lnTo>
                    <a:pt x="161924" y="28574"/>
                  </a:lnTo>
                  <a:lnTo>
                    <a:pt x="169346" y="30069"/>
                  </a:lnTo>
                  <a:lnTo>
                    <a:pt x="175401" y="34148"/>
                  </a:lnTo>
                  <a:lnTo>
                    <a:pt x="179480" y="40203"/>
                  </a:lnTo>
                  <a:lnTo>
                    <a:pt x="180974" y="47624"/>
                  </a:lnTo>
                  <a:lnTo>
                    <a:pt x="179480" y="55046"/>
                  </a:lnTo>
                  <a:lnTo>
                    <a:pt x="175401" y="61101"/>
                  </a:lnTo>
                  <a:lnTo>
                    <a:pt x="169346" y="65180"/>
                  </a:lnTo>
                  <a:lnTo>
                    <a:pt x="161924" y="66674"/>
                  </a:lnTo>
                  <a:close/>
                </a:path>
                <a:path w="266700" h="304800">
                  <a:moveTo>
                    <a:pt x="152399" y="95249"/>
                  </a:moveTo>
                  <a:lnTo>
                    <a:pt x="114299" y="95249"/>
                  </a:lnTo>
                  <a:lnTo>
                    <a:pt x="114299" y="66674"/>
                  </a:lnTo>
                  <a:lnTo>
                    <a:pt x="152399" y="66674"/>
                  </a:lnTo>
                  <a:lnTo>
                    <a:pt x="152399" y="95249"/>
                  </a:lnTo>
                  <a:close/>
                </a:path>
                <a:path w="266700" h="304800">
                  <a:moveTo>
                    <a:pt x="219074" y="238124"/>
                  </a:moveTo>
                  <a:lnTo>
                    <a:pt x="47624" y="238124"/>
                  </a:lnTo>
                  <a:lnTo>
                    <a:pt x="1845" y="128230"/>
                  </a:lnTo>
                  <a:lnTo>
                    <a:pt x="595" y="125313"/>
                  </a:lnTo>
                  <a:lnTo>
                    <a:pt x="0" y="122217"/>
                  </a:lnTo>
                  <a:lnTo>
                    <a:pt x="0" y="119062"/>
                  </a:lnTo>
                  <a:lnTo>
                    <a:pt x="1870" y="109791"/>
                  </a:lnTo>
                  <a:lnTo>
                    <a:pt x="6972" y="102222"/>
                  </a:lnTo>
                  <a:lnTo>
                    <a:pt x="14541" y="97120"/>
                  </a:lnTo>
                  <a:lnTo>
                    <a:pt x="23812" y="95249"/>
                  </a:lnTo>
                  <a:lnTo>
                    <a:pt x="242887" y="95249"/>
                  </a:lnTo>
                  <a:lnTo>
                    <a:pt x="252158" y="97120"/>
                  </a:lnTo>
                  <a:lnTo>
                    <a:pt x="259727" y="102222"/>
                  </a:lnTo>
                  <a:lnTo>
                    <a:pt x="264829" y="109791"/>
                  </a:lnTo>
                  <a:lnTo>
                    <a:pt x="266699" y="119062"/>
                  </a:lnTo>
                  <a:lnTo>
                    <a:pt x="266699" y="122217"/>
                  </a:lnTo>
                  <a:lnTo>
                    <a:pt x="266104" y="125313"/>
                  </a:lnTo>
                  <a:lnTo>
                    <a:pt x="264854" y="128230"/>
                  </a:lnTo>
                  <a:lnTo>
                    <a:pt x="219074" y="238124"/>
                  </a:lnTo>
                  <a:close/>
                </a:path>
                <a:path w="266700" h="304800">
                  <a:moveTo>
                    <a:pt x="241637" y="304799"/>
                  </a:moveTo>
                  <a:lnTo>
                    <a:pt x="25062" y="304799"/>
                  </a:lnTo>
                  <a:lnTo>
                    <a:pt x="19049" y="298787"/>
                  </a:lnTo>
                  <a:lnTo>
                    <a:pt x="19049" y="287774"/>
                  </a:lnTo>
                  <a:lnTo>
                    <a:pt x="20478" y="284321"/>
                  </a:lnTo>
                  <a:lnTo>
                    <a:pt x="47624" y="257174"/>
                  </a:lnTo>
                  <a:lnTo>
                    <a:pt x="219074" y="257174"/>
                  </a:lnTo>
                  <a:lnTo>
                    <a:pt x="246221" y="284321"/>
                  </a:lnTo>
                  <a:lnTo>
                    <a:pt x="247649" y="287774"/>
                  </a:lnTo>
                  <a:lnTo>
                    <a:pt x="247649" y="298787"/>
                  </a:lnTo>
                  <a:lnTo>
                    <a:pt x="241637" y="304799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058046" y="2098611"/>
            <a:ext cx="2242820" cy="2584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00" b="1" spc="-150" dirty="0">
                <a:solidFill>
                  <a:srgbClr val="0E3B6D"/>
                </a:solidFill>
                <a:latin typeface="BIZ UDPGothic"/>
                <a:cs typeface="BIZ UDPGothic"/>
              </a:rPr>
              <a:t>精鋭</a:t>
            </a:r>
            <a:r>
              <a:rPr sz="1500" b="1" spc="-160" dirty="0">
                <a:solidFill>
                  <a:srgbClr val="0E3B6D"/>
                </a:solidFill>
                <a:latin typeface="Meiryo"/>
                <a:cs typeface="Meiryo"/>
              </a:rPr>
              <a:t>アカウントマネージャー</a:t>
            </a:r>
            <a:endParaRPr sz="1500">
              <a:latin typeface="Meiryo"/>
              <a:cs typeface="Meiry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25799" y="2427262"/>
            <a:ext cx="3892550" cy="6254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4100"/>
              </a:lnSpc>
              <a:spcBef>
                <a:spcPts val="90"/>
              </a:spcBef>
            </a:pPr>
            <a:r>
              <a:rPr sz="1150" spc="-114" dirty="0">
                <a:solidFill>
                  <a:srgbClr val="333333"/>
                </a:solidFill>
                <a:latin typeface="PMingLiU"/>
                <a:cs typeface="PMingLiU"/>
              </a:rPr>
              <a:t>エン‧ジャパン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社内全体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の</a:t>
            </a:r>
            <a:r>
              <a:rPr sz="1150" spc="-85" dirty="0">
                <a:solidFill>
                  <a:srgbClr val="333333"/>
                </a:solidFill>
                <a:latin typeface="Noto Sans JP"/>
                <a:cs typeface="Noto Sans JP"/>
              </a:rPr>
              <a:t>5%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にあたる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管理職経験者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のみを</a:t>
            </a:r>
            <a:r>
              <a:rPr sz="1150" spc="-80" dirty="0">
                <a:solidFill>
                  <a:srgbClr val="333333"/>
                </a:solidFill>
                <a:latin typeface="SimSun"/>
                <a:cs typeface="SimSun"/>
              </a:rPr>
              <a:t>厳選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配置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。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豊富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な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経験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に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基</a:t>
            </a:r>
            <a:r>
              <a:rPr sz="1150" spc="-165" dirty="0">
                <a:solidFill>
                  <a:srgbClr val="333333"/>
                </a:solidFill>
                <a:latin typeface="PMingLiU"/>
                <a:cs typeface="PMingLiU"/>
              </a:rPr>
              <a:t>づく 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緻密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な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戦略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‧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戦術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立案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し、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細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かな</a:t>
            </a:r>
            <a:r>
              <a:rPr sz="1150" spc="-50" dirty="0">
                <a:solidFill>
                  <a:srgbClr val="333333"/>
                </a:solidFill>
                <a:latin typeface="SimSun"/>
                <a:cs typeface="SimSun"/>
              </a:rPr>
              <a:t>仮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説検証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通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じて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確実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な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「勝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ち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筋」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見出</a:t>
            </a:r>
            <a:r>
              <a:rPr sz="1150" spc="-125" dirty="0">
                <a:solidFill>
                  <a:srgbClr val="333333"/>
                </a:solidFill>
                <a:latin typeface="PMingLiU"/>
                <a:cs typeface="PMingLiU"/>
              </a:rPr>
              <a:t>します。</a:t>
            </a:r>
            <a:endParaRPr sz="1150">
              <a:latin typeface="PMingLiU"/>
              <a:cs typeface="PMingLiU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3249" y="1409699"/>
            <a:ext cx="228600" cy="228599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3211066" y="1431263"/>
            <a:ext cx="9334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spc="-5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553323" y="1314449"/>
            <a:ext cx="4257675" cy="1933575"/>
            <a:chOff x="7553323" y="1314449"/>
            <a:chExt cx="4257675" cy="1933575"/>
          </a:xfrm>
        </p:grpSpPr>
        <p:sp>
          <p:nvSpPr>
            <p:cNvPr id="17" name="object 17"/>
            <p:cNvSpPr/>
            <p:nvPr/>
          </p:nvSpPr>
          <p:spPr>
            <a:xfrm>
              <a:off x="7553323" y="1314449"/>
              <a:ext cx="4257675" cy="1933575"/>
            </a:xfrm>
            <a:custGeom>
              <a:avLst/>
              <a:gdLst/>
              <a:ahLst/>
              <a:cxnLst/>
              <a:rect l="l" t="t" r="r" b="b"/>
              <a:pathLst>
                <a:path w="4257675" h="1933575">
                  <a:moveTo>
                    <a:pt x="4186478" y="1933574"/>
                  </a:moveTo>
                  <a:lnTo>
                    <a:pt x="71196" y="1933574"/>
                  </a:lnTo>
                  <a:lnTo>
                    <a:pt x="66241" y="1933086"/>
                  </a:lnTo>
                  <a:lnTo>
                    <a:pt x="29705" y="1917952"/>
                  </a:lnTo>
                  <a:lnTo>
                    <a:pt x="3885" y="1881912"/>
                  </a:lnTo>
                  <a:lnTo>
                    <a:pt x="0" y="1862378"/>
                  </a:lnTo>
                  <a:lnTo>
                    <a:pt x="0" y="1857374"/>
                  </a:lnTo>
                  <a:lnTo>
                    <a:pt x="0" y="71196"/>
                  </a:lnTo>
                  <a:lnTo>
                    <a:pt x="15621" y="29705"/>
                  </a:lnTo>
                  <a:lnTo>
                    <a:pt x="51661" y="3885"/>
                  </a:lnTo>
                  <a:lnTo>
                    <a:pt x="71196" y="0"/>
                  </a:lnTo>
                  <a:lnTo>
                    <a:pt x="4186478" y="0"/>
                  </a:lnTo>
                  <a:lnTo>
                    <a:pt x="4227970" y="15621"/>
                  </a:lnTo>
                  <a:lnTo>
                    <a:pt x="4253789" y="51661"/>
                  </a:lnTo>
                  <a:lnTo>
                    <a:pt x="4257675" y="71196"/>
                  </a:lnTo>
                  <a:lnTo>
                    <a:pt x="4257675" y="1862378"/>
                  </a:lnTo>
                  <a:lnTo>
                    <a:pt x="4242052" y="1903869"/>
                  </a:lnTo>
                  <a:lnTo>
                    <a:pt x="4206013" y="1929688"/>
                  </a:lnTo>
                  <a:lnTo>
                    <a:pt x="4191433" y="1933086"/>
                  </a:lnTo>
                  <a:lnTo>
                    <a:pt x="4186478" y="1933574"/>
                  </a:lnTo>
                  <a:close/>
                </a:path>
              </a:pathLst>
            </a:custGeom>
            <a:solidFill>
              <a:srgbClr val="F2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525182" y="1600199"/>
              <a:ext cx="304800" cy="303530"/>
            </a:xfrm>
            <a:custGeom>
              <a:avLst/>
              <a:gdLst/>
              <a:ahLst/>
              <a:cxnLst/>
              <a:rect l="l" t="t" r="r" b="b"/>
              <a:pathLst>
                <a:path w="304800" h="303530">
                  <a:moveTo>
                    <a:pt x="167154" y="303530"/>
                  </a:moveTo>
                  <a:lnTo>
                    <a:pt x="137278" y="303530"/>
                  </a:lnTo>
                  <a:lnTo>
                    <a:pt x="115177" y="299720"/>
                  </a:lnTo>
                  <a:lnTo>
                    <a:pt x="73874" y="281940"/>
                  </a:lnTo>
                  <a:lnTo>
                    <a:pt x="39289" y="254000"/>
                  </a:lnTo>
                  <a:lnTo>
                    <a:pt x="14451" y="217170"/>
                  </a:lnTo>
                  <a:lnTo>
                    <a:pt x="11417" y="209550"/>
                  </a:lnTo>
                  <a:lnTo>
                    <a:pt x="8721" y="203200"/>
                  </a:lnTo>
                  <a:lnTo>
                    <a:pt x="6377" y="195580"/>
                  </a:lnTo>
                  <a:lnTo>
                    <a:pt x="4385" y="189230"/>
                  </a:lnTo>
                  <a:lnTo>
                    <a:pt x="2745" y="181610"/>
                  </a:lnTo>
                  <a:lnTo>
                    <a:pt x="1464" y="173990"/>
                  </a:lnTo>
                  <a:lnTo>
                    <a:pt x="549" y="166370"/>
                  </a:lnTo>
                  <a:lnTo>
                    <a:pt x="0" y="158750"/>
                  </a:lnTo>
                  <a:lnTo>
                    <a:pt x="0" y="144780"/>
                  </a:lnTo>
                  <a:lnTo>
                    <a:pt x="6377" y="107950"/>
                  </a:lnTo>
                  <a:lnTo>
                    <a:pt x="8721" y="100330"/>
                  </a:lnTo>
                  <a:lnTo>
                    <a:pt x="11417" y="93980"/>
                  </a:lnTo>
                  <a:lnTo>
                    <a:pt x="14451" y="86360"/>
                  </a:lnTo>
                  <a:lnTo>
                    <a:pt x="17810" y="80010"/>
                  </a:lnTo>
                  <a:lnTo>
                    <a:pt x="44453" y="44450"/>
                  </a:lnTo>
                  <a:lnTo>
                    <a:pt x="80375" y="17780"/>
                  </a:lnTo>
                  <a:lnTo>
                    <a:pt x="137278" y="0"/>
                  </a:lnTo>
                  <a:lnTo>
                    <a:pt x="167154" y="0"/>
                  </a:lnTo>
                  <a:lnTo>
                    <a:pt x="210537" y="11430"/>
                  </a:lnTo>
                  <a:lnTo>
                    <a:pt x="248899" y="34290"/>
                  </a:lnTo>
                  <a:lnTo>
                    <a:pt x="251728" y="36830"/>
                  </a:lnTo>
                  <a:lnTo>
                    <a:pt x="144711" y="36830"/>
                  </a:lnTo>
                  <a:lnTo>
                    <a:pt x="122557" y="40640"/>
                  </a:lnTo>
                  <a:lnTo>
                    <a:pt x="115409" y="43180"/>
                  </a:lnTo>
                  <a:lnTo>
                    <a:pt x="101542" y="49530"/>
                  </a:lnTo>
                  <a:lnTo>
                    <a:pt x="94955" y="52070"/>
                  </a:lnTo>
                  <a:lnTo>
                    <a:pt x="61349" y="82550"/>
                  </a:lnTo>
                  <a:lnTo>
                    <a:pt x="41577" y="121920"/>
                  </a:lnTo>
                  <a:lnTo>
                    <a:pt x="37916" y="144780"/>
                  </a:lnTo>
                  <a:lnTo>
                    <a:pt x="37916" y="158750"/>
                  </a:lnTo>
                  <a:lnTo>
                    <a:pt x="49489" y="201930"/>
                  </a:lnTo>
                  <a:lnTo>
                    <a:pt x="76701" y="237490"/>
                  </a:lnTo>
                  <a:lnTo>
                    <a:pt x="101542" y="254000"/>
                  </a:lnTo>
                  <a:lnTo>
                    <a:pt x="115409" y="260350"/>
                  </a:lnTo>
                  <a:lnTo>
                    <a:pt x="122557" y="262890"/>
                  </a:lnTo>
                  <a:lnTo>
                    <a:pt x="137278" y="265430"/>
                  </a:lnTo>
                  <a:lnTo>
                    <a:pt x="253142" y="265430"/>
                  </a:lnTo>
                  <a:lnTo>
                    <a:pt x="248899" y="269240"/>
                  </a:lnTo>
                  <a:lnTo>
                    <a:pt x="196456" y="297180"/>
                  </a:lnTo>
                  <a:lnTo>
                    <a:pt x="189256" y="299720"/>
                  </a:lnTo>
                  <a:lnTo>
                    <a:pt x="167154" y="303530"/>
                  </a:lnTo>
                  <a:close/>
                </a:path>
                <a:path w="304800" h="303530">
                  <a:moveTo>
                    <a:pt x="253142" y="265430"/>
                  </a:moveTo>
                  <a:lnTo>
                    <a:pt x="167154" y="265430"/>
                  </a:lnTo>
                  <a:lnTo>
                    <a:pt x="181876" y="262890"/>
                  </a:lnTo>
                  <a:lnTo>
                    <a:pt x="189023" y="260350"/>
                  </a:lnTo>
                  <a:lnTo>
                    <a:pt x="202891" y="254000"/>
                  </a:lnTo>
                  <a:lnTo>
                    <a:pt x="209478" y="251460"/>
                  </a:lnTo>
                  <a:lnTo>
                    <a:pt x="221958" y="242570"/>
                  </a:lnTo>
                  <a:lnTo>
                    <a:pt x="251423" y="209550"/>
                  </a:lnTo>
                  <a:lnTo>
                    <a:pt x="265784" y="166370"/>
                  </a:lnTo>
                  <a:lnTo>
                    <a:pt x="266516" y="158750"/>
                  </a:lnTo>
                  <a:lnTo>
                    <a:pt x="266516" y="144780"/>
                  </a:lnTo>
                  <a:lnTo>
                    <a:pt x="254944" y="101600"/>
                  </a:lnTo>
                  <a:lnTo>
                    <a:pt x="227732" y="66040"/>
                  </a:lnTo>
                  <a:lnTo>
                    <a:pt x="202891" y="49530"/>
                  </a:lnTo>
                  <a:lnTo>
                    <a:pt x="189023" y="43180"/>
                  </a:lnTo>
                  <a:lnTo>
                    <a:pt x="181876" y="40640"/>
                  </a:lnTo>
                  <a:lnTo>
                    <a:pt x="159722" y="36830"/>
                  </a:lnTo>
                  <a:lnTo>
                    <a:pt x="251728" y="36830"/>
                  </a:lnTo>
                  <a:lnTo>
                    <a:pt x="278932" y="67310"/>
                  </a:lnTo>
                  <a:lnTo>
                    <a:pt x="293016" y="93980"/>
                  </a:lnTo>
                  <a:lnTo>
                    <a:pt x="295712" y="100330"/>
                  </a:lnTo>
                  <a:lnTo>
                    <a:pt x="298056" y="107950"/>
                  </a:lnTo>
                  <a:lnTo>
                    <a:pt x="300048" y="114300"/>
                  </a:lnTo>
                  <a:lnTo>
                    <a:pt x="301688" y="121920"/>
                  </a:lnTo>
                  <a:lnTo>
                    <a:pt x="302969" y="129540"/>
                  </a:lnTo>
                  <a:lnTo>
                    <a:pt x="303884" y="137160"/>
                  </a:lnTo>
                  <a:lnTo>
                    <a:pt x="304433" y="144780"/>
                  </a:lnTo>
                  <a:lnTo>
                    <a:pt x="304433" y="158750"/>
                  </a:lnTo>
                  <a:lnTo>
                    <a:pt x="298056" y="195580"/>
                  </a:lnTo>
                  <a:lnTo>
                    <a:pt x="295712" y="203200"/>
                  </a:lnTo>
                  <a:lnTo>
                    <a:pt x="293016" y="209550"/>
                  </a:lnTo>
                  <a:lnTo>
                    <a:pt x="289981" y="217170"/>
                  </a:lnTo>
                  <a:lnTo>
                    <a:pt x="286623" y="223520"/>
                  </a:lnTo>
                  <a:lnTo>
                    <a:pt x="259980" y="259080"/>
                  </a:lnTo>
                  <a:lnTo>
                    <a:pt x="254556" y="264160"/>
                  </a:lnTo>
                  <a:lnTo>
                    <a:pt x="253142" y="265430"/>
                  </a:lnTo>
                  <a:close/>
                </a:path>
                <a:path w="304800" h="303530">
                  <a:moveTo>
                    <a:pt x="163420" y="237490"/>
                  </a:moveTo>
                  <a:lnTo>
                    <a:pt x="141013" y="237490"/>
                  </a:lnTo>
                  <a:lnTo>
                    <a:pt x="124611" y="233680"/>
                  </a:lnTo>
                  <a:lnTo>
                    <a:pt x="87620" y="208280"/>
                  </a:lnTo>
                  <a:lnTo>
                    <a:pt x="69237" y="173990"/>
                  </a:lnTo>
                  <a:lnTo>
                    <a:pt x="66491" y="157480"/>
                  </a:lnTo>
                  <a:lnTo>
                    <a:pt x="66491" y="146050"/>
                  </a:lnTo>
                  <a:lnTo>
                    <a:pt x="77812" y="109220"/>
                  </a:lnTo>
                  <a:lnTo>
                    <a:pt x="109270" y="77470"/>
                  </a:lnTo>
                  <a:lnTo>
                    <a:pt x="141013" y="66040"/>
                  </a:lnTo>
                  <a:lnTo>
                    <a:pt x="163420" y="66040"/>
                  </a:lnTo>
                  <a:lnTo>
                    <a:pt x="204523" y="83820"/>
                  </a:lnTo>
                  <a:lnTo>
                    <a:pt x="223494" y="104140"/>
                  </a:lnTo>
                  <a:lnTo>
                    <a:pt x="145901" y="104140"/>
                  </a:lnTo>
                  <a:lnTo>
                    <a:pt x="139826" y="105410"/>
                  </a:lnTo>
                  <a:lnTo>
                    <a:pt x="105800" y="139700"/>
                  </a:lnTo>
                  <a:lnTo>
                    <a:pt x="104591" y="146050"/>
                  </a:lnTo>
                  <a:lnTo>
                    <a:pt x="104591" y="157480"/>
                  </a:lnTo>
                  <a:lnTo>
                    <a:pt x="128156" y="193040"/>
                  </a:lnTo>
                  <a:lnTo>
                    <a:pt x="145901" y="199390"/>
                  </a:lnTo>
                  <a:lnTo>
                    <a:pt x="223494" y="199390"/>
                  </a:lnTo>
                  <a:lnTo>
                    <a:pt x="220367" y="204470"/>
                  </a:lnTo>
                  <a:lnTo>
                    <a:pt x="190222" y="228600"/>
                  </a:lnTo>
                  <a:lnTo>
                    <a:pt x="179822" y="233680"/>
                  </a:lnTo>
                  <a:lnTo>
                    <a:pt x="163420" y="237490"/>
                  </a:lnTo>
                  <a:close/>
                </a:path>
                <a:path w="304800" h="303530">
                  <a:moveTo>
                    <a:pt x="223494" y="199390"/>
                  </a:moveTo>
                  <a:lnTo>
                    <a:pt x="158532" y="199390"/>
                  </a:lnTo>
                  <a:lnTo>
                    <a:pt x="164607" y="198120"/>
                  </a:lnTo>
                  <a:lnTo>
                    <a:pt x="176276" y="193040"/>
                  </a:lnTo>
                  <a:lnTo>
                    <a:pt x="199841" y="157480"/>
                  </a:lnTo>
                  <a:lnTo>
                    <a:pt x="199841" y="146050"/>
                  </a:lnTo>
                  <a:lnTo>
                    <a:pt x="176276" y="110490"/>
                  </a:lnTo>
                  <a:lnTo>
                    <a:pt x="158532" y="104140"/>
                  </a:lnTo>
                  <a:lnTo>
                    <a:pt x="223494" y="104140"/>
                  </a:lnTo>
                  <a:lnTo>
                    <a:pt x="237392" y="140970"/>
                  </a:lnTo>
                  <a:lnTo>
                    <a:pt x="237941" y="146050"/>
                  </a:lnTo>
                  <a:lnTo>
                    <a:pt x="237941" y="157480"/>
                  </a:lnTo>
                  <a:lnTo>
                    <a:pt x="226621" y="194310"/>
                  </a:lnTo>
                  <a:lnTo>
                    <a:pt x="223494" y="199390"/>
                  </a:lnTo>
                  <a:close/>
                </a:path>
                <a:path w="304800" h="303530">
                  <a:moveTo>
                    <a:pt x="157173" y="170180"/>
                  </a:moveTo>
                  <a:lnTo>
                    <a:pt x="147260" y="170180"/>
                  </a:lnTo>
                  <a:lnTo>
                    <a:pt x="142592" y="168910"/>
                  </a:lnTo>
                  <a:lnTo>
                    <a:pt x="133166" y="153670"/>
                  </a:lnTo>
                  <a:lnTo>
                    <a:pt x="133166" y="149860"/>
                  </a:lnTo>
                  <a:lnTo>
                    <a:pt x="147260" y="133350"/>
                  </a:lnTo>
                  <a:lnTo>
                    <a:pt x="149690" y="132080"/>
                  </a:lnTo>
                  <a:lnTo>
                    <a:pt x="154743" y="132080"/>
                  </a:lnTo>
                  <a:lnTo>
                    <a:pt x="157173" y="133350"/>
                  </a:lnTo>
                  <a:lnTo>
                    <a:pt x="161840" y="134620"/>
                  </a:lnTo>
                  <a:lnTo>
                    <a:pt x="171266" y="149860"/>
                  </a:lnTo>
                  <a:lnTo>
                    <a:pt x="171266" y="153670"/>
                  </a:lnTo>
                  <a:lnTo>
                    <a:pt x="161840" y="168910"/>
                  </a:lnTo>
                  <a:lnTo>
                    <a:pt x="157173" y="170180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557716" y="2098611"/>
            <a:ext cx="2244090" cy="2584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00" b="1" spc="-150" dirty="0">
                <a:solidFill>
                  <a:srgbClr val="0E3B6D"/>
                </a:solidFill>
                <a:latin typeface="BIZ UDPGothic"/>
                <a:cs typeface="BIZ UDPGothic"/>
              </a:rPr>
              <a:t>上質</a:t>
            </a:r>
            <a:r>
              <a:rPr sz="1500" b="1" spc="-165" dirty="0">
                <a:solidFill>
                  <a:srgbClr val="0E3B6D"/>
                </a:solidFill>
                <a:latin typeface="Meiryo"/>
                <a:cs typeface="Meiryo"/>
              </a:rPr>
              <a:t>なターゲティングリスト</a:t>
            </a:r>
            <a:endParaRPr sz="1500">
              <a:latin typeface="Meiryo"/>
              <a:cs typeface="Meiry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726362" y="2427262"/>
            <a:ext cx="3903345" cy="6254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14100"/>
              </a:lnSpc>
              <a:spcBef>
                <a:spcPts val="90"/>
              </a:spcBef>
            </a:pP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膨大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な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顧客基盤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と</a:t>
            </a:r>
            <a:r>
              <a:rPr sz="1150" spc="-75" dirty="0">
                <a:solidFill>
                  <a:srgbClr val="333333"/>
                </a:solidFill>
                <a:latin typeface="Noto Sans JP"/>
                <a:cs typeface="Noto Sans JP"/>
              </a:rPr>
              <a:t>ABM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ツールをフル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活用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。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求人出稿額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や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特定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キーワードの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検索履歴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に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基</a:t>
            </a:r>
            <a:r>
              <a:rPr sz="1150" spc="-175" dirty="0">
                <a:solidFill>
                  <a:srgbClr val="333333"/>
                </a:solidFill>
                <a:latin typeface="PMingLiU"/>
                <a:cs typeface="PMingLiU"/>
              </a:rPr>
              <a:t>づく 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独自</a:t>
            </a:r>
            <a:r>
              <a:rPr sz="1150" spc="-125" dirty="0">
                <a:solidFill>
                  <a:srgbClr val="333333"/>
                </a:solidFill>
                <a:latin typeface="PMingLiU"/>
                <a:cs typeface="PMingLiU"/>
              </a:rPr>
              <a:t>ターゲティングが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可能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。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他社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では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手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に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入</a:t>
            </a:r>
            <a:r>
              <a:rPr sz="1150" spc="-160" dirty="0">
                <a:solidFill>
                  <a:srgbClr val="333333"/>
                </a:solidFill>
                <a:latin typeface="PMingLiU"/>
                <a:cs typeface="PMingLiU"/>
              </a:rPr>
              <a:t>ら ない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質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の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高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いリストで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効率的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なアプローチを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実現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。</a:t>
            </a:r>
            <a:endParaRPr sz="1150">
              <a:latin typeface="PMingLiU"/>
              <a:cs typeface="PMingLiU"/>
            </a:endParaRPr>
          </a:p>
        </p:txBody>
      </p:sp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48574" y="1409699"/>
            <a:ext cx="228599" cy="228599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7711628" y="1431263"/>
            <a:ext cx="9334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spc="-5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047999" y="3486149"/>
            <a:ext cx="4267200" cy="1933575"/>
            <a:chOff x="3047999" y="3486149"/>
            <a:chExt cx="4267200" cy="1933575"/>
          </a:xfrm>
        </p:grpSpPr>
        <p:sp>
          <p:nvSpPr>
            <p:cNvPr id="24" name="object 24"/>
            <p:cNvSpPr/>
            <p:nvPr/>
          </p:nvSpPr>
          <p:spPr>
            <a:xfrm>
              <a:off x="3047999" y="3486149"/>
              <a:ext cx="4267200" cy="1933575"/>
            </a:xfrm>
            <a:custGeom>
              <a:avLst/>
              <a:gdLst/>
              <a:ahLst/>
              <a:cxnLst/>
              <a:rect l="l" t="t" r="r" b="b"/>
              <a:pathLst>
                <a:path w="4267200" h="1933575">
                  <a:moveTo>
                    <a:pt x="4196003" y="1933574"/>
                  </a:moveTo>
                  <a:lnTo>
                    <a:pt x="71196" y="1933574"/>
                  </a:lnTo>
                  <a:lnTo>
                    <a:pt x="66241" y="1933086"/>
                  </a:lnTo>
                  <a:lnTo>
                    <a:pt x="29705" y="1917952"/>
                  </a:lnTo>
                  <a:lnTo>
                    <a:pt x="3885" y="1881912"/>
                  </a:lnTo>
                  <a:lnTo>
                    <a:pt x="0" y="1862378"/>
                  </a:lnTo>
                  <a:lnTo>
                    <a:pt x="0" y="1857374"/>
                  </a:lnTo>
                  <a:lnTo>
                    <a:pt x="0" y="71196"/>
                  </a:lnTo>
                  <a:lnTo>
                    <a:pt x="15621" y="29705"/>
                  </a:lnTo>
                  <a:lnTo>
                    <a:pt x="51661" y="3885"/>
                  </a:lnTo>
                  <a:lnTo>
                    <a:pt x="71196" y="0"/>
                  </a:lnTo>
                  <a:lnTo>
                    <a:pt x="4196003" y="0"/>
                  </a:lnTo>
                  <a:lnTo>
                    <a:pt x="4237493" y="15621"/>
                  </a:lnTo>
                  <a:lnTo>
                    <a:pt x="4263312" y="51661"/>
                  </a:lnTo>
                  <a:lnTo>
                    <a:pt x="4267199" y="71196"/>
                  </a:lnTo>
                  <a:lnTo>
                    <a:pt x="4267199" y="1862378"/>
                  </a:lnTo>
                  <a:lnTo>
                    <a:pt x="4251577" y="1903868"/>
                  </a:lnTo>
                  <a:lnTo>
                    <a:pt x="4215537" y="1929688"/>
                  </a:lnTo>
                  <a:lnTo>
                    <a:pt x="4200958" y="1933086"/>
                  </a:lnTo>
                  <a:lnTo>
                    <a:pt x="4196003" y="1933574"/>
                  </a:lnTo>
                  <a:close/>
                </a:path>
              </a:pathLst>
            </a:custGeom>
            <a:solidFill>
              <a:srgbClr val="F2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991099" y="3771899"/>
              <a:ext cx="381000" cy="303530"/>
            </a:xfrm>
            <a:custGeom>
              <a:avLst/>
              <a:gdLst/>
              <a:ahLst/>
              <a:cxnLst/>
              <a:rect l="l" t="t" r="r" b="b"/>
              <a:pathLst>
                <a:path w="381000" h="303529">
                  <a:moveTo>
                    <a:pt x="92040" y="95249"/>
                  </a:moveTo>
                  <a:lnTo>
                    <a:pt x="79409" y="95249"/>
                  </a:lnTo>
                  <a:lnTo>
                    <a:pt x="73334" y="94041"/>
                  </a:lnTo>
                  <a:lnTo>
                    <a:pt x="39308" y="60015"/>
                  </a:lnTo>
                  <a:lnTo>
                    <a:pt x="38099" y="53940"/>
                  </a:lnTo>
                  <a:lnTo>
                    <a:pt x="38099" y="41309"/>
                  </a:lnTo>
                  <a:lnTo>
                    <a:pt x="61664" y="6042"/>
                  </a:lnTo>
                  <a:lnTo>
                    <a:pt x="79409" y="0"/>
                  </a:lnTo>
                  <a:lnTo>
                    <a:pt x="92040" y="0"/>
                  </a:lnTo>
                  <a:lnTo>
                    <a:pt x="127307" y="23564"/>
                  </a:lnTo>
                  <a:lnTo>
                    <a:pt x="133349" y="41309"/>
                  </a:lnTo>
                  <a:lnTo>
                    <a:pt x="133349" y="53940"/>
                  </a:lnTo>
                  <a:lnTo>
                    <a:pt x="109785" y="89207"/>
                  </a:lnTo>
                  <a:lnTo>
                    <a:pt x="92040" y="95249"/>
                  </a:lnTo>
                  <a:close/>
                </a:path>
                <a:path w="381000" h="303529">
                  <a:moveTo>
                    <a:pt x="311115" y="95249"/>
                  </a:moveTo>
                  <a:lnTo>
                    <a:pt x="298484" y="95249"/>
                  </a:lnTo>
                  <a:lnTo>
                    <a:pt x="292409" y="94041"/>
                  </a:lnTo>
                  <a:lnTo>
                    <a:pt x="258383" y="60015"/>
                  </a:lnTo>
                  <a:lnTo>
                    <a:pt x="257174" y="53940"/>
                  </a:lnTo>
                  <a:lnTo>
                    <a:pt x="257174" y="41309"/>
                  </a:lnTo>
                  <a:lnTo>
                    <a:pt x="280739" y="6042"/>
                  </a:lnTo>
                  <a:lnTo>
                    <a:pt x="298484" y="0"/>
                  </a:lnTo>
                  <a:lnTo>
                    <a:pt x="311115" y="0"/>
                  </a:lnTo>
                  <a:lnTo>
                    <a:pt x="346382" y="23564"/>
                  </a:lnTo>
                  <a:lnTo>
                    <a:pt x="352424" y="41309"/>
                  </a:lnTo>
                  <a:lnTo>
                    <a:pt x="352424" y="53940"/>
                  </a:lnTo>
                  <a:lnTo>
                    <a:pt x="328859" y="89207"/>
                  </a:lnTo>
                  <a:lnTo>
                    <a:pt x="311115" y="95249"/>
                  </a:lnTo>
                  <a:close/>
                </a:path>
                <a:path w="381000" h="303529">
                  <a:moveTo>
                    <a:pt x="200953" y="189230"/>
                  </a:moveTo>
                  <a:lnTo>
                    <a:pt x="190499" y="189230"/>
                  </a:lnTo>
                  <a:lnTo>
                    <a:pt x="168259" y="185420"/>
                  </a:lnTo>
                  <a:lnTo>
                    <a:pt x="150093" y="172720"/>
                  </a:lnTo>
                  <a:lnTo>
                    <a:pt x="137842" y="154940"/>
                  </a:lnTo>
                  <a:lnTo>
                    <a:pt x="133349" y="132079"/>
                  </a:lnTo>
                  <a:lnTo>
                    <a:pt x="137842" y="110489"/>
                  </a:lnTo>
                  <a:lnTo>
                    <a:pt x="150093" y="92709"/>
                  </a:lnTo>
                  <a:lnTo>
                    <a:pt x="168259" y="80009"/>
                  </a:lnTo>
                  <a:lnTo>
                    <a:pt x="190499" y="76199"/>
                  </a:lnTo>
                  <a:lnTo>
                    <a:pt x="212740" y="80009"/>
                  </a:lnTo>
                  <a:lnTo>
                    <a:pt x="230906" y="92709"/>
                  </a:lnTo>
                  <a:lnTo>
                    <a:pt x="243157" y="110489"/>
                  </a:lnTo>
                  <a:lnTo>
                    <a:pt x="247649" y="132079"/>
                  </a:lnTo>
                  <a:lnTo>
                    <a:pt x="247089" y="139699"/>
                  </a:lnTo>
                  <a:lnTo>
                    <a:pt x="235981" y="166370"/>
                  </a:lnTo>
                  <a:lnTo>
                    <a:pt x="234195" y="167640"/>
                  </a:lnTo>
                  <a:lnTo>
                    <a:pt x="230921" y="171450"/>
                  </a:lnTo>
                  <a:lnTo>
                    <a:pt x="229314" y="173990"/>
                  </a:lnTo>
                  <a:lnTo>
                    <a:pt x="227826" y="176530"/>
                  </a:lnTo>
                  <a:lnTo>
                    <a:pt x="219783" y="181610"/>
                  </a:lnTo>
                  <a:lnTo>
                    <a:pt x="210770" y="186690"/>
                  </a:lnTo>
                  <a:lnTo>
                    <a:pt x="200953" y="189230"/>
                  </a:lnTo>
                  <a:close/>
                </a:path>
                <a:path w="381000" h="303529">
                  <a:moveTo>
                    <a:pt x="140136" y="189230"/>
                  </a:moveTo>
                  <a:lnTo>
                    <a:pt x="5715" y="189230"/>
                  </a:lnTo>
                  <a:lnTo>
                    <a:pt x="0" y="184150"/>
                  </a:lnTo>
                  <a:lnTo>
                    <a:pt x="0" y="177800"/>
                  </a:lnTo>
                  <a:lnTo>
                    <a:pt x="4994" y="152399"/>
                  </a:lnTo>
                  <a:lnTo>
                    <a:pt x="18610" y="132079"/>
                  </a:lnTo>
                  <a:lnTo>
                    <a:pt x="38802" y="118109"/>
                  </a:lnTo>
                  <a:lnTo>
                    <a:pt x="63519" y="113029"/>
                  </a:lnTo>
                  <a:lnTo>
                    <a:pt x="88939" y="113029"/>
                  </a:lnTo>
                  <a:lnTo>
                    <a:pt x="102728" y="115569"/>
                  </a:lnTo>
                  <a:lnTo>
                    <a:pt x="109257" y="116839"/>
                  </a:lnTo>
                  <a:lnTo>
                    <a:pt x="115490" y="119379"/>
                  </a:lnTo>
                  <a:lnTo>
                    <a:pt x="114776" y="123189"/>
                  </a:lnTo>
                  <a:lnTo>
                    <a:pt x="114359" y="128269"/>
                  </a:lnTo>
                  <a:lnTo>
                    <a:pt x="114359" y="132079"/>
                  </a:lnTo>
                  <a:lnTo>
                    <a:pt x="116160" y="149859"/>
                  </a:lnTo>
                  <a:lnTo>
                    <a:pt x="121309" y="165100"/>
                  </a:lnTo>
                  <a:lnTo>
                    <a:pt x="129428" y="177800"/>
                  </a:lnTo>
                  <a:lnTo>
                    <a:pt x="140136" y="189230"/>
                  </a:lnTo>
                  <a:close/>
                </a:path>
                <a:path w="381000" h="303529">
                  <a:moveTo>
                    <a:pt x="266699" y="165100"/>
                  </a:moveTo>
                  <a:lnTo>
                    <a:pt x="263842" y="162560"/>
                  </a:lnTo>
                  <a:lnTo>
                    <a:pt x="262413" y="162560"/>
                  </a:lnTo>
                  <a:lnTo>
                    <a:pt x="260925" y="161290"/>
                  </a:lnTo>
                  <a:lnTo>
                    <a:pt x="266699" y="128269"/>
                  </a:lnTo>
                  <a:lnTo>
                    <a:pt x="266342" y="123189"/>
                  </a:lnTo>
                  <a:lnTo>
                    <a:pt x="265568" y="119379"/>
                  </a:lnTo>
                  <a:lnTo>
                    <a:pt x="271802" y="116839"/>
                  </a:lnTo>
                  <a:lnTo>
                    <a:pt x="285116" y="114299"/>
                  </a:lnTo>
                  <a:lnTo>
                    <a:pt x="317480" y="114299"/>
                  </a:lnTo>
                  <a:lnTo>
                    <a:pt x="341686" y="118109"/>
                  </a:lnTo>
                  <a:lnTo>
                    <a:pt x="361600" y="132079"/>
                  </a:lnTo>
                  <a:lnTo>
                    <a:pt x="363429" y="134619"/>
                  </a:lnTo>
                  <a:lnTo>
                    <a:pt x="299918" y="134619"/>
                  </a:lnTo>
                  <a:lnTo>
                    <a:pt x="295096" y="135889"/>
                  </a:lnTo>
                  <a:lnTo>
                    <a:pt x="290393" y="135889"/>
                  </a:lnTo>
                  <a:lnTo>
                    <a:pt x="281412" y="139699"/>
                  </a:lnTo>
                  <a:lnTo>
                    <a:pt x="274714" y="144779"/>
                  </a:lnTo>
                  <a:lnTo>
                    <a:pt x="270527" y="153670"/>
                  </a:lnTo>
                  <a:lnTo>
                    <a:pt x="269081" y="161290"/>
                  </a:lnTo>
                  <a:lnTo>
                    <a:pt x="269081" y="163830"/>
                  </a:lnTo>
                  <a:lnTo>
                    <a:pt x="268247" y="163830"/>
                  </a:lnTo>
                  <a:lnTo>
                    <a:pt x="266699" y="165100"/>
                  </a:lnTo>
                  <a:close/>
                </a:path>
                <a:path w="381000" h="303529">
                  <a:moveTo>
                    <a:pt x="342899" y="165100"/>
                  </a:moveTo>
                  <a:lnTo>
                    <a:pt x="342126" y="163830"/>
                  </a:lnTo>
                  <a:lnTo>
                    <a:pt x="340518" y="163830"/>
                  </a:lnTo>
                  <a:lnTo>
                    <a:pt x="340518" y="161290"/>
                  </a:lnTo>
                  <a:lnTo>
                    <a:pt x="339072" y="153670"/>
                  </a:lnTo>
                  <a:lnTo>
                    <a:pt x="334885" y="144779"/>
                  </a:lnTo>
                  <a:lnTo>
                    <a:pt x="328187" y="139699"/>
                  </a:lnTo>
                  <a:lnTo>
                    <a:pt x="319206" y="135889"/>
                  </a:lnTo>
                  <a:lnTo>
                    <a:pt x="314503" y="135889"/>
                  </a:lnTo>
                  <a:lnTo>
                    <a:pt x="309681" y="134619"/>
                  </a:lnTo>
                  <a:lnTo>
                    <a:pt x="363429" y="134619"/>
                  </a:lnTo>
                  <a:lnTo>
                    <a:pt x="375319" y="151129"/>
                  </a:lnTo>
                  <a:lnTo>
                    <a:pt x="377390" y="160020"/>
                  </a:lnTo>
                  <a:lnTo>
                    <a:pt x="361310" y="160020"/>
                  </a:lnTo>
                  <a:lnTo>
                    <a:pt x="352566" y="161290"/>
                  </a:lnTo>
                  <a:lnTo>
                    <a:pt x="344447" y="163830"/>
                  </a:lnTo>
                  <a:lnTo>
                    <a:pt x="342899" y="165100"/>
                  </a:lnTo>
                  <a:close/>
                </a:path>
                <a:path w="381000" h="303529">
                  <a:moveTo>
                    <a:pt x="345519" y="182880"/>
                  </a:moveTo>
                  <a:lnTo>
                    <a:pt x="263961" y="182880"/>
                  </a:lnTo>
                  <a:lnTo>
                    <a:pt x="270629" y="181610"/>
                  </a:lnTo>
                  <a:lnTo>
                    <a:pt x="281582" y="175260"/>
                  </a:lnTo>
                  <a:lnTo>
                    <a:pt x="285690" y="170180"/>
                  </a:lnTo>
                  <a:lnTo>
                    <a:pt x="285690" y="157480"/>
                  </a:lnTo>
                  <a:lnTo>
                    <a:pt x="288607" y="153670"/>
                  </a:lnTo>
                  <a:lnTo>
                    <a:pt x="296763" y="152399"/>
                  </a:lnTo>
                  <a:lnTo>
                    <a:pt x="312717" y="152399"/>
                  </a:lnTo>
                  <a:lnTo>
                    <a:pt x="320873" y="153670"/>
                  </a:lnTo>
                  <a:lnTo>
                    <a:pt x="323790" y="157480"/>
                  </a:lnTo>
                  <a:lnTo>
                    <a:pt x="323790" y="170180"/>
                  </a:lnTo>
                  <a:lnTo>
                    <a:pt x="327898" y="175260"/>
                  </a:lnTo>
                  <a:lnTo>
                    <a:pt x="338851" y="181610"/>
                  </a:lnTo>
                  <a:lnTo>
                    <a:pt x="345519" y="182880"/>
                  </a:lnTo>
                  <a:close/>
                </a:path>
                <a:path w="381000" h="303529">
                  <a:moveTo>
                    <a:pt x="380940" y="175260"/>
                  </a:moveTo>
                  <a:lnTo>
                    <a:pt x="378380" y="171450"/>
                  </a:lnTo>
                  <a:lnTo>
                    <a:pt x="377011" y="170180"/>
                  </a:lnTo>
                  <a:lnTo>
                    <a:pt x="369763" y="163830"/>
                  </a:lnTo>
                  <a:lnTo>
                    <a:pt x="361310" y="160020"/>
                  </a:lnTo>
                  <a:lnTo>
                    <a:pt x="377390" y="160020"/>
                  </a:lnTo>
                  <a:lnTo>
                    <a:pt x="380940" y="175260"/>
                  </a:lnTo>
                  <a:close/>
                </a:path>
                <a:path w="381000" h="303529">
                  <a:moveTo>
                    <a:pt x="252948" y="279400"/>
                  </a:moveTo>
                  <a:lnTo>
                    <a:pt x="248126" y="279400"/>
                  </a:lnTo>
                  <a:lnTo>
                    <a:pt x="243185" y="273050"/>
                  </a:lnTo>
                  <a:lnTo>
                    <a:pt x="241161" y="270510"/>
                  </a:lnTo>
                  <a:lnTo>
                    <a:pt x="237946" y="264160"/>
                  </a:lnTo>
                  <a:lnTo>
                    <a:pt x="236279" y="261620"/>
                  </a:lnTo>
                  <a:lnTo>
                    <a:pt x="234791" y="259080"/>
                  </a:lnTo>
                  <a:lnTo>
                    <a:pt x="233541" y="255270"/>
                  </a:lnTo>
                  <a:lnTo>
                    <a:pt x="231933" y="251460"/>
                  </a:lnTo>
                  <a:lnTo>
                    <a:pt x="233838" y="246380"/>
                  </a:lnTo>
                  <a:lnTo>
                    <a:pt x="244852" y="240030"/>
                  </a:lnTo>
                  <a:lnTo>
                    <a:pt x="247530" y="233680"/>
                  </a:lnTo>
                  <a:lnTo>
                    <a:pt x="247530" y="220980"/>
                  </a:lnTo>
                  <a:lnTo>
                    <a:pt x="244852" y="215900"/>
                  </a:lnTo>
                  <a:lnTo>
                    <a:pt x="237648" y="210820"/>
                  </a:lnTo>
                  <a:lnTo>
                    <a:pt x="233898" y="209550"/>
                  </a:lnTo>
                  <a:lnTo>
                    <a:pt x="232052" y="204470"/>
                  </a:lnTo>
                  <a:lnTo>
                    <a:pt x="234850" y="196850"/>
                  </a:lnTo>
                  <a:lnTo>
                    <a:pt x="236339" y="194310"/>
                  </a:lnTo>
                  <a:lnTo>
                    <a:pt x="238005" y="190500"/>
                  </a:lnTo>
                  <a:lnTo>
                    <a:pt x="239375" y="189230"/>
                  </a:lnTo>
                  <a:lnTo>
                    <a:pt x="241220" y="185420"/>
                  </a:lnTo>
                  <a:lnTo>
                    <a:pt x="243244" y="182880"/>
                  </a:lnTo>
                  <a:lnTo>
                    <a:pt x="245447" y="180340"/>
                  </a:lnTo>
                  <a:lnTo>
                    <a:pt x="248185" y="176530"/>
                  </a:lnTo>
                  <a:lnTo>
                    <a:pt x="253007" y="176530"/>
                  </a:lnTo>
                  <a:lnTo>
                    <a:pt x="256758" y="177800"/>
                  </a:lnTo>
                  <a:lnTo>
                    <a:pt x="263961" y="182880"/>
                  </a:lnTo>
                  <a:lnTo>
                    <a:pt x="366236" y="182880"/>
                  </a:lnTo>
                  <a:lnTo>
                    <a:pt x="368260" y="185420"/>
                  </a:lnTo>
                  <a:lnTo>
                    <a:pt x="370105" y="189230"/>
                  </a:lnTo>
                  <a:lnTo>
                    <a:pt x="371474" y="190500"/>
                  </a:lnTo>
                  <a:lnTo>
                    <a:pt x="373141" y="194310"/>
                  </a:lnTo>
                  <a:lnTo>
                    <a:pt x="374630" y="196850"/>
                  </a:lnTo>
                  <a:lnTo>
                    <a:pt x="375880" y="200660"/>
                  </a:lnTo>
                  <a:lnTo>
                    <a:pt x="377487" y="204470"/>
                  </a:lnTo>
                  <a:lnTo>
                    <a:pt x="298604" y="204470"/>
                  </a:lnTo>
                  <a:lnTo>
                    <a:pt x="292769" y="207010"/>
                  </a:lnTo>
                  <a:lnTo>
                    <a:pt x="280987" y="224790"/>
                  </a:lnTo>
                  <a:lnTo>
                    <a:pt x="280987" y="231140"/>
                  </a:lnTo>
                  <a:lnTo>
                    <a:pt x="298604" y="251460"/>
                  </a:lnTo>
                  <a:lnTo>
                    <a:pt x="377368" y="251460"/>
                  </a:lnTo>
                  <a:lnTo>
                    <a:pt x="374570" y="259080"/>
                  </a:lnTo>
                  <a:lnTo>
                    <a:pt x="373082" y="261620"/>
                  </a:lnTo>
                  <a:lnTo>
                    <a:pt x="371415" y="264160"/>
                  </a:lnTo>
                  <a:lnTo>
                    <a:pt x="369986" y="266700"/>
                  </a:lnTo>
                  <a:lnTo>
                    <a:pt x="368200" y="270510"/>
                  </a:lnTo>
                  <a:lnTo>
                    <a:pt x="366176" y="273050"/>
                  </a:lnTo>
                  <a:lnTo>
                    <a:pt x="263902" y="273050"/>
                  </a:lnTo>
                  <a:lnTo>
                    <a:pt x="258425" y="276860"/>
                  </a:lnTo>
                  <a:lnTo>
                    <a:pt x="252948" y="279400"/>
                  </a:lnTo>
                  <a:close/>
                </a:path>
                <a:path w="381000" h="303529">
                  <a:moveTo>
                    <a:pt x="366236" y="182880"/>
                  </a:moveTo>
                  <a:lnTo>
                    <a:pt x="345519" y="182880"/>
                  </a:lnTo>
                  <a:lnTo>
                    <a:pt x="350996" y="179070"/>
                  </a:lnTo>
                  <a:lnTo>
                    <a:pt x="356473" y="176530"/>
                  </a:lnTo>
                  <a:lnTo>
                    <a:pt x="361295" y="176530"/>
                  </a:lnTo>
                  <a:lnTo>
                    <a:pt x="366236" y="182880"/>
                  </a:lnTo>
                  <a:close/>
                </a:path>
                <a:path w="381000" h="303529">
                  <a:moveTo>
                    <a:pt x="377368" y="251460"/>
                  </a:moveTo>
                  <a:lnTo>
                    <a:pt x="310995" y="251460"/>
                  </a:lnTo>
                  <a:lnTo>
                    <a:pt x="316829" y="248920"/>
                  </a:lnTo>
                  <a:lnTo>
                    <a:pt x="319405" y="247650"/>
                  </a:lnTo>
                  <a:lnTo>
                    <a:pt x="323870" y="242570"/>
                  </a:lnTo>
                  <a:lnTo>
                    <a:pt x="325591" y="240030"/>
                  </a:lnTo>
                  <a:lnTo>
                    <a:pt x="328008" y="233680"/>
                  </a:lnTo>
                  <a:lnTo>
                    <a:pt x="328612" y="231140"/>
                  </a:lnTo>
                  <a:lnTo>
                    <a:pt x="328612" y="224790"/>
                  </a:lnTo>
                  <a:lnTo>
                    <a:pt x="310995" y="204470"/>
                  </a:lnTo>
                  <a:lnTo>
                    <a:pt x="377487" y="204470"/>
                  </a:lnTo>
                  <a:lnTo>
                    <a:pt x="375582" y="209550"/>
                  </a:lnTo>
                  <a:lnTo>
                    <a:pt x="371832" y="210820"/>
                  </a:lnTo>
                  <a:lnTo>
                    <a:pt x="368141" y="213360"/>
                  </a:lnTo>
                  <a:lnTo>
                    <a:pt x="364509" y="215900"/>
                  </a:lnTo>
                  <a:lnTo>
                    <a:pt x="361830" y="220980"/>
                  </a:lnTo>
                  <a:lnTo>
                    <a:pt x="361830" y="233680"/>
                  </a:lnTo>
                  <a:lnTo>
                    <a:pt x="364509" y="240030"/>
                  </a:lnTo>
                  <a:lnTo>
                    <a:pt x="369986" y="243840"/>
                  </a:lnTo>
                  <a:lnTo>
                    <a:pt x="375523" y="246380"/>
                  </a:lnTo>
                  <a:lnTo>
                    <a:pt x="377368" y="251460"/>
                  </a:lnTo>
                  <a:close/>
                </a:path>
                <a:path w="381000" h="303529">
                  <a:moveTo>
                    <a:pt x="270986" y="303530"/>
                  </a:moveTo>
                  <a:lnTo>
                    <a:pt x="83284" y="303530"/>
                  </a:lnTo>
                  <a:lnTo>
                    <a:pt x="76199" y="297180"/>
                  </a:lnTo>
                  <a:lnTo>
                    <a:pt x="76199" y="288290"/>
                  </a:lnTo>
                  <a:lnTo>
                    <a:pt x="82437" y="257810"/>
                  </a:lnTo>
                  <a:lnTo>
                    <a:pt x="99446" y="232410"/>
                  </a:lnTo>
                  <a:lnTo>
                    <a:pt x="124671" y="214630"/>
                  </a:lnTo>
                  <a:lnTo>
                    <a:pt x="155555" y="208280"/>
                  </a:lnTo>
                  <a:lnTo>
                    <a:pt x="217050" y="208280"/>
                  </a:lnTo>
                  <a:lnTo>
                    <a:pt x="218658" y="215900"/>
                  </a:lnTo>
                  <a:lnTo>
                    <a:pt x="223301" y="222250"/>
                  </a:lnTo>
                  <a:lnTo>
                    <a:pt x="229712" y="226233"/>
                  </a:lnTo>
                  <a:lnTo>
                    <a:pt x="231100" y="227330"/>
                  </a:lnTo>
                  <a:lnTo>
                    <a:pt x="231100" y="229870"/>
                  </a:lnTo>
                  <a:lnTo>
                    <a:pt x="229492" y="229870"/>
                  </a:lnTo>
                  <a:lnTo>
                    <a:pt x="222819" y="236220"/>
                  </a:lnTo>
                  <a:lnTo>
                    <a:pt x="218256" y="243840"/>
                  </a:lnTo>
                  <a:lnTo>
                    <a:pt x="216483" y="252730"/>
                  </a:lnTo>
                  <a:lnTo>
                    <a:pt x="218182" y="261620"/>
                  </a:lnTo>
                  <a:lnTo>
                    <a:pt x="248289" y="295910"/>
                  </a:lnTo>
                  <a:lnTo>
                    <a:pt x="269081" y="295910"/>
                  </a:lnTo>
                  <a:lnTo>
                    <a:pt x="269081" y="297180"/>
                  </a:lnTo>
                  <a:lnTo>
                    <a:pt x="269736" y="300990"/>
                  </a:lnTo>
                  <a:lnTo>
                    <a:pt x="270986" y="303530"/>
                  </a:lnTo>
                  <a:close/>
                </a:path>
                <a:path w="381000" h="303529">
                  <a:moveTo>
                    <a:pt x="312658" y="303530"/>
                  </a:moveTo>
                  <a:lnTo>
                    <a:pt x="296703" y="303530"/>
                  </a:lnTo>
                  <a:lnTo>
                    <a:pt x="288547" y="302260"/>
                  </a:lnTo>
                  <a:lnTo>
                    <a:pt x="285630" y="298450"/>
                  </a:lnTo>
                  <a:lnTo>
                    <a:pt x="285630" y="285750"/>
                  </a:lnTo>
                  <a:lnTo>
                    <a:pt x="281523" y="280670"/>
                  </a:lnTo>
                  <a:lnTo>
                    <a:pt x="270569" y="274320"/>
                  </a:lnTo>
                  <a:lnTo>
                    <a:pt x="263902" y="273050"/>
                  </a:lnTo>
                  <a:lnTo>
                    <a:pt x="345459" y="273050"/>
                  </a:lnTo>
                  <a:lnTo>
                    <a:pt x="338792" y="274320"/>
                  </a:lnTo>
                  <a:lnTo>
                    <a:pt x="327838" y="280670"/>
                  </a:lnTo>
                  <a:lnTo>
                    <a:pt x="323730" y="285750"/>
                  </a:lnTo>
                  <a:lnTo>
                    <a:pt x="323730" y="298450"/>
                  </a:lnTo>
                  <a:lnTo>
                    <a:pt x="320813" y="302260"/>
                  </a:lnTo>
                  <a:lnTo>
                    <a:pt x="312658" y="303530"/>
                  </a:lnTo>
                  <a:close/>
                </a:path>
                <a:path w="381000" h="303529">
                  <a:moveTo>
                    <a:pt x="361235" y="279400"/>
                  </a:moveTo>
                  <a:lnTo>
                    <a:pt x="356413" y="279400"/>
                  </a:lnTo>
                  <a:lnTo>
                    <a:pt x="352663" y="278130"/>
                  </a:lnTo>
                  <a:lnTo>
                    <a:pt x="345459" y="273050"/>
                  </a:lnTo>
                  <a:lnTo>
                    <a:pt x="366176" y="273050"/>
                  </a:lnTo>
                  <a:lnTo>
                    <a:pt x="363974" y="275590"/>
                  </a:lnTo>
                  <a:lnTo>
                    <a:pt x="361235" y="279400"/>
                  </a:lnTo>
                  <a:close/>
                </a:path>
                <a:path w="381000" h="303529">
                  <a:moveTo>
                    <a:pt x="269081" y="295910"/>
                  </a:moveTo>
                  <a:lnTo>
                    <a:pt x="248289" y="295910"/>
                  </a:lnTo>
                  <a:lnTo>
                    <a:pt x="257033" y="294640"/>
                  </a:lnTo>
                  <a:lnTo>
                    <a:pt x="265152" y="292100"/>
                  </a:lnTo>
                  <a:lnTo>
                    <a:pt x="266699" y="290830"/>
                  </a:lnTo>
                  <a:lnTo>
                    <a:pt x="267473" y="292100"/>
                  </a:lnTo>
                  <a:lnTo>
                    <a:pt x="269081" y="292100"/>
                  </a:lnTo>
                  <a:lnTo>
                    <a:pt x="269081" y="295910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4052093" y="4270311"/>
            <a:ext cx="2254250" cy="2584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00" b="1" spc="-150" dirty="0">
                <a:solidFill>
                  <a:srgbClr val="0E3B6D"/>
                </a:solidFill>
                <a:latin typeface="BIZ UDPGothic"/>
                <a:cs typeface="BIZ UDPGothic"/>
              </a:rPr>
              <a:t>厳選</a:t>
            </a:r>
            <a:r>
              <a:rPr sz="1500" b="1" spc="-150" dirty="0">
                <a:solidFill>
                  <a:srgbClr val="0E3B6D"/>
                </a:solidFill>
                <a:latin typeface="Meiryo"/>
                <a:cs typeface="Meiryo"/>
              </a:rPr>
              <a:t>インサイドセールス</a:t>
            </a:r>
            <a:r>
              <a:rPr sz="1500" b="1" spc="-125" dirty="0">
                <a:solidFill>
                  <a:srgbClr val="0E3B6D"/>
                </a:solidFill>
                <a:latin typeface="BIZ UDPGothic"/>
                <a:cs typeface="BIZ UDPGothic"/>
              </a:rPr>
              <a:t>部隊</a:t>
            </a:r>
            <a:endParaRPr sz="1500">
              <a:latin typeface="BIZ UDPGothic"/>
              <a:cs typeface="BIZ UDPGothic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225799" y="4598961"/>
            <a:ext cx="3870960" cy="6254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14100"/>
              </a:lnSpc>
              <a:spcBef>
                <a:spcPts val="90"/>
              </a:spcBef>
            </a:pP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『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エン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転職』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で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育成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された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約</a:t>
            </a:r>
            <a:r>
              <a:rPr sz="1150" spc="-65" dirty="0">
                <a:solidFill>
                  <a:srgbClr val="333333"/>
                </a:solidFill>
                <a:latin typeface="Noto Sans JP"/>
                <a:cs typeface="Noto Sans JP"/>
              </a:rPr>
              <a:t>600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名</a:t>
            </a:r>
            <a:r>
              <a:rPr sz="1150" spc="-125" dirty="0">
                <a:solidFill>
                  <a:srgbClr val="333333"/>
                </a:solidFill>
                <a:latin typeface="PMingLiU"/>
                <a:cs typeface="PMingLiU"/>
              </a:rPr>
              <a:t>のインサイドセールスから 、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エン</a:t>
            </a:r>
            <a:r>
              <a:rPr sz="1150" spc="-65" dirty="0">
                <a:solidFill>
                  <a:srgbClr val="333333"/>
                </a:solidFill>
                <a:latin typeface="Noto Sans JP"/>
                <a:cs typeface="Noto Sans JP"/>
              </a:rPr>
              <a:t>SX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独自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の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厳格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な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基準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をクリアした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上位約</a:t>
            </a:r>
            <a:r>
              <a:rPr sz="1150" spc="-65" dirty="0">
                <a:solidFill>
                  <a:srgbClr val="333333"/>
                </a:solidFill>
                <a:latin typeface="Noto Sans JP"/>
                <a:cs typeface="Noto Sans JP"/>
              </a:rPr>
              <a:t>120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名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の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精鋭人材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のみを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配置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。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高品質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な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新規開拓代行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実現</a:t>
            </a:r>
            <a:r>
              <a:rPr sz="1150" spc="-135" dirty="0">
                <a:solidFill>
                  <a:srgbClr val="333333"/>
                </a:solidFill>
                <a:latin typeface="PMingLiU"/>
                <a:cs typeface="PMingLiU"/>
              </a:rPr>
              <a:t>します。</a:t>
            </a:r>
            <a:endParaRPr sz="1150">
              <a:latin typeface="PMingLiU"/>
              <a:cs typeface="PMingLiU"/>
            </a:endParaRPr>
          </a:p>
        </p:txBody>
      </p:sp>
      <p:pic>
        <p:nvPicPr>
          <p:cNvPr id="28" name="object 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3249" y="3581399"/>
            <a:ext cx="228600" cy="228599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3211066" y="3602963"/>
            <a:ext cx="9334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spc="-5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7553323" y="3486149"/>
            <a:ext cx="4257675" cy="1933575"/>
            <a:chOff x="7553323" y="3486149"/>
            <a:chExt cx="4257675" cy="1933575"/>
          </a:xfrm>
        </p:grpSpPr>
        <p:sp>
          <p:nvSpPr>
            <p:cNvPr id="31" name="object 31"/>
            <p:cNvSpPr/>
            <p:nvPr/>
          </p:nvSpPr>
          <p:spPr>
            <a:xfrm>
              <a:off x="7553323" y="3486149"/>
              <a:ext cx="4257675" cy="1933575"/>
            </a:xfrm>
            <a:custGeom>
              <a:avLst/>
              <a:gdLst/>
              <a:ahLst/>
              <a:cxnLst/>
              <a:rect l="l" t="t" r="r" b="b"/>
              <a:pathLst>
                <a:path w="4257675" h="1933575">
                  <a:moveTo>
                    <a:pt x="4186478" y="1933574"/>
                  </a:moveTo>
                  <a:lnTo>
                    <a:pt x="71196" y="1933574"/>
                  </a:lnTo>
                  <a:lnTo>
                    <a:pt x="66241" y="1933086"/>
                  </a:lnTo>
                  <a:lnTo>
                    <a:pt x="29705" y="1917952"/>
                  </a:lnTo>
                  <a:lnTo>
                    <a:pt x="3885" y="1881912"/>
                  </a:lnTo>
                  <a:lnTo>
                    <a:pt x="0" y="1862378"/>
                  </a:lnTo>
                  <a:lnTo>
                    <a:pt x="0" y="1857374"/>
                  </a:lnTo>
                  <a:lnTo>
                    <a:pt x="0" y="71196"/>
                  </a:lnTo>
                  <a:lnTo>
                    <a:pt x="15621" y="29705"/>
                  </a:lnTo>
                  <a:lnTo>
                    <a:pt x="51661" y="3885"/>
                  </a:lnTo>
                  <a:lnTo>
                    <a:pt x="71196" y="0"/>
                  </a:lnTo>
                  <a:lnTo>
                    <a:pt x="4186478" y="0"/>
                  </a:lnTo>
                  <a:lnTo>
                    <a:pt x="4227970" y="15621"/>
                  </a:lnTo>
                  <a:lnTo>
                    <a:pt x="4253789" y="51661"/>
                  </a:lnTo>
                  <a:lnTo>
                    <a:pt x="4257675" y="71196"/>
                  </a:lnTo>
                  <a:lnTo>
                    <a:pt x="4257675" y="1862378"/>
                  </a:lnTo>
                  <a:lnTo>
                    <a:pt x="4242052" y="1903868"/>
                  </a:lnTo>
                  <a:lnTo>
                    <a:pt x="4206013" y="1929688"/>
                  </a:lnTo>
                  <a:lnTo>
                    <a:pt x="4191433" y="1933086"/>
                  </a:lnTo>
                  <a:lnTo>
                    <a:pt x="4186478" y="1933574"/>
                  </a:lnTo>
                  <a:close/>
                </a:path>
              </a:pathLst>
            </a:custGeom>
            <a:solidFill>
              <a:srgbClr val="F2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524999" y="3790949"/>
              <a:ext cx="304800" cy="266700"/>
            </a:xfrm>
            <a:custGeom>
              <a:avLst/>
              <a:gdLst/>
              <a:ahLst/>
              <a:cxnLst/>
              <a:rect l="l" t="t" r="r" b="b"/>
              <a:pathLst>
                <a:path w="304800" h="266700">
                  <a:moveTo>
                    <a:pt x="285749" y="266699"/>
                  </a:moveTo>
                  <a:lnTo>
                    <a:pt x="47624" y="266699"/>
                  </a:lnTo>
                  <a:lnTo>
                    <a:pt x="29082" y="262958"/>
                  </a:lnTo>
                  <a:lnTo>
                    <a:pt x="13945" y="252754"/>
                  </a:lnTo>
                  <a:lnTo>
                    <a:pt x="3741" y="237617"/>
                  </a:lnTo>
                  <a:lnTo>
                    <a:pt x="0" y="219074"/>
                  </a:lnTo>
                  <a:lnTo>
                    <a:pt x="0" y="19049"/>
                  </a:lnTo>
                  <a:lnTo>
                    <a:pt x="1494" y="11628"/>
                  </a:lnTo>
                  <a:lnTo>
                    <a:pt x="5573" y="5573"/>
                  </a:lnTo>
                  <a:lnTo>
                    <a:pt x="11628" y="1494"/>
                  </a:lnTo>
                  <a:lnTo>
                    <a:pt x="19049" y="0"/>
                  </a:lnTo>
                  <a:lnTo>
                    <a:pt x="26471" y="1494"/>
                  </a:lnTo>
                  <a:lnTo>
                    <a:pt x="32526" y="5573"/>
                  </a:lnTo>
                  <a:lnTo>
                    <a:pt x="36605" y="11628"/>
                  </a:lnTo>
                  <a:lnTo>
                    <a:pt x="38099" y="19049"/>
                  </a:lnTo>
                  <a:lnTo>
                    <a:pt x="38099" y="224313"/>
                  </a:lnTo>
                  <a:lnTo>
                    <a:pt x="42386" y="228599"/>
                  </a:lnTo>
                  <a:lnTo>
                    <a:pt x="285749" y="228599"/>
                  </a:lnTo>
                  <a:lnTo>
                    <a:pt x="293171" y="230094"/>
                  </a:lnTo>
                  <a:lnTo>
                    <a:pt x="299226" y="234173"/>
                  </a:lnTo>
                  <a:lnTo>
                    <a:pt x="303305" y="240228"/>
                  </a:lnTo>
                  <a:lnTo>
                    <a:pt x="304799" y="247649"/>
                  </a:lnTo>
                  <a:lnTo>
                    <a:pt x="303305" y="255071"/>
                  </a:lnTo>
                  <a:lnTo>
                    <a:pt x="299226" y="261126"/>
                  </a:lnTo>
                  <a:lnTo>
                    <a:pt x="293171" y="265205"/>
                  </a:lnTo>
                  <a:lnTo>
                    <a:pt x="285749" y="266699"/>
                  </a:lnTo>
                  <a:close/>
                </a:path>
                <a:path w="304800" h="266700">
                  <a:moveTo>
                    <a:pt x="244494" y="106382"/>
                  </a:moveTo>
                  <a:lnTo>
                    <a:pt x="190499" y="106382"/>
                  </a:lnTo>
                  <a:lnTo>
                    <a:pt x="253186" y="43636"/>
                  </a:lnTo>
                  <a:lnTo>
                    <a:pt x="259492" y="39450"/>
                  </a:lnTo>
                  <a:lnTo>
                    <a:pt x="266670" y="38055"/>
                  </a:lnTo>
                  <a:lnTo>
                    <a:pt x="273847" y="39450"/>
                  </a:lnTo>
                  <a:lnTo>
                    <a:pt x="280154" y="43636"/>
                  </a:lnTo>
                  <a:lnTo>
                    <a:pt x="284339" y="49942"/>
                  </a:lnTo>
                  <a:lnTo>
                    <a:pt x="285735" y="57120"/>
                  </a:lnTo>
                  <a:lnTo>
                    <a:pt x="284339" y="64297"/>
                  </a:lnTo>
                  <a:lnTo>
                    <a:pt x="279919" y="70958"/>
                  </a:lnTo>
                  <a:lnTo>
                    <a:pt x="244494" y="106382"/>
                  </a:lnTo>
                  <a:close/>
                </a:path>
                <a:path w="304800" h="266700">
                  <a:moveTo>
                    <a:pt x="76170" y="171435"/>
                  </a:moveTo>
                  <a:lnTo>
                    <a:pt x="68992" y="170039"/>
                  </a:lnTo>
                  <a:lnTo>
                    <a:pt x="62686" y="165854"/>
                  </a:lnTo>
                  <a:lnTo>
                    <a:pt x="58500" y="159547"/>
                  </a:lnTo>
                  <a:lnTo>
                    <a:pt x="57105" y="152370"/>
                  </a:lnTo>
                  <a:lnTo>
                    <a:pt x="58500" y="145192"/>
                  </a:lnTo>
                  <a:lnTo>
                    <a:pt x="62686" y="138886"/>
                  </a:lnTo>
                  <a:lnTo>
                    <a:pt x="129361" y="72211"/>
                  </a:lnTo>
                  <a:lnTo>
                    <a:pt x="135667" y="68025"/>
                  </a:lnTo>
                  <a:lnTo>
                    <a:pt x="142845" y="66630"/>
                  </a:lnTo>
                  <a:lnTo>
                    <a:pt x="150022" y="68025"/>
                  </a:lnTo>
                  <a:lnTo>
                    <a:pt x="156329" y="72211"/>
                  </a:lnTo>
                  <a:lnTo>
                    <a:pt x="190499" y="106382"/>
                  </a:lnTo>
                  <a:lnTo>
                    <a:pt x="244494" y="106382"/>
                  </a:lnTo>
                  <a:lnTo>
                    <a:pt x="238184" y="112692"/>
                  </a:lnTo>
                  <a:lnTo>
                    <a:pt x="142874" y="112692"/>
                  </a:lnTo>
                  <a:lnTo>
                    <a:pt x="89654" y="165854"/>
                  </a:lnTo>
                  <a:lnTo>
                    <a:pt x="83347" y="170039"/>
                  </a:lnTo>
                  <a:lnTo>
                    <a:pt x="76170" y="171435"/>
                  </a:lnTo>
                  <a:close/>
                </a:path>
                <a:path w="304800" h="266700">
                  <a:moveTo>
                    <a:pt x="190912" y="152370"/>
                  </a:moveTo>
                  <a:lnTo>
                    <a:pt x="190146" y="152370"/>
                  </a:lnTo>
                  <a:lnTo>
                    <a:pt x="183352" y="151049"/>
                  </a:lnTo>
                  <a:lnTo>
                    <a:pt x="177045" y="146863"/>
                  </a:lnTo>
                  <a:lnTo>
                    <a:pt x="142874" y="112692"/>
                  </a:lnTo>
                  <a:lnTo>
                    <a:pt x="238184" y="112692"/>
                  </a:lnTo>
                  <a:lnTo>
                    <a:pt x="204013" y="146863"/>
                  </a:lnTo>
                  <a:lnTo>
                    <a:pt x="197706" y="151049"/>
                  </a:lnTo>
                  <a:lnTo>
                    <a:pt x="190912" y="152370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8638381" y="4270311"/>
            <a:ext cx="2082800" cy="2584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00" b="1" spc="-150" dirty="0">
                <a:solidFill>
                  <a:srgbClr val="0E3B6D"/>
                </a:solidFill>
                <a:latin typeface="Meiryo"/>
                <a:cs typeface="Meiryo"/>
              </a:rPr>
              <a:t>データドリブンアプローチ</a:t>
            </a:r>
            <a:endParaRPr sz="1500">
              <a:latin typeface="Meiryo"/>
              <a:cs typeface="Meiryo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726362" y="4598961"/>
            <a:ext cx="3895725" cy="6254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14100"/>
              </a:lnSpc>
              <a:spcBef>
                <a:spcPts val="90"/>
              </a:spcBef>
            </a:pP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約</a:t>
            </a:r>
            <a:r>
              <a:rPr sz="1150" spc="-70" dirty="0">
                <a:solidFill>
                  <a:srgbClr val="333333"/>
                </a:solidFill>
                <a:latin typeface="Noto Sans JP"/>
                <a:cs typeface="Noto Sans JP"/>
              </a:rPr>
              <a:t>10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億件</a:t>
            </a:r>
            <a:r>
              <a:rPr sz="1150" spc="-135" dirty="0">
                <a:solidFill>
                  <a:srgbClr val="333333"/>
                </a:solidFill>
                <a:latin typeface="PMingLiU"/>
                <a:cs typeface="PMingLiU"/>
              </a:rPr>
              <a:t>のオーディエンスデータと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企業行動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データを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連携</a:t>
            </a:r>
            <a:r>
              <a:rPr sz="1150" spc="-90" dirty="0">
                <a:solidFill>
                  <a:srgbClr val="333333"/>
                </a:solidFill>
                <a:latin typeface="PMingLiU"/>
                <a:cs typeface="PMingLiU"/>
              </a:rPr>
              <a:t>させ、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企業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の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購買意欲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や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関心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高精度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に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把握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。</a:t>
            </a:r>
            <a:r>
              <a:rPr sz="1150" spc="-60" dirty="0">
                <a:solidFill>
                  <a:srgbClr val="333333"/>
                </a:solidFill>
                <a:latin typeface="Noto Sans JP"/>
                <a:cs typeface="Noto Sans JP"/>
              </a:rPr>
              <a:t>AI</a:t>
            </a:r>
            <a:r>
              <a:rPr sz="1150" spc="-125" dirty="0">
                <a:solidFill>
                  <a:srgbClr val="333333"/>
                </a:solidFill>
                <a:latin typeface="PMingLiU"/>
                <a:cs typeface="PMingLiU"/>
              </a:rPr>
              <a:t>による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商談解析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で</a:t>
            </a:r>
            <a:r>
              <a:rPr sz="1150" spc="-80" dirty="0">
                <a:solidFill>
                  <a:srgbClr val="333333"/>
                </a:solidFill>
                <a:latin typeface="SimSun"/>
                <a:cs typeface="SimSun"/>
              </a:rPr>
              <a:t>「優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位性</a:t>
            </a:r>
            <a:r>
              <a:rPr sz="1150" spc="-125" dirty="0">
                <a:solidFill>
                  <a:srgbClr val="333333"/>
                </a:solidFill>
                <a:latin typeface="PMingLiU"/>
                <a:cs typeface="PMingLiU"/>
              </a:rPr>
              <a:t>フレーズ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」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特定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し、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科学的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に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成果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150" spc="-110" dirty="0">
                <a:solidFill>
                  <a:srgbClr val="333333"/>
                </a:solidFill>
                <a:latin typeface="SimSun"/>
                <a:cs typeface="SimSun"/>
              </a:rPr>
              <a:t>最大化</a:t>
            </a:r>
            <a:r>
              <a:rPr sz="1150" spc="-125" dirty="0">
                <a:solidFill>
                  <a:srgbClr val="333333"/>
                </a:solidFill>
                <a:latin typeface="PMingLiU"/>
                <a:cs typeface="PMingLiU"/>
              </a:rPr>
              <a:t>します。</a:t>
            </a:r>
            <a:endParaRPr sz="1150">
              <a:latin typeface="PMingLiU"/>
              <a:cs typeface="PMingLiU"/>
            </a:endParaRPr>
          </a:p>
        </p:txBody>
      </p:sp>
      <p:pic>
        <p:nvPicPr>
          <p:cNvPr id="35" name="object 3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48574" y="3581399"/>
            <a:ext cx="228599" cy="228599"/>
          </a:xfrm>
          <a:prstGeom prst="rect">
            <a:avLst/>
          </a:prstGeom>
        </p:spPr>
      </p:pic>
      <p:sp>
        <p:nvSpPr>
          <p:cNvPr id="36" name="object 36"/>
          <p:cNvSpPr txBox="1"/>
          <p:nvPr/>
        </p:nvSpPr>
        <p:spPr>
          <a:xfrm>
            <a:off x="7711628" y="3602963"/>
            <a:ext cx="9334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spc="-5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3047999" y="5657849"/>
            <a:ext cx="8763000" cy="1133475"/>
            <a:chOff x="3047999" y="5657849"/>
            <a:chExt cx="8763000" cy="1133475"/>
          </a:xfrm>
        </p:grpSpPr>
        <p:sp>
          <p:nvSpPr>
            <p:cNvPr id="38" name="object 38"/>
            <p:cNvSpPr/>
            <p:nvPr/>
          </p:nvSpPr>
          <p:spPr>
            <a:xfrm>
              <a:off x="3047999" y="5657849"/>
              <a:ext cx="8763000" cy="1133475"/>
            </a:xfrm>
            <a:custGeom>
              <a:avLst/>
              <a:gdLst/>
              <a:ahLst/>
              <a:cxnLst/>
              <a:rect l="l" t="t" r="r" b="b"/>
              <a:pathLst>
                <a:path w="8763000" h="1133475">
                  <a:moveTo>
                    <a:pt x="8691802" y="1133474"/>
                  </a:moveTo>
                  <a:lnTo>
                    <a:pt x="71196" y="1133474"/>
                  </a:lnTo>
                  <a:lnTo>
                    <a:pt x="66241" y="1132985"/>
                  </a:lnTo>
                  <a:lnTo>
                    <a:pt x="29705" y="1117852"/>
                  </a:lnTo>
                  <a:lnTo>
                    <a:pt x="3885" y="1081812"/>
                  </a:lnTo>
                  <a:lnTo>
                    <a:pt x="0" y="1062278"/>
                  </a:lnTo>
                  <a:lnTo>
                    <a:pt x="0" y="1057274"/>
                  </a:lnTo>
                  <a:lnTo>
                    <a:pt x="0" y="71196"/>
                  </a:lnTo>
                  <a:lnTo>
                    <a:pt x="15621" y="29704"/>
                  </a:lnTo>
                  <a:lnTo>
                    <a:pt x="51661" y="3885"/>
                  </a:lnTo>
                  <a:lnTo>
                    <a:pt x="71196" y="0"/>
                  </a:lnTo>
                  <a:lnTo>
                    <a:pt x="8691802" y="0"/>
                  </a:lnTo>
                  <a:lnTo>
                    <a:pt x="8733294" y="15621"/>
                  </a:lnTo>
                  <a:lnTo>
                    <a:pt x="8759113" y="51661"/>
                  </a:lnTo>
                  <a:lnTo>
                    <a:pt x="8762999" y="71196"/>
                  </a:lnTo>
                  <a:lnTo>
                    <a:pt x="8762999" y="1062278"/>
                  </a:lnTo>
                  <a:lnTo>
                    <a:pt x="8747377" y="1103768"/>
                  </a:lnTo>
                  <a:lnTo>
                    <a:pt x="8711337" y="1129588"/>
                  </a:lnTo>
                  <a:lnTo>
                    <a:pt x="8696758" y="1132986"/>
                  </a:lnTo>
                  <a:lnTo>
                    <a:pt x="8691802" y="1133474"/>
                  </a:lnTo>
                  <a:close/>
                </a:path>
              </a:pathLst>
            </a:custGeom>
            <a:solidFill>
              <a:srgbClr val="F2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237428" y="5942528"/>
              <a:ext cx="231140" cy="306705"/>
            </a:xfrm>
            <a:custGeom>
              <a:avLst/>
              <a:gdLst/>
              <a:ahLst/>
              <a:cxnLst/>
              <a:rect l="l" t="t" r="r" b="b"/>
              <a:pathLst>
                <a:path w="231139" h="306704">
                  <a:moveTo>
                    <a:pt x="144541" y="14763"/>
                  </a:moveTo>
                  <a:lnTo>
                    <a:pt x="86141" y="14763"/>
                  </a:lnTo>
                  <a:lnTo>
                    <a:pt x="90368" y="13632"/>
                  </a:lnTo>
                  <a:lnTo>
                    <a:pt x="104536" y="4345"/>
                  </a:lnTo>
                  <a:lnTo>
                    <a:pt x="111085" y="0"/>
                  </a:lnTo>
                  <a:lnTo>
                    <a:pt x="119657" y="0"/>
                  </a:lnTo>
                  <a:lnTo>
                    <a:pt x="140374" y="13632"/>
                  </a:lnTo>
                  <a:lnTo>
                    <a:pt x="144541" y="14763"/>
                  </a:lnTo>
                  <a:close/>
                </a:path>
                <a:path w="231139" h="306704">
                  <a:moveTo>
                    <a:pt x="61436" y="217467"/>
                  </a:moveTo>
                  <a:lnTo>
                    <a:pt x="54054" y="213181"/>
                  </a:lnTo>
                  <a:lnTo>
                    <a:pt x="44772" y="194667"/>
                  </a:lnTo>
                  <a:lnTo>
                    <a:pt x="42861" y="190916"/>
                  </a:lnTo>
                  <a:lnTo>
                    <a:pt x="39592" y="187821"/>
                  </a:lnTo>
                  <a:lnTo>
                    <a:pt x="17527" y="176688"/>
                  </a:lnTo>
                  <a:lnTo>
                    <a:pt x="13279" y="169306"/>
                  </a:lnTo>
                  <a:lnTo>
                    <a:pt x="14528" y="148768"/>
                  </a:lnTo>
                  <a:lnTo>
                    <a:pt x="14747" y="144541"/>
                  </a:lnTo>
                  <a:lnTo>
                    <a:pt x="13632" y="140374"/>
                  </a:lnTo>
                  <a:lnTo>
                    <a:pt x="11272" y="136802"/>
                  </a:lnTo>
                  <a:lnTo>
                    <a:pt x="4306" y="126146"/>
                  </a:lnTo>
                  <a:lnTo>
                    <a:pt x="1346" y="121687"/>
                  </a:lnTo>
                  <a:lnTo>
                    <a:pt x="0" y="119598"/>
                  </a:lnTo>
                  <a:lnTo>
                    <a:pt x="39" y="111025"/>
                  </a:lnTo>
                  <a:lnTo>
                    <a:pt x="4345" y="104536"/>
                  </a:lnTo>
                  <a:lnTo>
                    <a:pt x="11310" y="93940"/>
                  </a:lnTo>
                  <a:lnTo>
                    <a:pt x="13632" y="90368"/>
                  </a:lnTo>
                  <a:lnTo>
                    <a:pt x="14760" y="86141"/>
                  </a:lnTo>
                  <a:lnTo>
                    <a:pt x="14522" y="81914"/>
                  </a:lnTo>
                  <a:lnTo>
                    <a:pt x="13733" y="68954"/>
                  </a:lnTo>
                  <a:lnTo>
                    <a:pt x="13310" y="61376"/>
                  </a:lnTo>
                  <a:lnTo>
                    <a:pt x="17680" y="53994"/>
                  </a:lnTo>
                  <a:lnTo>
                    <a:pt x="36187" y="44707"/>
                  </a:lnTo>
                  <a:lnTo>
                    <a:pt x="39826" y="42802"/>
                  </a:lnTo>
                  <a:lnTo>
                    <a:pt x="42862" y="39766"/>
                  </a:lnTo>
                  <a:lnTo>
                    <a:pt x="53994" y="17561"/>
                  </a:lnTo>
                  <a:lnTo>
                    <a:pt x="61376" y="13275"/>
                  </a:lnTo>
                  <a:lnTo>
                    <a:pt x="86141" y="14763"/>
                  </a:lnTo>
                  <a:lnTo>
                    <a:pt x="171870" y="14763"/>
                  </a:lnTo>
                  <a:lnTo>
                    <a:pt x="176688" y="17561"/>
                  </a:lnTo>
                  <a:lnTo>
                    <a:pt x="187821" y="39766"/>
                  </a:lnTo>
                  <a:lnTo>
                    <a:pt x="190916" y="42802"/>
                  </a:lnTo>
                  <a:lnTo>
                    <a:pt x="213181" y="53994"/>
                  </a:lnTo>
                  <a:lnTo>
                    <a:pt x="217467" y="61376"/>
                  </a:lnTo>
                  <a:lnTo>
                    <a:pt x="217079" y="67746"/>
                  </a:lnTo>
                  <a:lnTo>
                    <a:pt x="109056" y="67746"/>
                  </a:lnTo>
                  <a:lnTo>
                    <a:pt x="102980" y="68954"/>
                  </a:lnTo>
                  <a:lnTo>
                    <a:pt x="68954" y="102980"/>
                  </a:lnTo>
                  <a:lnTo>
                    <a:pt x="67746" y="109056"/>
                  </a:lnTo>
                  <a:lnTo>
                    <a:pt x="67746" y="121687"/>
                  </a:lnTo>
                  <a:lnTo>
                    <a:pt x="91311" y="156954"/>
                  </a:lnTo>
                  <a:lnTo>
                    <a:pt x="109056" y="162996"/>
                  </a:lnTo>
                  <a:lnTo>
                    <a:pt x="217083" y="162996"/>
                  </a:lnTo>
                  <a:lnTo>
                    <a:pt x="217467" y="169306"/>
                  </a:lnTo>
                  <a:lnTo>
                    <a:pt x="213181" y="176688"/>
                  </a:lnTo>
                  <a:lnTo>
                    <a:pt x="190976" y="187821"/>
                  </a:lnTo>
                  <a:lnTo>
                    <a:pt x="187940" y="190916"/>
                  </a:lnTo>
                  <a:lnTo>
                    <a:pt x="186035" y="194667"/>
                  </a:lnTo>
                  <a:lnTo>
                    <a:pt x="176748" y="213181"/>
                  </a:lnTo>
                  <a:lnTo>
                    <a:pt x="171929" y="215979"/>
                  </a:lnTo>
                  <a:lnTo>
                    <a:pt x="86201" y="215979"/>
                  </a:lnTo>
                  <a:lnTo>
                    <a:pt x="61436" y="217467"/>
                  </a:lnTo>
                  <a:close/>
                </a:path>
                <a:path w="231139" h="306704">
                  <a:moveTo>
                    <a:pt x="171870" y="14763"/>
                  </a:moveTo>
                  <a:lnTo>
                    <a:pt x="144541" y="14763"/>
                  </a:lnTo>
                  <a:lnTo>
                    <a:pt x="169306" y="13275"/>
                  </a:lnTo>
                  <a:lnTo>
                    <a:pt x="171870" y="14763"/>
                  </a:lnTo>
                  <a:close/>
                </a:path>
                <a:path w="231139" h="306704">
                  <a:moveTo>
                    <a:pt x="217083" y="162996"/>
                  </a:moveTo>
                  <a:lnTo>
                    <a:pt x="121687" y="162996"/>
                  </a:lnTo>
                  <a:lnTo>
                    <a:pt x="127762" y="161788"/>
                  </a:lnTo>
                  <a:lnTo>
                    <a:pt x="139431" y="156954"/>
                  </a:lnTo>
                  <a:lnTo>
                    <a:pt x="162996" y="121687"/>
                  </a:lnTo>
                  <a:lnTo>
                    <a:pt x="162996" y="109056"/>
                  </a:lnTo>
                  <a:lnTo>
                    <a:pt x="139431" y="73788"/>
                  </a:lnTo>
                  <a:lnTo>
                    <a:pt x="121687" y="67746"/>
                  </a:lnTo>
                  <a:lnTo>
                    <a:pt x="217079" y="67746"/>
                  </a:lnTo>
                  <a:lnTo>
                    <a:pt x="216217" y="81914"/>
                  </a:lnTo>
                  <a:lnTo>
                    <a:pt x="215979" y="86141"/>
                  </a:lnTo>
                  <a:lnTo>
                    <a:pt x="217110" y="90368"/>
                  </a:lnTo>
                  <a:lnTo>
                    <a:pt x="230802" y="111025"/>
                  </a:lnTo>
                  <a:lnTo>
                    <a:pt x="230802" y="119598"/>
                  </a:lnTo>
                  <a:lnTo>
                    <a:pt x="226456" y="126146"/>
                  </a:lnTo>
                  <a:lnTo>
                    <a:pt x="219432" y="136802"/>
                  </a:lnTo>
                  <a:lnTo>
                    <a:pt x="217110" y="140374"/>
                  </a:lnTo>
                  <a:lnTo>
                    <a:pt x="215979" y="144541"/>
                  </a:lnTo>
                  <a:lnTo>
                    <a:pt x="216217" y="148768"/>
                  </a:lnTo>
                  <a:lnTo>
                    <a:pt x="217009" y="161788"/>
                  </a:lnTo>
                  <a:lnTo>
                    <a:pt x="217083" y="162996"/>
                  </a:lnTo>
                  <a:close/>
                </a:path>
                <a:path w="231139" h="306704">
                  <a:moveTo>
                    <a:pt x="8572" y="277653"/>
                  </a:moveTo>
                  <a:lnTo>
                    <a:pt x="5179" y="276284"/>
                  </a:lnTo>
                  <a:lnTo>
                    <a:pt x="1940" y="272236"/>
                  </a:lnTo>
                  <a:lnTo>
                    <a:pt x="886" y="270867"/>
                  </a:lnTo>
                  <a:lnTo>
                    <a:pt x="476" y="267235"/>
                  </a:lnTo>
                  <a:lnTo>
                    <a:pt x="1845" y="264080"/>
                  </a:lnTo>
                  <a:lnTo>
                    <a:pt x="27503" y="203061"/>
                  </a:lnTo>
                  <a:lnTo>
                    <a:pt x="32708" y="213181"/>
                  </a:lnTo>
                  <a:lnTo>
                    <a:pt x="33456" y="214669"/>
                  </a:lnTo>
                  <a:lnTo>
                    <a:pt x="39985" y="223951"/>
                  </a:lnTo>
                  <a:lnTo>
                    <a:pt x="48671" y="230802"/>
                  </a:lnTo>
                  <a:lnTo>
                    <a:pt x="59048" y="234970"/>
                  </a:lnTo>
                  <a:lnTo>
                    <a:pt x="70365" y="235981"/>
                  </a:lnTo>
                  <a:lnTo>
                    <a:pt x="84504" y="235981"/>
                  </a:lnTo>
                  <a:lnTo>
                    <a:pt x="94059" y="242351"/>
                  </a:lnTo>
                  <a:lnTo>
                    <a:pt x="97095" y="244316"/>
                  </a:lnTo>
                  <a:lnTo>
                    <a:pt x="100310" y="245864"/>
                  </a:lnTo>
                  <a:lnTo>
                    <a:pt x="103643" y="246935"/>
                  </a:lnTo>
                  <a:lnTo>
                    <a:pt x="92995" y="272236"/>
                  </a:lnTo>
                  <a:lnTo>
                    <a:pt x="45362" y="272236"/>
                  </a:lnTo>
                  <a:lnTo>
                    <a:pt x="8572" y="277653"/>
                  </a:lnTo>
                  <a:close/>
                </a:path>
                <a:path w="231139" h="306704">
                  <a:moveTo>
                    <a:pt x="217048" y="235981"/>
                  </a:moveTo>
                  <a:lnTo>
                    <a:pt x="160377" y="235981"/>
                  </a:lnTo>
                  <a:lnTo>
                    <a:pt x="171694" y="234970"/>
                  </a:lnTo>
                  <a:lnTo>
                    <a:pt x="182071" y="230802"/>
                  </a:lnTo>
                  <a:lnTo>
                    <a:pt x="190757" y="223951"/>
                  </a:lnTo>
                  <a:lnTo>
                    <a:pt x="197286" y="214669"/>
                  </a:lnTo>
                  <a:lnTo>
                    <a:pt x="203121" y="203061"/>
                  </a:lnTo>
                  <a:lnTo>
                    <a:pt x="208570" y="215979"/>
                  </a:lnTo>
                  <a:lnTo>
                    <a:pt x="217048" y="235981"/>
                  </a:lnTo>
                  <a:close/>
                </a:path>
                <a:path w="231139" h="306704">
                  <a:moveTo>
                    <a:pt x="119717" y="230802"/>
                  </a:moveTo>
                  <a:lnTo>
                    <a:pt x="111144" y="230802"/>
                  </a:lnTo>
                  <a:lnTo>
                    <a:pt x="90368" y="217110"/>
                  </a:lnTo>
                  <a:lnTo>
                    <a:pt x="86201" y="215979"/>
                  </a:lnTo>
                  <a:lnTo>
                    <a:pt x="144601" y="215979"/>
                  </a:lnTo>
                  <a:lnTo>
                    <a:pt x="140374" y="217110"/>
                  </a:lnTo>
                  <a:lnTo>
                    <a:pt x="119717" y="230802"/>
                  </a:lnTo>
                  <a:close/>
                </a:path>
                <a:path w="231139" h="306704">
                  <a:moveTo>
                    <a:pt x="169366" y="217467"/>
                  </a:moveTo>
                  <a:lnTo>
                    <a:pt x="144601" y="215979"/>
                  </a:lnTo>
                  <a:lnTo>
                    <a:pt x="171929" y="215979"/>
                  </a:lnTo>
                  <a:lnTo>
                    <a:pt x="169366" y="217467"/>
                  </a:lnTo>
                  <a:close/>
                </a:path>
                <a:path w="231139" h="306704">
                  <a:moveTo>
                    <a:pt x="84504" y="235981"/>
                  </a:moveTo>
                  <a:lnTo>
                    <a:pt x="70365" y="235981"/>
                  </a:lnTo>
                  <a:lnTo>
                    <a:pt x="83046" y="235207"/>
                  </a:lnTo>
                  <a:lnTo>
                    <a:pt x="83343" y="235207"/>
                  </a:lnTo>
                  <a:lnTo>
                    <a:pt x="84504" y="235981"/>
                  </a:lnTo>
                  <a:close/>
                </a:path>
                <a:path w="231139" h="306704">
                  <a:moveTo>
                    <a:pt x="160912" y="306109"/>
                  </a:moveTo>
                  <a:lnTo>
                    <a:pt x="153888" y="305514"/>
                  </a:lnTo>
                  <a:lnTo>
                    <a:pt x="150852" y="303252"/>
                  </a:lnTo>
                  <a:lnTo>
                    <a:pt x="127099" y="246935"/>
                  </a:lnTo>
                  <a:lnTo>
                    <a:pt x="130433" y="245864"/>
                  </a:lnTo>
                  <a:lnTo>
                    <a:pt x="133737" y="244316"/>
                  </a:lnTo>
                  <a:lnTo>
                    <a:pt x="147459" y="235207"/>
                  </a:lnTo>
                  <a:lnTo>
                    <a:pt x="147697" y="235207"/>
                  </a:lnTo>
                  <a:lnTo>
                    <a:pt x="160377" y="235981"/>
                  </a:lnTo>
                  <a:lnTo>
                    <a:pt x="217048" y="235981"/>
                  </a:lnTo>
                  <a:lnTo>
                    <a:pt x="228957" y="264080"/>
                  </a:lnTo>
                  <a:lnTo>
                    <a:pt x="230266" y="267235"/>
                  </a:lnTo>
                  <a:lnTo>
                    <a:pt x="229790" y="270867"/>
                  </a:lnTo>
                  <a:lnTo>
                    <a:pt x="228748" y="272236"/>
                  </a:lnTo>
                  <a:lnTo>
                    <a:pt x="185380" y="272236"/>
                  </a:lnTo>
                  <a:lnTo>
                    <a:pt x="166211" y="301525"/>
                  </a:lnTo>
                  <a:lnTo>
                    <a:pt x="164306" y="304502"/>
                  </a:lnTo>
                  <a:lnTo>
                    <a:pt x="160912" y="306109"/>
                  </a:lnTo>
                  <a:close/>
                </a:path>
                <a:path w="231139" h="306704">
                  <a:moveTo>
                    <a:pt x="70532" y="306109"/>
                  </a:moveTo>
                  <a:lnTo>
                    <a:pt x="69704" y="306109"/>
                  </a:lnTo>
                  <a:lnTo>
                    <a:pt x="68447" y="305514"/>
                  </a:lnTo>
                  <a:lnTo>
                    <a:pt x="66398" y="304502"/>
                  </a:lnTo>
                  <a:lnTo>
                    <a:pt x="64493" y="301525"/>
                  </a:lnTo>
                  <a:lnTo>
                    <a:pt x="45362" y="272236"/>
                  </a:lnTo>
                  <a:lnTo>
                    <a:pt x="92995" y="272236"/>
                  </a:lnTo>
                  <a:lnTo>
                    <a:pt x="79941" y="303252"/>
                  </a:lnTo>
                  <a:lnTo>
                    <a:pt x="78331" y="304502"/>
                  </a:lnTo>
                  <a:lnTo>
                    <a:pt x="76936" y="305514"/>
                  </a:lnTo>
                  <a:lnTo>
                    <a:pt x="77557" y="305514"/>
                  </a:lnTo>
                  <a:lnTo>
                    <a:pt x="70532" y="306109"/>
                  </a:lnTo>
                  <a:close/>
                </a:path>
                <a:path w="231139" h="306704">
                  <a:moveTo>
                    <a:pt x="222320" y="277653"/>
                  </a:moveTo>
                  <a:lnTo>
                    <a:pt x="221793" y="277653"/>
                  </a:lnTo>
                  <a:lnTo>
                    <a:pt x="185380" y="272236"/>
                  </a:lnTo>
                  <a:lnTo>
                    <a:pt x="228748" y="272236"/>
                  </a:lnTo>
                  <a:lnTo>
                    <a:pt x="225668" y="276284"/>
                  </a:lnTo>
                  <a:lnTo>
                    <a:pt x="223521" y="277177"/>
                  </a:lnTo>
                  <a:lnTo>
                    <a:pt x="222320" y="277653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6254749" y="5841936"/>
            <a:ext cx="2768600" cy="2584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00" b="1" spc="-35" dirty="0">
                <a:solidFill>
                  <a:srgbClr val="0E3B6D"/>
                </a:solidFill>
                <a:latin typeface="Meiryo"/>
                <a:cs typeface="Meiryo"/>
              </a:rPr>
              <a:t>エン‧ジャパンの</a:t>
            </a:r>
            <a:r>
              <a:rPr sz="1500" b="1" spc="-150" dirty="0">
                <a:solidFill>
                  <a:srgbClr val="0E3B6D"/>
                </a:solidFill>
                <a:latin typeface="BIZ UDPGothic"/>
                <a:cs typeface="BIZ UDPGothic"/>
              </a:rPr>
              <a:t>実証済</a:t>
            </a:r>
            <a:r>
              <a:rPr sz="1500" b="1" spc="-150" dirty="0">
                <a:solidFill>
                  <a:srgbClr val="0E3B6D"/>
                </a:solidFill>
                <a:latin typeface="Meiryo"/>
                <a:cs typeface="Meiryo"/>
              </a:rPr>
              <a:t>みノウハウ</a:t>
            </a:r>
            <a:endParaRPr sz="1500">
              <a:latin typeface="Meiryo"/>
              <a:cs typeface="Meiryo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644900" y="6170586"/>
            <a:ext cx="7908290" cy="4254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4100"/>
              </a:lnSpc>
              <a:spcBef>
                <a:spcPts val="90"/>
              </a:spcBef>
            </a:pP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人材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ビジネスの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競争激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しい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市場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で</a:t>
            </a:r>
            <a:r>
              <a:rPr sz="1150" spc="-65" dirty="0">
                <a:solidFill>
                  <a:srgbClr val="333333"/>
                </a:solidFill>
                <a:latin typeface="Noto Sans JP"/>
                <a:cs typeface="Noto Sans JP"/>
              </a:rPr>
              <a:t>5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年間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で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売上</a:t>
            </a:r>
            <a:r>
              <a:rPr sz="1150" spc="-65" dirty="0">
                <a:solidFill>
                  <a:srgbClr val="333333"/>
                </a:solidFill>
                <a:latin typeface="Noto Sans JP"/>
                <a:cs typeface="Noto Sans JP"/>
              </a:rPr>
              <a:t>4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倍成長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達成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し、ポーター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賞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受賞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したセールスメソッドを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惜</a:t>
            </a:r>
            <a:r>
              <a:rPr sz="1150" spc="-150" dirty="0">
                <a:solidFill>
                  <a:srgbClr val="333333"/>
                </a:solidFill>
                <a:latin typeface="PMingLiU"/>
                <a:cs typeface="PMingLiU"/>
              </a:rPr>
              <a:t>しみなく 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提供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。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自社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での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成功体験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に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基</a:t>
            </a:r>
            <a:r>
              <a:rPr sz="1150" spc="-175" dirty="0">
                <a:solidFill>
                  <a:srgbClr val="333333"/>
                </a:solidFill>
                <a:latin typeface="PMingLiU"/>
                <a:cs typeface="PMingLiU"/>
              </a:rPr>
              <a:t>づく 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再現性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の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高</a:t>
            </a:r>
            <a:r>
              <a:rPr sz="1150" spc="-110" dirty="0">
                <a:solidFill>
                  <a:srgbClr val="333333"/>
                </a:solidFill>
                <a:latin typeface="PMingLiU"/>
                <a:cs typeface="PMingLiU"/>
              </a:rPr>
              <a:t>いノウハウが、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高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い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継続率</a:t>
            </a:r>
            <a:r>
              <a:rPr sz="1150" spc="-90" dirty="0">
                <a:solidFill>
                  <a:srgbClr val="333333"/>
                </a:solidFill>
                <a:latin typeface="SimSun"/>
                <a:cs typeface="SimSun"/>
              </a:rPr>
              <a:t>（</a:t>
            </a:r>
            <a:r>
              <a:rPr sz="1150" spc="-90" dirty="0">
                <a:solidFill>
                  <a:srgbClr val="333333"/>
                </a:solidFill>
                <a:latin typeface="Noto Sans JP"/>
                <a:cs typeface="Noto Sans JP"/>
              </a:rPr>
              <a:t>97%</a:t>
            </a:r>
            <a:r>
              <a:rPr sz="1150" spc="-90" dirty="0">
                <a:solidFill>
                  <a:srgbClr val="333333"/>
                </a:solidFill>
                <a:latin typeface="SimSun"/>
                <a:cs typeface="SimSun"/>
              </a:rPr>
              <a:t>）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と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顧客満足度</a:t>
            </a:r>
            <a:r>
              <a:rPr sz="1150" spc="-105" dirty="0">
                <a:solidFill>
                  <a:srgbClr val="333333"/>
                </a:solidFill>
                <a:latin typeface="PMingLiU"/>
                <a:cs typeface="PMingLiU"/>
              </a:rPr>
              <a:t>の</a:t>
            </a:r>
            <a:r>
              <a:rPr sz="1150" spc="-105" dirty="0">
                <a:solidFill>
                  <a:srgbClr val="333333"/>
                </a:solidFill>
                <a:latin typeface="SimSun"/>
                <a:cs typeface="SimSun"/>
              </a:rPr>
              <a:t>証明</a:t>
            </a:r>
            <a:r>
              <a:rPr sz="1150" spc="-145" dirty="0">
                <a:solidFill>
                  <a:srgbClr val="333333"/>
                </a:solidFill>
                <a:latin typeface="PMingLiU"/>
                <a:cs typeface="PMingLiU"/>
              </a:rPr>
              <a:t>です。</a:t>
            </a:r>
            <a:endParaRPr sz="1150">
              <a:latin typeface="PMingLiU"/>
              <a:cs typeface="PMingLiU"/>
            </a:endParaRPr>
          </a:p>
        </p:txBody>
      </p:sp>
      <p:pic>
        <p:nvPicPr>
          <p:cNvPr id="42" name="object 4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3249" y="5753099"/>
            <a:ext cx="228600" cy="228599"/>
          </a:xfrm>
          <a:prstGeom prst="rect">
            <a:avLst/>
          </a:prstGeom>
        </p:spPr>
      </p:pic>
      <p:sp>
        <p:nvSpPr>
          <p:cNvPr id="43" name="object 43"/>
          <p:cNvSpPr txBox="1"/>
          <p:nvPr/>
        </p:nvSpPr>
        <p:spPr>
          <a:xfrm>
            <a:off x="3211066" y="5774663"/>
            <a:ext cx="9334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spc="-5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299" y="195326"/>
            <a:ext cx="1273175" cy="4387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285" dirty="0"/>
              <a:t>提供価値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52400" y="837406"/>
            <a:ext cx="2667000" cy="5943600"/>
            <a:chOff x="0" y="1028700"/>
            <a:chExt cx="2667000" cy="7410450"/>
          </a:xfrm>
        </p:grpSpPr>
        <p:sp>
          <p:nvSpPr>
            <p:cNvPr id="4" name="object 4"/>
            <p:cNvSpPr/>
            <p:nvPr/>
          </p:nvSpPr>
          <p:spPr>
            <a:xfrm>
              <a:off x="0" y="1028700"/>
              <a:ext cx="2667000" cy="7410450"/>
            </a:xfrm>
            <a:custGeom>
              <a:avLst/>
              <a:gdLst/>
              <a:ahLst/>
              <a:cxnLst/>
              <a:rect l="l" t="t" r="r" b="b"/>
              <a:pathLst>
                <a:path w="2667000" h="7410450">
                  <a:moveTo>
                    <a:pt x="2666999" y="7410449"/>
                  </a:moveTo>
                  <a:lnTo>
                    <a:pt x="0" y="7410449"/>
                  </a:lnTo>
                  <a:lnTo>
                    <a:pt x="0" y="0"/>
                  </a:lnTo>
                  <a:lnTo>
                    <a:pt x="2666999" y="0"/>
                  </a:lnTo>
                  <a:lnTo>
                    <a:pt x="2666999" y="7410449"/>
                  </a:lnTo>
                  <a:close/>
                </a:path>
              </a:pathLst>
            </a:custGeom>
            <a:solidFill>
              <a:srgbClr val="F2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5749" y="1219199"/>
              <a:ext cx="38100" cy="314325"/>
            </a:xfrm>
            <a:custGeom>
              <a:avLst/>
              <a:gdLst/>
              <a:ahLst/>
              <a:cxnLst/>
              <a:rect l="l" t="t" r="r" b="b"/>
              <a:pathLst>
                <a:path w="38100" h="314325">
                  <a:moveTo>
                    <a:pt x="38099" y="314324"/>
                  </a:moveTo>
                  <a:lnTo>
                    <a:pt x="0" y="314324"/>
                  </a:lnTo>
                  <a:lnTo>
                    <a:pt x="0" y="0"/>
                  </a:lnTo>
                  <a:lnTo>
                    <a:pt x="38099" y="0"/>
                  </a:lnTo>
                  <a:lnTo>
                    <a:pt x="38099" y="314324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52400" y="837406"/>
            <a:ext cx="2667000" cy="7410450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418465">
              <a:lnSpc>
                <a:spcPct val="100000"/>
              </a:lnSpc>
              <a:spcBef>
                <a:spcPts val="1600"/>
              </a:spcBef>
            </a:pPr>
            <a:r>
              <a:rPr sz="1850" b="1" spc="-70" dirty="0">
                <a:solidFill>
                  <a:srgbClr val="0E3B6D"/>
                </a:solidFill>
                <a:latin typeface="BIZ UDPGothic"/>
                <a:cs typeface="BIZ UDPGothic"/>
              </a:rPr>
              <a:t>エン</a:t>
            </a:r>
            <a:r>
              <a:rPr sz="1850" b="1" spc="-145" dirty="0">
                <a:solidFill>
                  <a:srgbClr val="0E3B6D"/>
                </a:solidFill>
                <a:latin typeface="Gautami"/>
                <a:cs typeface="Gautami"/>
              </a:rPr>
              <a:t>SX</a:t>
            </a:r>
            <a:r>
              <a:rPr sz="1850" b="1" spc="-180" dirty="0">
                <a:solidFill>
                  <a:srgbClr val="0E3B6D"/>
                </a:solidFill>
                <a:latin typeface="BIZ UDPGothic"/>
                <a:cs typeface="BIZ UDPGothic"/>
              </a:rPr>
              <a:t>の価値提供</a:t>
            </a:r>
            <a:endParaRPr sz="1850">
              <a:latin typeface="BIZ UDPGothic"/>
              <a:cs typeface="BIZ UDPGothic"/>
            </a:endParaRPr>
          </a:p>
          <a:p>
            <a:pPr marL="285115" marR="348615" algn="just">
              <a:lnSpc>
                <a:spcPct val="119300"/>
              </a:lnSpc>
              <a:spcBef>
                <a:spcPts val="1025"/>
              </a:spcBef>
            </a:pP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エン</a:t>
            </a:r>
            <a:r>
              <a:rPr sz="1300" spc="-105" dirty="0">
                <a:solidFill>
                  <a:srgbClr val="333333"/>
                </a:solidFill>
                <a:latin typeface="Noto Sans JP"/>
                <a:cs typeface="Noto Sans JP"/>
              </a:rPr>
              <a:t>SX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は</a:t>
            </a:r>
            <a:r>
              <a:rPr sz="1250" b="1" spc="-80" dirty="0">
                <a:solidFill>
                  <a:srgbClr val="0E3B6D"/>
                </a:solidFill>
                <a:latin typeface="BIZ UDPGothic"/>
                <a:cs typeface="BIZ UDPGothic"/>
              </a:rPr>
              <a:t>「営業改革で企業の成</a:t>
            </a:r>
            <a:r>
              <a:rPr sz="1250" b="1" spc="-50" dirty="0">
                <a:solidFill>
                  <a:srgbClr val="0E3B6D"/>
                </a:solidFill>
                <a:latin typeface="BIZ UDPGothic"/>
                <a:cs typeface="BIZ UDPGothic"/>
              </a:rPr>
              <a:t>長を加速させる」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ことを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使命</a:t>
            </a:r>
            <a:r>
              <a:rPr sz="1250" spc="-50" dirty="0">
                <a:solidFill>
                  <a:srgbClr val="333333"/>
                </a:solidFill>
                <a:latin typeface="PMingLiU"/>
                <a:cs typeface="PMingLiU"/>
              </a:rPr>
              <a:t>と</a:t>
            </a:r>
            <a:r>
              <a:rPr sz="1250" spc="-145" dirty="0">
                <a:solidFill>
                  <a:srgbClr val="333333"/>
                </a:solidFill>
                <a:latin typeface="PMingLiU"/>
                <a:cs typeface="PMingLiU"/>
              </a:rPr>
              <a:t>しています。</a:t>
            </a:r>
            <a:endParaRPr sz="1250">
              <a:latin typeface="PMingLiU"/>
              <a:cs typeface="PMingLiU"/>
            </a:endParaRPr>
          </a:p>
          <a:p>
            <a:pPr marL="285115" marR="356235" algn="just">
              <a:lnSpc>
                <a:spcPct val="118800"/>
              </a:lnSpc>
              <a:spcBef>
                <a:spcPts val="1220"/>
              </a:spcBef>
            </a:pPr>
            <a:r>
              <a:rPr sz="1250" spc="-130" dirty="0">
                <a:solidFill>
                  <a:srgbClr val="333333"/>
                </a:solidFill>
                <a:latin typeface="PMingLiU"/>
                <a:cs typeface="PMingLiU"/>
              </a:rPr>
              <a:t>エン‧ジャパンで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実証済</a:t>
            </a:r>
            <a:r>
              <a:rPr sz="1250" spc="-100" dirty="0">
                <a:solidFill>
                  <a:srgbClr val="333333"/>
                </a:solidFill>
                <a:latin typeface="PMingLiU"/>
                <a:cs typeface="PMingLiU"/>
              </a:rPr>
              <a:t>みのセ</a:t>
            </a:r>
            <a:r>
              <a:rPr sz="1250" spc="-135" dirty="0">
                <a:solidFill>
                  <a:srgbClr val="333333"/>
                </a:solidFill>
                <a:latin typeface="PMingLiU"/>
                <a:cs typeface="PMingLiU"/>
              </a:rPr>
              <a:t>ールストランスフォーメーショ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ン</a:t>
            </a:r>
            <a:r>
              <a:rPr sz="1250" spc="-120" dirty="0">
                <a:solidFill>
                  <a:srgbClr val="333333"/>
                </a:solidFill>
                <a:latin typeface="SimSun"/>
                <a:cs typeface="SimSun"/>
              </a:rPr>
              <a:t>（</a:t>
            </a:r>
            <a:r>
              <a:rPr sz="1300" spc="-120" dirty="0">
                <a:solidFill>
                  <a:srgbClr val="333333"/>
                </a:solidFill>
                <a:latin typeface="Noto Sans JP"/>
                <a:cs typeface="Noto Sans JP"/>
              </a:rPr>
              <a:t>SX</a:t>
            </a:r>
            <a:r>
              <a:rPr sz="1250" spc="-120" dirty="0">
                <a:solidFill>
                  <a:srgbClr val="333333"/>
                </a:solidFill>
                <a:latin typeface="SimSun"/>
                <a:cs typeface="SimSun"/>
              </a:rPr>
              <a:t>）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通</a:t>
            </a:r>
            <a:r>
              <a:rPr sz="1250" spc="-140" dirty="0">
                <a:solidFill>
                  <a:srgbClr val="333333"/>
                </a:solidFill>
                <a:latin typeface="PMingLiU"/>
                <a:cs typeface="PMingLiU"/>
              </a:rPr>
              <a:t>じて、お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客様</a:t>
            </a:r>
            <a:r>
              <a:rPr sz="1250" spc="-150" dirty="0">
                <a:solidFill>
                  <a:srgbClr val="333333"/>
                </a:solidFill>
                <a:latin typeface="PMingLiU"/>
                <a:cs typeface="PMingLiU"/>
              </a:rPr>
              <a:t>のビ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ジネス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成長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多角的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に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支援</a:t>
            </a:r>
            <a:r>
              <a:rPr sz="1250" spc="-90" dirty="0">
                <a:solidFill>
                  <a:srgbClr val="333333"/>
                </a:solidFill>
                <a:latin typeface="PMingLiU"/>
                <a:cs typeface="PMingLiU"/>
              </a:rPr>
              <a:t>しま</a:t>
            </a:r>
            <a:r>
              <a:rPr sz="1250" spc="-145" dirty="0">
                <a:solidFill>
                  <a:srgbClr val="333333"/>
                </a:solidFill>
                <a:latin typeface="PMingLiU"/>
                <a:cs typeface="PMingLiU"/>
              </a:rPr>
              <a:t>す。</a:t>
            </a:r>
            <a:endParaRPr sz="1250">
              <a:latin typeface="PMingLiU"/>
              <a:cs typeface="PMingLiU"/>
            </a:endParaRPr>
          </a:p>
          <a:p>
            <a:pPr marL="285115" marR="372745" algn="just">
              <a:lnSpc>
                <a:spcPct val="120000"/>
              </a:lnSpc>
              <a:spcBef>
                <a:spcPts val="1200"/>
              </a:spcBef>
            </a:pP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単</a:t>
            </a:r>
            <a:r>
              <a:rPr sz="1250" spc="-135" dirty="0">
                <a:solidFill>
                  <a:srgbClr val="333333"/>
                </a:solidFill>
                <a:latin typeface="PMingLiU"/>
                <a:cs typeface="PMingLiU"/>
              </a:rPr>
              <a:t>なるツール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導入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や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一時的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な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成果</a:t>
            </a:r>
            <a:r>
              <a:rPr sz="1250" spc="-165" dirty="0">
                <a:solidFill>
                  <a:srgbClr val="333333"/>
                </a:solidFill>
                <a:latin typeface="PMingLiU"/>
                <a:cs typeface="PMingLiU"/>
              </a:rPr>
              <a:t>ではなく 、</a:t>
            </a:r>
            <a:r>
              <a:rPr sz="1250" b="1" spc="-125" dirty="0">
                <a:solidFill>
                  <a:srgbClr val="0E3B6D"/>
                </a:solidFill>
                <a:latin typeface="BIZ UDPGothic"/>
                <a:cs typeface="BIZ UDPGothic"/>
              </a:rPr>
              <a:t>持続可能な成長基盤の構築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実現</a:t>
            </a:r>
            <a:r>
              <a:rPr sz="1250" spc="-155" dirty="0">
                <a:solidFill>
                  <a:srgbClr val="333333"/>
                </a:solidFill>
                <a:latin typeface="PMingLiU"/>
                <a:cs typeface="PMingLiU"/>
              </a:rPr>
              <a:t>します。</a:t>
            </a:r>
            <a:endParaRPr sz="1250">
              <a:latin typeface="PMingLiU"/>
              <a:cs typeface="PMingLiU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03416" y="997427"/>
            <a:ext cx="430657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185" dirty="0">
                <a:solidFill>
                  <a:srgbClr val="545454"/>
                </a:solidFill>
                <a:latin typeface="SimSun"/>
                <a:cs typeface="SimSun"/>
              </a:rPr>
              <a:t>セールストランスフォーメーション</a:t>
            </a:r>
            <a:r>
              <a:rPr sz="1350" spc="-120" dirty="0">
                <a:solidFill>
                  <a:srgbClr val="545454"/>
                </a:solidFill>
                <a:latin typeface="SimSun"/>
                <a:cs typeface="SimSun"/>
              </a:rPr>
              <a:t>（</a:t>
            </a:r>
            <a:r>
              <a:rPr sz="1300" spc="-120" dirty="0">
                <a:solidFill>
                  <a:srgbClr val="545454"/>
                </a:solidFill>
                <a:latin typeface="Noto Sans JP"/>
                <a:cs typeface="Noto Sans JP"/>
              </a:rPr>
              <a:t>SX</a:t>
            </a:r>
            <a:r>
              <a:rPr sz="1350" spc="-120" dirty="0">
                <a:solidFill>
                  <a:srgbClr val="545454"/>
                </a:solidFill>
                <a:latin typeface="SimSun"/>
                <a:cs typeface="SimSun"/>
              </a:rPr>
              <a:t>）</a:t>
            </a:r>
            <a:r>
              <a:rPr sz="1350" spc="-160" dirty="0">
                <a:solidFill>
                  <a:srgbClr val="545454"/>
                </a:solidFill>
                <a:latin typeface="SimSun"/>
                <a:cs typeface="SimSun"/>
              </a:rPr>
              <a:t>で実現する成長基盤</a:t>
            </a:r>
            <a:endParaRPr sz="1350" dirty="0">
              <a:latin typeface="SimSun"/>
              <a:cs typeface="SimSu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047999" y="1447006"/>
            <a:ext cx="4267200" cy="1711865"/>
            <a:chOff x="3047999" y="2200274"/>
            <a:chExt cx="4267200" cy="1857375"/>
          </a:xfrm>
        </p:grpSpPr>
        <p:sp>
          <p:nvSpPr>
            <p:cNvPr id="9" name="object 9"/>
            <p:cNvSpPr/>
            <p:nvPr/>
          </p:nvSpPr>
          <p:spPr>
            <a:xfrm>
              <a:off x="3047999" y="2200274"/>
              <a:ext cx="4267200" cy="1857375"/>
            </a:xfrm>
            <a:custGeom>
              <a:avLst/>
              <a:gdLst/>
              <a:ahLst/>
              <a:cxnLst/>
              <a:rect l="l" t="t" r="r" b="b"/>
              <a:pathLst>
                <a:path w="4267200" h="1857375">
                  <a:moveTo>
                    <a:pt x="4196003" y="1857374"/>
                  </a:moveTo>
                  <a:lnTo>
                    <a:pt x="71196" y="1857374"/>
                  </a:lnTo>
                  <a:lnTo>
                    <a:pt x="66241" y="1856886"/>
                  </a:lnTo>
                  <a:lnTo>
                    <a:pt x="29705" y="1841752"/>
                  </a:lnTo>
                  <a:lnTo>
                    <a:pt x="3885" y="1805712"/>
                  </a:lnTo>
                  <a:lnTo>
                    <a:pt x="0" y="1786178"/>
                  </a:lnTo>
                  <a:lnTo>
                    <a:pt x="0" y="1781174"/>
                  </a:lnTo>
                  <a:lnTo>
                    <a:pt x="0" y="71196"/>
                  </a:lnTo>
                  <a:lnTo>
                    <a:pt x="15621" y="29705"/>
                  </a:lnTo>
                  <a:lnTo>
                    <a:pt x="51661" y="3885"/>
                  </a:lnTo>
                  <a:lnTo>
                    <a:pt x="71196" y="0"/>
                  </a:lnTo>
                  <a:lnTo>
                    <a:pt x="4196003" y="0"/>
                  </a:lnTo>
                  <a:lnTo>
                    <a:pt x="4237493" y="15621"/>
                  </a:lnTo>
                  <a:lnTo>
                    <a:pt x="4263312" y="51661"/>
                  </a:lnTo>
                  <a:lnTo>
                    <a:pt x="4267199" y="71196"/>
                  </a:lnTo>
                  <a:lnTo>
                    <a:pt x="4267199" y="1786178"/>
                  </a:lnTo>
                  <a:lnTo>
                    <a:pt x="4251577" y="1827668"/>
                  </a:lnTo>
                  <a:lnTo>
                    <a:pt x="4215537" y="1853488"/>
                  </a:lnTo>
                  <a:lnTo>
                    <a:pt x="4200958" y="1856886"/>
                  </a:lnTo>
                  <a:lnTo>
                    <a:pt x="4196003" y="1857374"/>
                  </a:lnTo>
                  <a:close/>
                </a:path>
              </a:pathLst>
            </a:custGeom>
            <a:solidFill>
              <a:srgbClr val="F2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38499" y="2257424"/>
              <a:ext cx="476250" cy="476250"/>
            </a:xfrm>
            <a:custGeom>
              <a:avLst/>
              <a:gdLst/>
              <a:ahLst/>
              <a:cxnLst/>
              <a:rect l="l" t="t" r="r" b="b"/>
              <a:pathLst>
                <a:path w="476250" h="476250">
                  <a:moveTo>
                    <a:pt x="245923" y="476249"/>
                  </a:moveTo>
                  <a:lnTo>
                    <a:pt x="230326" y="476249"/>
                  </a:lnTo>
                  <a:lnTo>
                    <a:pt x="222546" y="475867"/>
                  </a:lnTo>
                  <a:lnTo>
                    <a:pt x="184019" y="470152"/>
                  </a:lnTo>
                  <a:lnTo>
                    <a:pt x="139793" y="455138"/>
                  </a:lnTo>
                  <a:lnTo>
                    <a:pt x="99345" y="431785"/>
                  </a:lnTo>
                  <a:lnTo>
                    <a:pt x="64230" y="400989"/>
                  </a:lnTo>
                  <a:lnTo>
                    <a:pt x="35798" y="363935"/>
                  </a:lnTo>
                  <a:lnTo>
                    <a:pt x="15141" y="322045"/>
                  </a:lnTo>
                  <a:lnTo>
                    <a:pt x="3053" y="276931"/>
                  </a:lnTo>
                  <a:lnTo>
                    <a:pt x="0" y="245923"/>
                  </a:lnTo>
                  <a:lnTo>
                    <a:pt x="0" y="230325"/>
                  </a:lnTo>
                  <a:lnTo>
                    <a:pt x="6097" y="184019"/>
                  </a:lnTo>
                  <a:lnTo>
                    <a:pt x="21110" y="139792"/>
                  </a:lnTo>
                  <a:lnTo>
                    <a:pt x="44464" y="99344"/>
                  </a:lnTo>
                  <a:lnTo>
                    <a:pt x="75259" y="64230"/>
                  </a:lnTo>
                  <a:lnTo>
                    <a:pt x="112314" y="35797"/>
                  </a:lnTo>
                  <a:lnTo>
                    <a:pt x="154203" y="15141"/>
                  </a:lnTo>
                  <a:lnTo>
                    <a:pt x="199318" y="3054"/>
                  </a:lnTo>
                  <a:lnTo>
                    <a:pt x="230326" y="0"/>
                  </a:lnTo>
                  <a:lnTo>
                    <a:pt x="245923" y="0"/>
                  </a:lnTo>
                  <a:lnTo>
                    <a:pt x="292229" y="6096"/>
                  </a:lnTo>
                  <a:lnTo>
                    <a:pt x="336456" y="21110"/>
                  </a:lnTo>
                  <a:lnTo>
                    <a:pt x="376904" y="44463"/>
                  </a:lnTo>
                  <a:lnTo>
                    <a:pt x="412018" y="75259"/>
                  </a:lnTo>
                  <a:lnTo>
                    <a:pt x="440451" y="112313"/>
                  </a:lnTo>
                  <a:lnTo>
                    <a:pt x="461107" y="154203"/>
                  </a:lnTo>
                  <a:lnTo>
                    <a:pt x="473195" y="199317"/>
                  </a:lnTo>
                  <a:lnTo>
                    <a:pt x="476249" y="230325"/>
                  </a:lnTo>
                  <a:lnTo>
                    <a:pt x="476249" y="238124"/>
                  </a:lnTo>
                  <a:lnTo>
                    <a:pt x="476249" y="245923"/>
                  </a:lnTo>
                  <a:lnTo>
                    <a:pt x="470152" y="292229"/>
                  </a:lnTo>
                  <a:lnTo>
                    <a:pt x="455138" y="336456"/>
                  </a:lnTo>
                  <a:lnTo>
                    <a:pt x="431785" y="376904"/>
                  </a:lnTo>
                  <a:lnTo>
                    <a:pt x="400989" y="412019"/>
                  </a:lnTo>
                  <a:lnTo>
                    <a:pt x="363934" y="440450"/>
                  </a:lnTo>
                  <a:lnTo>
                    <a:pt x="322045" y="461107"/>
                  </a:lnTo>
                  <a:lnTo>
                    <a:pt x="276931" y="473195"/>
                  </a:lnTo>
                  <a:lnTo>
                    <a:pt x="253703" y="475867"/>
                  </a:lnTo>
                  <a:lnTo>
                    <a:pt x="245923" y="476249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87327" y="2412192"/>
              <a:ext cx="178593" cy="166715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3844925" y="1544161"/>
            <a:ext cx="1930400" cy="283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b="1" spc="-200" dirty="0">
                <a:solidFill>
                  <a:srgbClr val="0E3B6D"/>
                </a:solidFill>
                <a:latin typeface="BIZ UDPGothic"/>
                <a:cs typeface="BIZ UDPGothic"/>
              </a:rPr>
              <a:t>再現性のある営業改革</a:t>
            </a:r>
            <a:endParaRPr sz="1700">
              <a:latin typeface="BIZ UDPGothic"/>
              <a:cs typeface="BIZ UDP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18179" y="2068861"/>
            <a:ext cx="3898900" cy="8972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12900"/>
              </a:lnSpc>
              <a:spcBef>
                <a:spcPts val="105"/>
              </a:spcBef>
            </a:pPr>
            <a:r>
              <a:rPr sz="1250" spc="-130" dirty="0">
                <a:solidFill>
                  <a:srgbClr val="333333"/>
                </a:solidFill>
                <a:latin typeface="PMingLiU"/>
                <a:cs typeface="PMingLiU"/>
              </a:rPr>
              <a:t>エン‧ジャパンで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売上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300" spc="-110" dirty="0">
                <a:solidFill>
                  <a:srgbClr val="333333"/>
                </a:solidFill>
                <a:latin typeface="Noto Sans JP"/>
                <a:cs typeface="Noto Sans JP"/>
              </a:rPr>
              <a:t>5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年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で</a:t>
            </a:r>
            <a:r>
              <a:rPr sz="1300" spc="-110" dirty="0">
                <a:solidFill>
                  <a:srgbClr val="333333"/>
                </a:solidFill>
                <a:latin typeface="Noto Sans JP"/>
                <a:cs typeface="Noto Sans JP"/>
              </a:rPr>
              <a:t>4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倍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に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成長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させた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実証済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みの</a:t>
            </a:r>
            <a:r>
              <a:rPr sz="1250" spc="-165" dirty="0">
                <a:solidFill>
                  <a:srgbClr val="333333"/>
                </a:solidFill>
                <a:latin typeface="SimSun"/>
                <a:cs typeface="SimSun"/>
              </a:rPr>
              <a:t>営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業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メソッドを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活用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し、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属人的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ではない</a:t>
            </a:r>
            <a:r>
              <a:rPr sz="1250" b="1" spc="-120" dirty="0">
                <a:solidFill>
                  <a:srgbClr val="0E3B6D"/>
                </a:solidFill>
                <a:latin typeface="BIZ UDPGothic"/>
                <a:cs typeface="BIZ UDPGothic"/>
              </a:rPr>
              <a:t>再現性の高い営業プロ</a:t>
            </a:r>
            <a:r>
              <a:rPr sz="1250" b="1" spc="-80" dirty="0">
                <a:solidFill>
                  <a:srgbClr val="0E3B6D"/>
                </a:solidFill>
                <a:latin typeface="BIZ UDPGothic"/>
                <a:cs typeface="BIZ UDPGothic"/>
              </a:rPr>
              <a:t>セス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構築</a:t>
            </a:r>
            <a:r>
              <a:rPr sz="1250" spc="-150" dirty="0">
                <a:solidFill>
                  <a:srgbClr val="333333"/>
                </a:solidFill>
                <a:latin typeface="PMingLiU"/>
                <a:cs typeface="PMingLiU"/>
              </a:rPr>
              <a:t>します。データ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駆動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の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戦略立案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と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科学的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な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検証</a:t>
            </a:r>
            <a:r>
              <a:rPr sz="1250" spc="-50" dirty="0">
                <a:solidFill>
                  <a:srgbClr val="333333"/>
                </a:solidFill>
                <a:latin typeface="PMingLiU"/>
                <a:cs typeface="PMingLiU"/>
              </a:rPr>
              <a:t>サ</a:t>
            </a:r>
            <a:r>
              <a:rPr sz="1250" spc="-150" dirty="0">
                <a:solidFill>
                  <a:srgbClr val="333333"/>
                </a:solidFill>
                <a:latin typeface="PMingLiU"/>
                <a:cs typeface="PMingLiU"/>
              </a:rPr>
              <a:t>イクルで、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成果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継続的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に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向上</a:t>
            </a:r>
            <a:r>
              <a:rPr sz="1250" spc="-135" dirty="0">
                <a:solidFill>
                  <a:srgbClr val="333333"/>
                </a:solidFill>
                <a:latin typeface="PMingLiU"/>
                <a:cs typeface="PMingLiU"/>
              </a:rPr>
              <a:t>させます。</a:t>
            </a:r>
            <a:endParaRPr sz="1250" dirty="0">
              <a:latin typeface="PMingLiU"/>
              <a:cs typeface="PMingLiU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553323" y="1447007"/>
            <a:ext cx="4257675" cy="1711960"/>
            <a:chOff x="7553323" y="2200274"/>
            <a:chExt cx="4257675" cy="1857375"/>
          </a:xfrm>
        </p:grpSpPr>
        <p:sp>
          <p:nvSpPr>
            <p:cNvPr id="15" name="object 15"/>
            <p:cNvSpPr/>
            <p:nvPr/>
          </p:nvSpPr>
          <p:spPr>
            <a:xfrm>
              <a:off x="7553323" y="2200274"/>
              <a:ext cx="4257675" cy="1857375"/>
            </a:xfrm>
            <a:custGeom>
              <a:avLst/>
              <a:gdLst/>
              <a:ahLst/>
              <a:cxnLst/>
              <a:rect l="l" t="t" r="r" b="b"/>
              <a:pathLst>
                <a:path w="4257675" h="1857375">
                  <a:moveTo>
                    <a:pt x="4186478" y="1857374"/>
                  </a:moveTo>
                  <a:lnTo>
                    <a:pt x="71196" y="1857374"/>
                  </a:lnTo>
                  <a:lnTo>
                    <a:pt x="66241" y="1856886"/>
                  </a:lnTo>
                  <a:lnTo>
                    <a:pt x="29705" y="1841752"/>
                  </a:lnTo>
                  <a:lnTo>
                    <a:pt x="3885" y="1805712"/>
                  </a:lnTo>
                  <a:lnTo>
                    <a:pt x="0" y="1786178"/>
                  </a:lnTo>
                  <a:lnTo>
                    <a:pt x="0" y="1781174"/>
                  </a:lnTo>
                  <a:lnTo>
                    <a:pt x="0" y="71196"/>
                  </a:lnTo>
                  <a:lnTo>
                    <a:pt x="15621" y="29705"/>
                  </a:lnTo>
                  <a:lnTo>
                    <a:pt x="51661" y="3885"/>
                  </a:lnTo>
                  <a:lnTo>
                    <a:pt x="71196" y="0"/>
                  </a:lnTo>
                  <a:lnTo>
                    <a:pt x="4186478" y="0"/>
                  </a:lnTo>
                  <a:lnTo>
                    <a:pt x="4227970" y="15621"/>
                  </a:lnTo>
                  <a:lnTo>
                    <a:pt x="4253789" y="51661"/>
                  </a:lnTo>
                  <a:lnTo>
                    <a:pt x="4257675" y="71196"/>
                  </a:lnTo>
                  <a:lnTo>
                    <a:pt x="4257675" y="1786178"/>
                  </a:lnTo>
                  <a:lnTo>
                    <a:pt x="4242052" y="1827668"/>
                  </a:lnTo>
                  <a:lnTo>
                    <a:pt x="4206013" y="1853488"/>
                  </a:lnTo>
                  <a:lnTo>
                    <a:pt x="4191433" y="1856886"/>
                  </a:lnTo>
                  <a:lnTo>
                    <a:pt x="4186478" y="1857374"/>
                  </a:lnTo>
                  <a:close/>
                </a:path>
              </a:pathLst>
            </a:custGeom>
            <a:solidFill>
              <a:srgbClr val="F2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743824" y="2276474"/>
              <a:ext cx="476250" cy="476250"/>
            </a:xfrm>
            <a:custGeom>
              <a:avLst/>
              <a:gdLst/>
              <a:ahLst/>
              <a:cxnLst/>
              <a:rect l="l" t="t" r="r" b="b"/>
              <a:pathLst>
                <a:path w="476250" h="476250">
                  <a:moveTo>
                    <a:pt x="245923" y="476249"/>
                  </a:moveTo>
                  <a:lnTo>
                    <a:pt x="230325" y="476249"/>
                  </a:lnTo>
                  <a:lnTo>
                    <a:pt x="222545" y="475867"/>
                  </a:lnTo>
                  <a:lnTo>
                    <a:pt x="184018" y="470152"/>
                  </a:lnTo>
                  <a:lnTo>
                    <a:pt x="139792" y="455138"/>
                  </a:lnTo>
                  <a:lnTo>
                    <a:pt x="99344" y="431785"/>
                  </a:lnTo>
                  <a:lnTo>
                    <a:pt x="64229" y="400989"/>
                  </a:lnTo>
                  <a:lnTo>
                    <a:pt x="35796" y="363935"/>
                  </a:lnTo>
                  <a:lnTo>
                    <a:pt x="15140" y="322045"/>
                  </a:lnTo>
                  <a:lnTo>
                    <a:pt x="3053" y="276931"/>
                  </a:lnTo>
                  <a:lnTo>
                    <a:pt x="0" y="245923"/>
                  </a:lnTo>
                  <a:lnTo>
                    <a:pt x="0" y="230325"/>
                  </a:lnTo>
                  <a:lnTo>
                    <a:pt x="6095" y="184019"/>
                  </a:lnTo>
                  <a:lnTo>
                    <a:pt x="21109" y="139792"/>
                  </a:lnTo>
                  <a:lnTo>
                    <a:pt x="44462" y="99344"/>
                  </a:lnTo>
                  <a:lnTo>
                    <a:pt x="75258" y="64230"/>
                  </a:lnTo>
                  <a:lnTo>
                    <a:pt x="112314" y="35797"/>
                  </a:lnTo>
                  <a:lnTo>
                    <a:pt x="154202" y="15141"/>
                  </a:lnTo>
                  <a:lnTo>
                    <a:pt x="199316" y="3054"/>
                  </a:lnTo>
                  <a:lnTo>
                    <a:pt x="230325" y="0"/>
                  </a:lnTo>
                  <a:lnTo>
                    <a:pt x="245923" y="0"/>
                  </a:lnTo>
                  <a:lnTo>
                    <a:pt x="292229" y="6096"/>
                  </a:lnTo>
                  <a:lnTo>
                    <a:pt x="336455" y="21110"/>
                  </a:lnTo>
                  <a:lnTo>
                    <a:pt x="376903" y="44463"/>
                  </a:lnTo>
                  <a:lnTo>
                    <a:pt x="412018" y="75259"/>
                  </a:lnTo>
                  <a:lnTo>
                    <a:pt x="440449" y="112313"/>
                  </a:lnTo>
                  <a:lnTo>
                    <a:pt x="461107" y="154203"/>
                  </a:lnTo>
                  <a:lnTo>
                    <a:pt x="473194" y="199317"/>
                  </a:lnTo>
                  <a:lnTo>
                    <a:pt x="476249" y="230325"/>
                  </a:lnTo>
                  <a:lnTo>
                    <a:pt x="476249" y="238124"/>
                  </a:lnTo>
                  <a:lnTo>
                    <a:pt x="476249" y="245923"/>
                  </a:lnTo>
                  <a:lnTo>
                    <a:pt x="470151" y="292229"/>
                  </a:lnTo>
                  <a:lnTo>
                    <a:pt x="455137" y="336456"/>
                  </a:lnTo>
                  <a:lnTo>
                    <a:pt x="431784" y="376904"/>
                  </a:lnTo>
                  <a:lnTo>
                    <a:pt x="400989" y="412019"/>
                  </a:lnTo>
                  <a:lnTo>
                    <a:pt x="363935" y="440450"/>
                  </a:lnTo>
                  <a:lnTo>
                    <a:pt x="322045" y="461107"/>
                  </a:lnTo>
                  <a:lnTo>
                    <a:pt x="276930" y="473195"/>
                  </a:lnTo>
                  <a:lnTo>
                    <a:pt x="253703" y="475867"/>
                  </a:lnTo>
                  <a:lnTo>
                    <a:pt x="245923" y="476249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86699" y="2431256"/>
              <a:ext cx="190499" cy="166687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7744775" y="1596549"/>
            <a:ext cx="3874770" cy="13887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269365" algn="ctr">
              <a:lnSpc>
                <a:spcPct val="100000"/>
              </a:lnSpc>
              <a:spcBef>
                <a:spcPts val="95"/>
              </a:spcBef>
            </a:pPr>
            <a:r>
              <a:rPr sz="1700" b="1" spc="-190" dirty="0">
                <a:solidFill>
                  <a:srgbClr val="0E3B6D"/>
                </a:solidFill>
                <a:latin typeface="BIZ UDPGothic"/>
                <a:cs typeface="BIZ UDPGothic"/>
              </a:rPr>
              <a:t>顧客売上の成長</a:t>
            </a:r>
            <a:endParaRPr sz="1700" dirty="0">
              <a:latin typeface="BIZ UDPGothic"/>
              <a:cs typeface="BIZ UDPGothic"/>
            </a:endParaRPr>
          </a:p>
          <a:p>
            <a:pPr>
              <a:lnSpc>
                <a:spcPct val="100000"/>
              </a:lnSpc>
            </a:pPr>
            <a:endParaRPr sz="1500" dirty="0">
              <a:latin typeface="BIZ UDPGothic"/>
              <a:cs typeface="BIZ UDPGothic"/>
            </a:endParaRPr>
          </a:p>
          <a:p>
            <a:pPr marL="12700" marR="5080" algn="just">
              <a:lnSpc>
                <a:spcPct val="108700"/>
              </a:lnSpc>
              <a:spcBef>
                <a:spcPts val="5"/>
              </a:spcBef>
            </a:pP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商談化率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と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成約率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の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向上</a:t>
            </a:r>
            <a:r>
              <a:rPr sz="1250" spc="-145" dirty="0">
                <a:solidFill>
                  <a:srgbClr val="333333"/>
                </a:solidFill>
                <a:latin typeface="PMingLiU"/>
                <a:cs typeface="PMingLiU"/>
              </a:rPr>
              <a:t>により、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企業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の</a:t>
            </a:r>
            <a:r>
              <a:rPr sz="1250" b="1" spc="-125" dirty="0">
                <a:solidFill>
                  <a:srgbClr val="0E3B6D"/>
                </a:solidFill>
                <a:latin typeface="BIZ UDPGothic"/>
                <a:cs typeface="BIZ UDPGothic"/>
              </a:rPr>
              <a:t>売上向上に直結</a:t>
            </a:r>
            <a:r>
              <a:rPr sz="1250" spc="-150" dirty="0">
                <a:solidFill>
                  <a:srgbClr val="333333"/>
                </a:solidFill>
                <a:latin typeface="PMingLiU"/>
                <a:cs typeface="PMingLiU"/>
              </a:rPr>
              <a:t>する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成果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創出</a:t>
            </a:r>
            <a:r>
              <a:rPr sz="1250" spc="-155" dirty="0">
                <a:solidFill>
                  <a:srgbClr val="333333"/>
                </a:solidFill>
                <a:latin typeface="PMingLiU"/>
                <a:cs typeface="PMingLiU"/>
              </a:rPr>
              <a:t>します。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導入企業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の</a:t>
            </a:r>
            <a:r>
              <a:rPr sz="1300" spc="-130" dirty="0">
                <a:solidFill>
                  <a:srgbClr val="333333"/>
                </a:solidFill>
                <a:latin typeface="Noto Sans JP"/>
                <a:cs typeface="Noto Sans JP"/>
              </a:rPr>
              <a:t>97%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が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継続利用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する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高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い</a:t>
            </a:r>
            <a:r>
              <a:rPr sz="1250" spc="-140" dirty="0">
                <a:solidFill>
                  <a:srgbClr val="333333"/>
                </a:solidFill>
                <a:latin typeface="SimSun"/>
                <a:cs typeface="SimSun"/>
              </a:rPr>
              <a:t>満足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度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実現</a:t>
            </a:r>
            <a:r>
              <a:rPr sz="1250" spc="-150" dirty="0">
                <a:solidFill>
                  <a:srgbClr val="333333"/>
                </a:solidFill>
                <a:latin typeface="PMingLiU"/>
                <a:cs typeface="PMingLiU"/>
              </a:rPr>
              <a:t>しており、</a:t>
            </a:r>
            <a:r>
              <a:rPr sz="1300" spc="-114" dirty="0">
                <a:solidFill>
                  <a:srgbClr val="333333"/>
                </a:solidFill>
                <a:latin typeface="Noto Sans JP"/>
                <a:cs typeface="Noto Sans JP"/>
              </a:rPr>
              <a:t>SaaS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企業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では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新規顧客獲得</a:t>
            </a:r>
            <a:r>
              <a:rPr sz="1250" spc="-100" dirty="0">
                <a:solidFill>
                  <a:srgbClr val="333333"/>
                </a:solidFill>
                <a:latin typeface="PMingLiU"/>
                <a:cs typeface="PMingLiU"/>
              </a:rPr>
              <a:t>コスト</a:t>
            </a:r>
            <a:endParaRPr sz="1250" dirty="0">
              <a:latin typeface="PMingLiU"/>
              <a:cs typeface="PMingLiU"/>
            </a:endParaRPr>
          </a:p>
          <a:p>
            <a:pPr marR="1313815" algn="ctr">
              <a:lnSpc>
                <a:spcPct val="100000"/>
              </a:lnSpc>
              <a:spcBef>
                <a:spcPts val="165"/>
              </a:spcBef>
            </a:pPr>
            <a:r>
              <a:rPr sz="1250" spc="-140" dirty="0">
                <a:solidFill>
                  <a:srgbClr val="333333"/>
                </a:solidFill>
                <a:latin typeface="SimSun"/>
                <a:cs typeface="SimSun"/>
              </a:rPr>
              <a:t>（</a:t>
            </a:r>
            <a:r>
              <a:rPr sz="1300" spc="-140" dirty="0">
                <a:solidFill>
                  <a:srgbClr val="333333"/>
                </a:solidFill>
                <a:latin typeface="Noto Sans JP"/>
                <a:cs typeface="Noto Sans JP"/>
              </a:rPr>
              <a:t>CPA</a:t>
            </a:r>
            <a:r>
              <a:rPr sz="1250" spc="-140" dirty="0">
                <a:solidFill>
                  <a:srgbClr val="333333"/>
                </a:solidFill>
                <a:latin typeface="SimSun"/>
                <a:cs typeface="SimSun"/>
              </a:rPr>
              <a:t>）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の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最適化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にも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貢献</a:t>
            </a:r>
            <a:r>
              <a:rPr sz="1250" spc="-145" dirty="0">
                <a:solidFill>
                  <a:srgbClr val="333333"/>
                </a:solidFill>
                <a:latin typeface="PMingLiU"/>
                <a:cs typeface="PMingLiU"/>
              </a:rPr>
              <a:t>しています。</a:t>
            </a:r>
            <a:endParaRPr sz="1250" dirty="0">
              <a:latin typeface="PMingLiU"/>
              <a:cs typeface="PMingLiU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047999" y="3171031"/>
            <a:ext cx="4267200" cy="1857375"/>
            <a:chOff x="3047999" y="4295774"/>
            <a:chExt cx="4267200" cy="1857375"/>
          </a:xfrm>
        </p:grpSpPr>
        <p:sp>
          <p:nvSpPr>
            <p:cNvPr id="20" name="object 20"/>
            <p:cNvSpPr/>
            <p:nvPr/>
          </p:nvSpPr>
          <p:spPr>
            <a:xfrm>
              <a:off x="3047999" y="4295774"/>
              <a:ext cx="4267200" cy="1857375"/>
            </a:xfrm>
            <a:custGeom>
              <a:avLst/>
              <a:gdLst/>
              <a:ahLst/>
              <a:cxnLst/>
              <a:rect l="l" t="t" r="r" b="b"/>
              <a:pathLst>
                <a:path w="4267200" h="1857375">
                  <a:moveTo>
                    <a:pt x="4196003" y="1857374"/>
                  </a:moveTo>
                  <a:lnTo>
                    <a:pt x="71196" y="1857374"/>
                  </a:lnTo>
                  <a:lnTo>
                    <a:pt x="66241" y="1856886"/>
                  </a:lnTo>
                  <a:lnTo>
                    <a:pt x="29705" y="1841753"/>
                  </a:lnTo>
                  <a:lnTo>
                    <a:pt x="3885" y="1805712"/>
                  </a:lnTo>
                  <a:lnTo>
                    <a:pt x="0" y="1786178"/>
                  </a:lnTo>
                  <a:lnTo>
                    <a:pt x="0" y="1781174"/>
                  </a:lnTo>
                  <a:lnTo>
                    <a:pt x="0" y="71196"/>
                  </a:lnTo>
                  <a:lnTo>
                    <a:pt x="15621" y="29704"/>
                  </a:lnTo>
                  <a:lnTo>
                    <a:pt x="51661" y="3885"/>
                  </a:lnTo>
                  <a:lnTo>
                    <a:pt x="71196" y="0"/>
                  </a:lnTo>
                  <a:lnTo>
                    <a:pt x="4196003" y="0"/>
                  </a:lnTo>
                  <a:lnTo>
                    <a:pt x="4237493" y="15621"/>
                  </a:lnTo>
                  <a:lnTo>
                    <a:pt x="4263312" y="51661"/>
                  </a:lnTo>
                  <a:lnTo>
                    <a:pt x="4267199" y="71196"/>
                  </a:lnTo>
                  <a:lnTo>
                    <a:pt x="4267199" y="1786178"/>
                  </a:lnTo>
                  <a:lnTo>
                    <a:pt x="4251577" y="1827669"/>
                  </a:lnTo>
                  <a:lnTo>
                    <a:pt x="4215537" y="1853488"/>
                  </a:lnTo>
                  <a:lnTo>
                    <a:pt x="4200958" y="1856886"/>
                  </a:lnTo>
                  <a:lnTo>
                    <a:pt x="4196003" y="1857374"/>
                  </a:lnTo>
                  <a:close/>
                </a:path>
              </a:pathLst>
            </a:custGeom>
            <a:solidFill>
              <a:srgbClr val="F2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238499" y="4486274"/>
              <a:ext cx="476250" cy="476250"/>
            </a:xfrm>
            <a:custGeom>
              <a:avLst/>
              <a:gdLst/>
              <a:ahLst/>
              <a:cxnLst/>
              <a:rect l="l" t="t" r="r" b="b"/>
              <a:pathLst>
                <a:path w="476250" h="476250">
                  <a:moveTo>
                    <a:pt x="245923" y="476249"/>
                  </a:moveTo>
                  <a:lnTo>
                    <a:pt x="230326" y="476249"/>
                  </a:lnTo>
                  <a:lnTo>
                    <a:pt x="222546" y="475867"/>
                  </a:lnTo>
                  <a:lnTo>
                    <a:pt x="184019" y="470152"/>
                  </a:lnTo>
                  <a:lnTo>
                    <a:pt x="139793" y="455138"/>
                  </a:lnTo>
                  <a:lnTo>
                    <a:pt x="99345" y="431784"/>
                  </a:lnTo>
                  <a:lnTo>
                    <a:pt x="64230" y="400989"/>
                  </a:lnTo>
                  <a:lnTo>
                    <a:pt x="35798" y="363934"/>
                  </a:lnTo>
                  <a:lnTo>
                    <a:pt x="15141" y="322045"/>
                  </a:lnTo>
                  <a:lnTo>
                    <a:pt x="3053" y="276931"/>
                  </a:lnTo>
                  <a:lnTo>
                    <a:pt x="0" y="245923"/>
                  </a:lnTo>
                  <a:lnTo>
                    <a:pt x="0" y="230325"/>
                  </a:lnTo>
                  <a:lnTo>
                    <a:pt x="6097" y="184019"/>
                  </a:lnTo>
                  <a:lnTo>
                    <a:pt x="21110" y="139792"/>
                  </a:lnTo>
                  <a:lnTo>
                    <a:pt x="44464" y="99344"/>
                  </a:lnTo>
                  <a:lnTo>
                    <a:pt x="75259" y="64230"/>
                  </a:lnTo>
                  <a:lnTo>
                    <a:pt x="112314" y="35797"/>
                  </a:lnTo>
                  <a:lnTo>
                    <a:pt x="154203" y="15141"/>
                  </a:lnTo>
                  <a:lnTo>
                    <a:pt x="199318" y="3053"/>
                  </a:lnTo>
                  <a:lnTo>
                    <a:pt x="230326" y="0"/>
                  </a:lnTo>
                  <a:lnTo>
                    <a:pt x="245923" y="0"/>
                  </a:lnTo>
                  <a:lnTo>
                    <a:pt x="292229" y="6096"/>
                  </a:lnTo>
                  <a:lnTo>
                    <a:pt x="336456" y="21110"/>
                  </a:lnTo>
                  <a:lnTo>
                    <a:pt x="376904" y="44463"/>
                  </a:lnTo>
                  <a:lnTo>
                    <a:pt x="412018" y="75259"/>
                  </a:lnTo>
                  <a:lnTo>
                    <a:pt x="440451" y="112313"/>
                  </a:lnTo>
                  <a:lnTo>
                    <a:pt x="461107" y="154203"/>
                  </a:lnTo>
                  <a:lnTo>
                    <a:pt x="473195" y="199317"/>
                  </a:lnTo>
                  <a:lnTo>
                    <a:pt x="476249" y="230325"/>
                  </a:lnTo>
                  <a:lnTo>
                    <a:pt x="476249" y="238124"/>
                  </a:lnTo>
                  <a:lnTo>
                    <a:pt x="476249" y="245923"/>
                  </a:lnTo>
                  <a:lnTo>
                    <a:pt x="470152" y="292229"/>
                  </a:lnTo>
                  <a:lnTo>
                    <a:pt x="455138" y="336455"/>
                  </a:lnTo>
                  <a:lnTo>
                    <a:pt x="431785" y="376903"/>
                  </a:lnTo>
                  <a:lnTo>
                    <a:pt x="400989" y="412018"/>
                  </a:lnTo>
                  <a:lnTo>
                    <a:pt x="363934" y="440450"/>
                  </a:lnTo>
                  <a:lnTo>
                    <a:pt x="322045" y="461107"/>
                  </a:lnTo>
                  <a:lnTo>
                    <a:pt x="276931" y="473195"/>
                  </a:lnTo>
                  <a:lnTo>
                    <a:pt x="253703" y="475867"/>
                  </a:lnTo>
                  <a:lnTo>
                    <a:pt x="245923" y="476249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62324" y="4629149"/>
              <a:ext cx="238087" cy="190425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3844925" y="3447891"/>
            <a:ext cx="1168400" cy="283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b="1" spc="-200" dirty="0">
                <a:solidFill>
                  <a:srgbClr val="0E3B6D"/>
                </a:solidFill>
                <a:latin typeface="BIZ UDPGothic"/>
                <a:cs typeface="BIZ UDPGothic"/>
              </a:rPr>
              <a:t>営業組織創造</a:t>
            </a:r>
            <a:endParaRPr sz="1700">
              <a:latin typeface="BIZ UDPGothic"/>
              <a:cs typeface="BIZ UDPGothic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225799" y="3948762"/>
            <a:ext cx="3883660" cy="8870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1900"/>
              </a:lnSpc>
              <a:spcBef>
                <a:spcPts val="95"/>
              </a:spcBef>
            </a:pP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営業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プロセスの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可視化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と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標準化</a:t>
            </a:r>
            <a:r>
              <a:rPr sz="1250" spc="-145" dirty="0">
                <a:solidFill>
                  <a:srgbClr val="333333"/>
                </a:solidFill>
                <a:latin typeface="PMingLiU"/>
                <a:cs typeface="PMingLiU"/>
              </a:rPr>
              <a:t>により、</a:t>
            </a:r>
            <a:r>
              <a:rPr sz="1250" b="1" spc="-125" dirty="0">
                <a:solidFill>
                  <a:srgbClr val="0E3B6D"/>
                </a:solidFill>
                <a:latin typeface="BIZ UDPGothic"/>
                <a:cs typeface="BIZ UDPGothic"/>
              </a:rPr>
              <a:t>強い営業組織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創造</a:t>
            </a:r>
            <a:r>
              <a:rPr sz="1250" spc="-155" dirty="0">
                <a:solidFill>
                  <a:srgbClr val="333333"/>
                </a:solidFill>
                <a:latin typeface="PMingLiU"/>
                <a:cs typeface="PMingLiU"/>
              </a:rPr>
              <a:t>します。</a:t>
            </a:r>
            <a:r>
              <a:rPr sz="1300" spc="-90" dirty="0">
                <a:solidFill>
                  <a:srgbClr val="333333"/>
                </a:solidFill>
                <a:latin typeface="Noto Sans JP"/>
                <a:cs typeface="Noto Sans JP"/>
              </a:rPr>
              <a:t>AI</a:t>
            </a:r>
            <a:r>
              <a:rPr sz="1250" spc="-140" dirty="0">
                <a:solidFill>
                  <a:srgbClr val="333333"/>
                </a:solidFill>
                <a:latin typeface="PMingLiU"/>
                <a:cs typeface="PMingLiU"/>
              </a:rPr>
              <a:t>による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商談解析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で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個々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の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営業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スキルを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可視化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し、ターゲットごとに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最適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な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営業活動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設計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。データに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基</a:t>
            </a:r>
            <a:r>
              <a:rPr sz="1250" spc="-195" dirty="0">
                <a:solidFill>
                  <a:srgbClr val="333333"/>
                </a:solidFill>
                <a:latin typeface="PMingLiU"/>
                <a:cs typeface="PMingLiU"/>
              </a:rPr>
              <a:t>づく 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意思決定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で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組織全体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の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生産性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向上</a:t>
            </a:r>
            <a:r>
              <a:rPr sz="1250" spc="-150" dirty="0">
                <a:solidFill>
                  <a:srgbClr val="333333"/>
                </a:solidFill>
                <a:latin typeface="PMingLiU"/>
                <a:cs typeface="PMingLiU"/>
              </a:rPr>
              <a:t>させます。</a:t>
            </a:r>
            <a:endParaRPr sz="1250">
              <a:latin typeface="PMingLiU"/>
              <a:cs typeface="PMingLiU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7553323" y="3171031"/>
            <a:ext cx="4257675" cy="1857375"/>
            <a:chOff x="7553323" y="4295774"/>
            <a:chExt cx="4257675" cy="1857375"/>
          </a:xfrm>
        </p:grpSpPr>
        <p:sp>
          <p:nvSpPr>
            <p:cNvPr id="26" name="object 26"/>
            <p:cNvSpPr/>
            <p:nvPr/>
          </p:nvSpPr>
          <p:spPr>
            <a:xfrm>
              <a:off x="7553323" y="4295774"/>
              <a:ext cx="4257675" cy="1857375"/>
            </a:xfrm>
            <a:custGeom>
              <a:avLst/>
              <a:gdLst/>
              <a:ahLst/>
              <a:cxnLst/>
              <a:rect l="l" t="t" r="r" b="b"/>
              <a:pathLst>
                <a:path w="4257675" h="1857375">
                  <a:moveTo>
                    <a:pt x="4186478" y="1857374"/>
                  </a:moveTo>
                  <a:lnTo>
                    <a:pt x="71196" y="1857374"/>
                  </a:lnTo>
                  <a:lnTo>
                    <a:pt x="66241" y="1856886"/>
                  </a:lnTo>
                  <a:lnTo>
                    <a:pt x="29705" y="1841753"/>
                  </a:lnTo>
                  <a:lnTo>
                    <a:pt x="3885" y="1805712"/>
                  </a:lnTo>
                  <a:lnTo>
                    <a:pt x="0" y="1786178"/>
                  </a:lnTo>
                  <a:lnTo>
                    <a:pt x="0" y="1781174"/>
                  </a:lnTo>
                  <a:lnTo>
                    <a:pt x="0" y="71196"/>
                  </a:lnTo>
                  <a:lnTo>
                    <a:pt x="15621" y="29704"/>
                  </a:lnTo>
                  <a:lnTo>
                    <a:pt x="51661" y="3885"/>
                  </a:lnTo>
                  <a:lnTo>
                    <a:pt x="71196" y="0"/>
                  </a:lnTo>
                  <a:lnTo>
                    <a:pt x="4186478" y="0"/>
                  </a:lnTo>
                  <a:lnTo>
                    <a:pt x="4227970" y="15621"/>
                  </a:lnTo>
                  <a:lnTo>
                    <a:pt x="4253789" y="51661"/>
                  </a:lnTo>
                  <a:lnTo>
                    <a:pt x="4257675" y="71196"/>
                  </a:lnTo>
                  <a:lnTo>
                    <a:pt x="4257675" y="1786178"/>
                  </a:lnTo>
                  <a:lnTo>
                    <a:pt x="4242052" y="1827669"/>
                  </a:lnTo>
                  <a:lnTo>
                    <a:pt x="4206013" y="1853488"/>
                  </a:lnTo>
                  <a:lnTo>
                    <a:pt x="4191433" y="1856886"/>
                  </a:lnTo>
                  <a:lnTo>
                    <a:pt x="4186478" y="1857374"/>
                  </a:lnTo>
                  <a:close/>
                </a:path>
              </a:pathLst>
            </a:custGeom>
            <a:solidFill>
              <a:srgbClr val="F2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743824" y="4486274"/>
              <a:ext cx="476250" cy="476250"/>
            </a:xfrm>
            <a:custGeom>
              <a:avLst/>
              <a:gdLst/>
              <a:ahLst/>
              <a:cxnLst/>
              <a:rect l="l" t="t" r="r" b="b"/>
              <a:pathLst>
                <a:path w="476250" h="476250">
                  <a:moveTo>
                    <a:pt x="245923" y="476249"/>
                  </a:moveTo>
                  <a:lnTo>
                    <a:pt x="230325" y="476249"/>
                  </a:lnTo>
                  <a:lnTo>
                    <a:pt x="222545" y="475867"/>
                  </a:lnTo>
                  <a:lnTo>
                    <a:pt x="184018" y="470152"/>
                  </a:lnTo>
                  <a:lnTo>
                    <a:pt x="139792" y="455138"/>
                  </a:lnTo>
                  <a:lnTo>
                    <a:pt x="99344" y="431784"/>
                  </a:lnTo>
                  <a:lnTo>
                    <a:pt x="64229" y="400989"/>
                  </a:lnTo>
                  <a:lnTo>
                    <a:pt x="35796" y="363934"/>
                  </a:lnTo>
                  <a:lnTo>
                    <a:pt x="15140" y="322045"/>
                  </a:lnTo>
                  <a:lnTo>
                    <a:pt x="3053" y="276931"/>
                  </a:lnTo>
                  <a:lnTo>
                    <a:pt x="0" y="245923"/>
                  </a:lnTo>
                  <a:lnTo>
                    <a:pt x="0" y="230325"/>
                  </a:lnTo>
                  <a:lnTo>
                    <a:pt x="6095" y="184019"/>
                  </a:lnTo>
                  <a:lnTo>
                    <a:pt x="21109" y="139792"/>
                  </a:lnTo>
                  <a:lnTo>
                    <a:pt x="44462" y="99344"/>
                  </a:lnTo>
                  <a:lnTo>
                    <a:pt x="75258" y="64230"/>
                  </a:lnTo>
                  <a:lnTo>
                    <a:pt x="112314" y="35797"/>
                  </a:lnTo>
                  <a:lnTo>
                    <a:pt x="154202" y="15141"/>
                  </a:lnTo>
                  <a:lnTo>
                    <a:pt x="199316" y="3053"/>
                  </a:lnTo>
                  <a:lnTo>
                    <a:pt x="230325" y="0"/>
                  </a:lnTo>
                  <a:lnTo>
                    <a:pt x="245923" y="0"/>
                  </a:lnTo>
                  <a:lnTo>
                    <a:pt x="292229" y="6096"/>
                  </a:lnTo>
                  <a:lnTo>
                    <a:pt x="336455" y="21110"/>
                  </a:lnTo>
                  <a:lnTo>
                    <a:pt x="376903" y="44463"/>
                  </a:lnTo>
                  <a:lnTo>
                    <a:pt x="412018" y="75259"/>
                  </a:lnTo>
                  <a:lnTo>
                    <a:pt x="440449" y="112313"/>
                  </a:lnTo>
                  <a:lnTo>
                    <a:pt x="461107" y="154203"/>
                  </a:lnTo>
                  <a:lnTo>
                    <a:pt x="473194" y="199317"/>
                  </a:lnTo>
                  <a:lnTo>
                    <a:pt x="476249" y="230325"/>
                  </a:lnTo>
                  <a:lnTo>
                    <a:pt x="476249" y="238124"/>
                  </a:lnTo>
                  <a:lnTo>
                    <a:pt x="476249" y="245923"/>
                  </a:lnTo>
                  <a:lnTo>
                    <a:pt x="470151" y="292229"/>
                  </a:lnTo>
                  <a:lnTo>
                    <a:pt x="455137" y="336455"/>
                  </a:lnTo>
                  <a:lnTo>
                    <a:pt x="431784" y="376903"/>
                  </a:lnTo>
                  <a:lnTo>
                    <a:pt x="400989" y="412018"/>
                  </a:lnTo>
                  <a:lnTo>
                    <a:pt x="363935" y="440450"/>
                  </a:lnTo>
                  <a:lnTo>
                    <a:pt x="322045" y="461107"/>
                  </a:lnTo>
                  <a:lnTo>
                    <a:pt x="276930" y="473195"/>
                  </a:lnTo>
                  <a:lnTo>
                    <a:pt x="253703" y="475867"/>
                  </a:lnTo>
                  <a:lnTo>
                    <a:pt x="245923" y="476249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57789" y="4641056"/>
              <a:ext cx="238459" cy="166947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7726362" y="3447891"/>
            <a:ext cx="3872865" cy="1387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1190">
              <a:lnSpc>
                <a:spcPct val="100000"/>
              </a:lnSpc>
              <a:spcBef>
                <a:spcPts val="95"/>
              </a:spcBef>
            </a:pPr>
            <a:r>
              <a:rPr sz="1650" b="1" spc="-125" dirty="0">
                <a:solidFill>
                  <a:srgbClr val="0E3B6D"/>
                </a:solidFill>
                <a:latin typeface="Cambria"/>
                <a:cs typeface="Cambria"/>
              </a:rPr>
              <a:t>DX</a:t>
            </a:r>
            <a:r>
              <a:rPr sz="1700" b="1" spc="-175" dirty="0">
                <a:solidFill>
                  <a:srgbClr val="0E3B6D"/>
                </a:solidFill>
                <a:latin typeface="BIZ UDPGothic"/>
                <a:cs typeface="BIZ UDPGothic"/>
              </a:rPr>
              <a:t>人材育成</a:t>
            </a:r>
            <a:endParaRPr sz="1700">
              <a:latin typeface="BIZ UDPGothic"/>
              <a:cs typeface="BIZ UDPGothic"/>
            </a:endParaRPr>
          </a:p>
          <a:p>
            <a:pPr marL="12700" marR="5080">
              <a:lnSpc>
                <a:spcPct val="110000"/>
              </a:lnSpc>
              <a:spcBef>
                <a:spcPts val="1875"/>
              </a:spcBef>
            </a:pP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文系</a:t>
            </a:r>
            <a:r>
              <a:rPr sz="1250" spc="-105" dirty="0">
                <a:solidFill>
                  <a:srgbClr val="333333"/>
                </a:solidFill>
                <a:latin typeface="PMingLiU"/>
                <a:cs typeface="PMingLiU"/>
              </a:rPr>
              <a:t>‧</a:t>
            </a:r>
            <a:r>
              <a:rPr sz="1300" spc="-105" dirty="0">
                <a:solidFill>
                  <a:srgbClr val="333333"/>
                </a:solidFill>
                <a:latin typeface="Noto Sans JP"/>
                <a:cs typeface="Noto Sans JP"/>
              </a:rPr>
              <a:t>IT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未経験者</a:t>
            </a:r>
            <a:r>
              <a:rPr sz="1250" spc="-175" dirty="0">
                <a:solidFill>
                  <a:srgbClr val="333333"/>
                </a:solidFill>
                <a:latin typeface="PMingLiU"/>
                <a:cs typeface="PMingLiU"/>
              </a:rPr>
              <a:t>から でも</a:t>
            </a:r>
            <a:r>
              <a:rPr sz="1200" b="1" spc="-65" dirty="0">
                <a:solidFill>
                  <a:srgbClr val="0E3B6D"/>
                </a:solidFill>
                <a:latin typeface="Cambria"/>
                <a:cs typeface="Cambria"/>
              </a:rPr>
              <a:t>DX</a:t>
            </a:r>
            <a:r>
              <a:rPr sz="1250" b="1" spc="-125" dirty="0">
                <a:solidFill>
                  <a:srgbClr val="0E3B6D"/>
                </a:solidFill>
                <a:latin typeface="BIZ UDPGothic"/>
                <a:cs typeface="BIZ UDPGothic"/>
              </a:rPr>
              <a:t>人材を育成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する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伴走型支援</a:t>
            </a:r>
            <a:r>
              <a:rPr sz="1250" spc="-50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提供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。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「</a:t>
            </a:r>
            <a:r>
              <a:rPr sz="1300" spc="-105" dirty="0">
                <a:solidFill>
                  <a:srgbClr val="333333"/>
                </a:solidFill>
                <a:latin typeface="Noto Sans JP"/>
                <a:cs typeface="Noto Sans JP"/>
              </a:rPr>
              <a:t>kintone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」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などのノーコードツールを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活用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した</a:t>
            </a:r>
            <a:r>
              <a:rPr sz="1250" spc="-90" dirty="0">
                <a:solidFill>
                  <a:srgbClr val="333333"/>
                </a:solidFill>
                <a:latin typeface="SimSun"/>
                <a:cs typeface="SimSun"/>
              </a:rPr>
              <a:t>実践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的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な</a:t>
            </a:r>
            <a:r>
              <a:rPr sz="1300" spc="-140" dirty="0">
                <a:solidFill>
                  <a:srgbClr val="333333"/>
                </a:solidFill>
                <a:latin typeface="Noto Sans JP"/>
                <a:cs typeface="Noto Sans JP"/>
              </a:rPr>
              <a:t>OJT</a:t>
            </a:r>
            <a:r>
              <a:rPr sz="1250" spc="-150" dirty="0">
                <a:solidFill>
                  <a:srgbClr val="333333"/>
                </a:solidFill>
                <a:latin typeface="PMingLiU"/>
                <a:cs typeface="PMingLiU"/>
              </a:rPr>
              <a:t>で、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自社内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に</a:t>
            </a:r>
            <a:r>
              <a:rPr sz="1300" spc="-135" dirty="0">
                <a:solidFill>
                  <a:srgbClr val="333333"/>
                </a:solidFill>
                <a:latin typeface="Noto Sans JP"/>
                <a:cs typeface="Noto Sans JP"/>
              </a:rPr>
              <a:t>DX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推進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の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中核人材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創出</a:t>
            </a:r>
            <a:r>
              <a:rPr sz="1250" spc="-150" dirty="0">
                <a:solidFill>
                  <a:srgbClr val="333333"/>
                </a:solidFill>
                <a:latin typeface="PMingLiU"/>
                <a:cs typeface="PMingLiU"/>
              </a:rPr>
              <a:t>します。リス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キリングを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通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じて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企業</a:t>
            </a:r>
            <a:r>
              <a:rPr sz="1250" spc="-135" dirty="0">
                <a:solidFill>
                  <a:srgbClr val="333333"/>
                </a:solidFill>
                <a:latin typeface="PMingLiU"/>
                <a:cs typeface="PMingLiU"/>
              </a:rPr>
              <a:t>のデジタル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変革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加速</a:t>
            </a:r>
            <a:r>
              <a:rPr sz="1250" spc="-135" dirty="0">
                <a:solidFill>
                  <a:srgbClr val="333333"/>
                </a:solidFill>
                <a:latin typeface="PMingLiU"/>
                <a:cs typeface="PMingLiU"/>
              </a:rPr>
              <a:t>させます。</a:t>
            </a:r>
            <a:endParaRPr sz="1250">
              <a:latin typeface="PMingLiU"/>
              <a:cs typeface="PMingLiU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3047999" y="5076032"/>
            <a:ext cx="4267200" cy="1704974"/>
            <a:chOff x="3047999" y="6391274"/>
            <a:chExt cx="4267200" cy="1778706"/>
          </a:xfrm>
        </p:grpSpPr>
        <p:sp>
          <p:nvSpPr>
            <p:cNvPr id="31" name="object 31"/>
            <p:cNvSpPr/>
            <p:nvPr/>
          </p:nvSpPr>
          <p:spPr>
            <a:xfrm>
              <a:off x="3047999" y="6391274"/>
              <a:ext cx="4267200" cy="1778706"/>
            </a:xfrm>
            <a:custGeom>
              <a:avLst/>
              <a:gdLst/>
              <a:ahLst/>
              <a:cxnLst/>
              <a:rect l="l" t="t" r="r" b="b"/>
              <a:pathLst>
                <a:path w="4267200" h="1857375">
                  <a:moveTo>
                    <a:pt x="4196003" y="1857374"/>
                  </a:moveTo>
                  <a:lnTo>
                    <a:pt x="71196" y="1857374"/>
                  </a:lnTo>
                  <a:lnTo>
                    <a:pt x="66241" y="1856885"/>
                  </a:lnTo>
                  <a:lnTo>
                    <a:pt x="29705" y="1841751"/>
                  </a:lnTo>
                  <a:lnTo>
                    <a:pt x="3885" y="1805711"/>
                  </a:lnTo>
                  <a:lnTo>
                    <a:pt x="0" y="1786178"/>
                  </a:lnTo>
                  <a:lnTo>
                    <a:pt x="0" y="1781174"/>
                  </a:lnTo>
                  <a:lnTo>
                    <a:pt x="0" y="71196"/>
                  </a:lnTo>
                  <a:lnTo>
                    <a:pt x="15621" y="29703"/>
                  </a:lnTo>
                  <a:lnTo>
                    <a:pt x="51661" y="3885"/>
                  </a:lnTo>
                  <a:lnTo>
                    <a:pt x="71196" y="0"/>
                  </a:lnTo>
                  <a:lnTo>
                    <a:pt x="4196003" y="0"/>
                  </a:lnTo>
                  <a:lnTo>
                    <a:pt x="4237493" y="15621"/>
                  </a:lnTo>
                  <a:lnTo>
                    <a:pt x="4263312" y="51660"/>
                  </a:lnTo>
                  <a:lnTo>
                    <a:pt x="4267199" y="71196"/>
                  </a:lnTo>
                  <a:lnTo>
                    <a:pt x="4267199" y="1786178"/>
                  </a:lnTo>
                  <a:lnTo>
                    <a:pt x="4251577" y="1827667"/>
                  </a:lnTo>
                  <a:lnTo>
                    <a:pt x="4215537" y="1853488"/>
                  </a:lnTo>
                  <a:lnTo>
                    <a:pt x="4200958" y="1856885"/>
                  </a:lnTo>
                  <a:lnTo>
                    <a:pt x="4196003" y="1857374"/>
                  </a:lnTo>
                  <a:close/>
                </a:path>
              </a:pathLst>
            </a:custGeom>
            <a:solidFill>
              <a:srgbClr val="F2F5F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" name="object 32"/>
            <p:cNvSpPr/>
            <p:nvPr/>
          </p:nvSpPr>
          <p:spPr>
            <a:xfrm>
              <a:off x="3238499" y="6501301"/>
              <a:ext cx="476250" cy="476250"/>
            </a:xfrm>
            <a:custGeom>
              <a:avLst/>
              <a:gdLst/>
              <a:ahLst/>
              <a:cxnLst/>
              <a:rect l="l" t="t" r="r" b="b"/>
              <a:pathLst>
                <a:path w="476250" h="476250">
                  <a:moveTo>
                    <a:pt x="245923" y="476249"/>
                  </a:moveTo>
                  <a:lnTo>
                    <a:pt x="230326" y="476249"/>
                  </a:lnTo>
                  <a:lnTo>
                    <a:pt x="222546" y="475868"/>
                  </a:lnTo>
                  <a:lnTo>
                    <a:pt x="184019" y="470152"/>
                  </a:lnTo>
                  <a:lnTo>
                    <a:pt x="139793" y="455138"/>
                  </a:lnTo>
                  <a:lnTo>
                    <a:pt x="99345" y="431785"/>
                  </a:lnTo>
                  <a:lnTo>
                    <a:pt x="64230" y="400989"/>
                  </a:lnTo>
                  <a:lnTo>
                    <a:pt x="35798" y="363934"/>
                  </a:lnTo>
                  <a:lnTo>
                    <a:pt x="15141" y="322045"/>
                  </a:lnTo>
                  <a:lnTo>
                    <a:pt x="3053" y="276931"/>
                  </a:lnTo>
                  <a:lnTo>
                    <a:pt x="0" y="245923"/>
                  </a:lnTo>
                  <a:lnTo>
                    <a:pt x="0" y="230326"/>
                  </a:lnTo>
                  <a:lnTo>
                    <a:pt x="6097" y="184019"/>
                  </a:lnTo>
                  <a:lnTo>
                    <a:pt x="21110" y="139793"/>
                  </a:lnTo>
                  <a:lnTo>
                    <a:pt x="44464" y="99345"/>
                  </a:lnTo>
                  <a:lnTo>
                    <a:pt x="75259" y="64230"/>
                  </a:lnTo>
                  <a:lnTo>
                    <a:pt x="112314" y="35797"/>
                  </a:lnTo>
                  <a:lnTo>
                    <a:pt x="154203" y="15141"/>
                  </a:lnTo>
                  <a:lnTo>
                    <a:pt x="199318" y="3054"/>
                  </a:lnTo>
                  <a:lnTo>
                    <a:pt x="230326" y="0"/>
                  </a:lnTo>
                  <a:lnTo>
                    <a:pt x="245923" y="0"/>
                  </a:lnTo>
                  <a:lnTo>
                    <a:pt x="292229" y="6097"/>
                  </a:lnTo>
                  <a:lnTo>
                    <a:pt x="336456" y="21110"/>
                  </a:lnTo>
                  <a:lnTo>
                    <a:pt x="376904" y="44464"/>
                  </a:lnTo>
                  <a:lnTo>
                    <a:pt x="412018" y="75260"/>
                  </a:lnTo>
                  <a:lnTo>
                    <a:pt x="440451" y="112314"/>
                  </a:lnTo>
                  <a:lnTo>
                    <a:pt x="461107" y="154203"/>
                  </a:lnTo>
                  <a:lnTo>
                    <a:pt x="473195" y="199318"/>
                  </a:lnTo>
                  <a:lnTo>
                    <a:pt x="476249" y="230326"/>
                  </a:lnTo>
                  <a:lnTo>
                    <a:pt x="476249" y="238124"/>
                  </a:lnTo>
                  <a:lnTo>
                    <a:pt x="476249" y="245923"/>
                  </a:lnTo>
                  <a:lnTo>
                    <a:pt x="470152" y="292229"/>
                  </a:lnTo>
                  <a:lnTo>
                    <a:pt x="455138" y="336456"/>
                  </a:lnTo>
                  <a:lnTo>
                    <a:pt x="431785" y="376903"/>
                  </a:lnTo>
                  <a:lnTo>
                    <a:pt x="400989" y="412018"/>
                  </a:lnTo>
                  <a:lnTo>
                    <a:pt x="363934" y="440450"/>
                  </a:lnTo>
                  <a:lnTo>
                    <a:pt x="322045" y="461107"/>
                  </a:lnTo>
                  <a:lnTo>
                    <a:pt x="276931" y="473195"/>
                  </a:lnTo>
                  <a:lnTo>
                    <a:pt x="253703" y="475868"/>
                  </a:lnTo>
                  <a:lnTo>
                    <a:pt x="245923" y="476249"/>
                  </a:lnTo>
                  <a:close/>
                </a:path>
              </a:pathLst>
            </a:custGeom>
            <a:solidFill>
              <a:srgbClr val="0E3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80928" y="6644201"/>
              <a:ext cx="190916" cy="190884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3844925" y="5180806"/>
            <a:ext cx="1358900" cy="283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b="1" spc="-200" dirty="0">
                <a:solidFill>
                  <a:srgbClr val="0E3B6D"/>
                </a:solidFill>
                <a:latin typeface="BIZ UDPGothic"/>
                <a:cs typeface="BIZ UDPGothic"/>
              </a:rPr>
              <a:t>事業推進力強化</a:t>
            </a:r>
            <a:endParaRPr sz="1700">
              <a:latin typeface="BIZ UDPGothic"/>
              <a:cs typeface="BIZ UDPGothic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250691" y="5714445"/>
            <a:ext cx="3883660" cy="8921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algn="just">
              <a:lnSpc>
                <a:spcPct val="113300"/>
              </a:lnSpc>
              <a:spcBef>
                <a:spcPts val="120"/>
              </a:spcBef>
            </a:pP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営業活動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に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加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え、</a:t>
            </a:r>
            <a:r>
              <a:rPr sz="1250" b="1" spc="-100" dirty="0">
                <a:solidFill>
                  <a:srgbClr val="0E3B6D"/>
                </a:solidFill>
                <a:latin typeface="BIZ UDPGothic"/>
                <a:cs typeface="BIZ UDPGothic"/>
              </a:rPr>
              <a:t>事業全体の成長エンジン</a:t>
            </a:r>
            <a:r>
              <a:rPr sz="1250" spc="-140" dirty="0">
                <a:solidFill>
                  <a:srgbClr val="333333"/>
                </a:solidFill>
                <a:latin typeface="PMingLiU"/>
                <a:cs typeface="PMingLiU"/>
              </a:rPr>
              <a:t>としての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機能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強化</a:t>
            </a:r>
            <a:r>
              <a:rPr sz="1250" spc="-155" dirty="0">
                <a:solidFill>
                  <a:srgbClr val="333333"/>
                </a:solidFill>
                <a:latin typeface="PMingLiU"/>
                <a:cs typeface="PMingLiU"/>
              </a:rPr>
              <a:t>します。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戦略</a:t>
            </a:r>
            <a:r>
              <a:rPr sz="1250" spc="-200" dirty="0">
                <a:solidFill>
                  <a:srgbClr val="333333"/>
                </a:solidFill>
                <a:latin typeface="PMingLiU"/>
                <a:cs typeface="PMingLiU"/>
              </a:rPr>
              <a:t>から 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実行</a:t>
            </a:r>
            <a:r>
              <a:rPr sz="1250" spc="-130" dirty="0">
                <a:solidFill>
                  <a:srgbClr val="333333"/>
                </a:solidFill>
                <a:latin typeface="PMingLiU"/>
                <a:cs typeface="PMingLiU"/>
              </a:rPr>
              <a:t>までのワンストップ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支援</a:t>
            </a:r>
            <a:r>
              <a:rPr sz="1250" spc="-145" dirty="0">
                <a:solidFill>
                  <a:srgbClr val="333333"/>
                </a:solidFill>
                <a:latin typeface="PMingLiU"/>
                <a:cs typeface="PMingLiU"/>
              </a:rPr>
              <a:t>により、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経営判断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に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必要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なデータ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収集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‧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分析基盤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整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え、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市場環境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の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変化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に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柔軟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に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対応</a:t>
            </a:r>
            <a:r>
              <a:rPr sz="1250" spc="-135" dirty="0">
                <a:solidFill>
                  <a:srgbClr val="333333"/>
                </a:solidFill>
                <a:latin typeface="PMingLiU"/>
                <a:cs typeface="PMingLiU"/>
              </a:rPr>
              <a:t>できる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組織力</a:t>
            </a:r>
            <a:r>
              <a:rPr sz="1250" spc="-125" dirty="0">
                <a:solidFill>
                  <a:srgbClr val="333333"/>
                </a:solidFill>
                <a:latin typeface="PMingLiU"/>
                <a:cs typeface="PMingLiU"/>
              </a:rPr>
              <a:t>を</a:t>
            </a:r>
            <a:r>
              <a:rPr sz="1250" spc="-125" dirty="0">
                <a:solidFill>
                  <a:srgbClr val="333333"/>
                </a:solidFill>
                <a:latin typeface="SimSun"/>
                <a:cs typeface="SimSun"/>
              </a:rPr>
              <a:t>育</a:t>
            </a:r>
            <a:r>
              <a:rPr sz="1250" spc="-155" dirty="0">
                <a:solidFill>
                  <a:srgbClr val="333333"/>
                </a:solidFill>
                <a:latin typeface="PMingLiU"/>
                <a:cs typeface="PMingLiU"/>
              </a:rPr>
              <a:t>みます。</a:t>
            </a:r>
            <a:endParaRPr sz="1250" dirty="0">
              <a:latin typeface="PMingLiU"/>
              <a:cs typeface="PMingLiU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035299" y="913606"/>
            <a:ext cx="369633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80" dirty="0">
                <a:solidFill>
                  <a:srgbClr val="0E3B6D"/>
                </a:solidFill>
                <a:latin typeface="BIZ UDPGothic"/>
                <a:cs typeface="BIZ UDPGothic"/>
              </a:rPr>
              <a:t>エン</a:t>
            </a:r>
            <a:r>
              <a:rPr sz="2150" b="1" spc="-135" dirty="0">
                <a:solidFill>
                  <a:srgbClr val="0E3B6D"/>
                </a:solidFill>
                <a:latin typeface="Noto Sans JP"/>
                <a:cs typeface="Noto Sans JP"/>
              </a:rPr>
              <a:t>SX</a:t>
            </a:r>
            <a:r>
              <a:rPr sz="2200" b="1" spc="-300" dirty="0">
                <a:solidFill>
                  <a:srgbClr val="0E3B6D"/>
                </a:solidFill>
                <a:latin typeface="BIZ UDPGothic"/>
                <a:cs typeface="BIZ UDPGothic"/>
              </a:rPr>
              <a:t>導入がもたら す</a:t>
            </a:r>
            <a:r>
              <a:rPr sz="2150" b="1" spc="-135" dirty="0">
                <a:solidFill>
                  <a:srgbClr val="0E3B6D"/>
                </a:solidFill>
                <a:latin typeface="Noto Sans JP"/>
                <a:cs typeface="Noto Sans JP"/>
              </a:rPr>
              <a:t>5</a:t>
            </a:r>
            <a:r>
              <a:rPr sz="2200" b="1" spc="-280" dirty="0">
                <a:solidFill>
                  <a:srgbClr val="0E3B6D"/>
                </a:solidFill>
                <a:latin typeface="BIZ UDPGothic"/>
                <a:cs typeface="BIZ UDPGothic"/>
              </a:rPr>
              <a:t>つの価値</a:t>
            </a:r>
            <a:endParaRPr sz="2200">
              <a:latin typeface="BIZ UDPGothic"/>
              <a:cs typeface="BIZ UDPGothic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047999" y="1329976"/>
            <a:ext cx="952500" cy="28575"/>
          </a:xfrm>
          <a:custGeom>
            <a:avLst/>
            <a:gdLst/>
            <a:ahLst/>
            <a:cxnLst/>
            <a:rect l="l" t="t" r="r" b="b"/>
            <a:pathLst>
              <a:path w="952500" h="28575">
                <a:moveTo>
                  <a:pt x="952499" y="28574"/>
                </a:moveTo>
                <a:lnTo>
                  <a:pt x="0" y="28574"/>
                </a:lnTo>
                <a:lnTo>
                  <a:pt x="0" y="0"/>
                </a:lnTo>
                <a:lnTo>
                  <a:pt x="952499" y="0"/>
                </a:lnTo>
                <a:lnTo>
                  <a:pt x="952499" y="28574"/>
                </a:lnTo>
                <a:close/>
              </a:path>
            </a:pathLst>
          </a:custGeom>
          <a:solidFill>
            <a:srgbClr val="0E3B6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2340</Words>
  <Application>Microsoft Office PowerPoint</Application>
  <PresentationFormat>ユーザー設定</PresentationFormat>
  <Paragraphs>509</Paragraphs>
  <Slides>19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38" baseType="lpstr">
      <vt:lpstr>Avenir</vt:lpstr>
      <vt:lpstr>BIZ UDPゴシック</vt:lpstr>
      <vt:lpstr>Helvetica Neue World 45 Lt</vt:lpstr>
      <vt:lpstr>Noto Sans JP</vt:lpstr>
      <vt:lpstr>Noto Sans JP Medium</vt:lpstr>
      <vt:lpstr>PMingLiU</vt:lpstr>
      <vt:lpstr>SimSun</vt:lpstr>
      <vt:lpstr>メイリオ</vt:lpstr>
      <vt:lpstr>游ゴシック</vt:lpstr>
      <vt:lpstr>Arial</vt:lpstr>
      <vt:lpstr>Bodoni</vt:lpstr>
      <vt:lpstr>Calibri</vt:lpstr>
      <vt:lpstr>Cambria</vt:lpstr>
      <vt:lpstr>Franklin Gothic Demi</vt:lpstr>
      <vt:lpstr>Gautami</vt:lpstr>
      <vt:lpstr>Lucida Console</vt:lpstr>
      <vt:lpstr>Tahoma</vt:lpstr>
      <vt:lpstr>Trebuchet MS</vt:lpstr>
      <vt:lpstr>Office Theme</vt:lpstr>
      <vt:lpstr>PowerPoint プレゼンテーション</vt:lpstr>
      <vt:lpstr>会社概要‧会社沿革</vt:lpstr>
      <vt:lpstr>経営者情報</vt:lpstr>
      <vt:lpstr>取締役情報（越智通勝‧中島純）</vt:lpstr>
      <vt:lpstr>事業責任者紹介</vt:lpstr>
      <vt:lpstr>ミッション‧ビジョン‧バリュー</vt:lpstr>
      <vt:lpstr>提供サービス</vt:lpstr>
      <vt:lpstr>PowerPoint プレゼンテーション</vt:lpstr>
      <vt:lpstr>提供価値</vt:lpstr>
      <vt:lpstr>取引企業ジャンル</vt:lpstr>
      <vt:lpstr>事例‧支援実績</vt:lpstr>
      <vt:lpstr>エンSXで働く 魅力～新卒学生向け～</vt:lpstr>
      <vt:lpstr>エンSXで働く 魅力～中途社員向け～</vt:lpstr>
      <vt:lpstr>エンSXに営業支援を依頼する魅力～企業向け～</vt:lpstr>
      <vt:lpstr>Appendix：営業アウトソーシング市場‧リスキリング市場</vt:lpstr>
      <vt:lpstr>Appendix：営業教育市場</vt:lpstr>
      <vt:lpstr>セールスアナリティクス事業責任者：加納誉也（採用説明会向け）</vt:lpstr>
      <vt:lpstr>セールスアナリティクス事業責任者：加納誉也（営業向け）</vt:lpstr>
      <vt:lpstr>事業責任者情報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sakurada-ryo</cp:lastModifiedBy>
  <cp:revision>1</cp:revision>
  <dcterms:created xsi:type="dcterms:W3CDTF">2025-08-07T18:42:02Z</dcterms:created>
  <dcterms:modified xsi:type="dcterms:W3CDTF">2025-08-07T19:20:14Z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2025-08-07T00:00:00Z</vt:filetime>
  </property>
  <property fmtid="{D5CDD505-2E9C-101B-9397-08002B2CF9AE}" pid="3" name="Producer">
    <vt:lpwstr>pypdf</vt:lpwstr>
  </property>
  <property fmtid="{D5CDD505-2E9C-101B-9397-08002B2CF9AE}" pid="4" name="LastSaved">
    <vt:filetime>2025-08-07T00:00:00Z</vt:filetime>
  </property>
</Properties>
</file>