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4329" r:id="rId1"/>
  </p:sldMasterIdLst>
  <p:notesMasterIdLst>
    <p:notesMasterId r:id="rId4"/>
  </p:notesMasterIdLst>
  <p:handoutMasterIdLst>
    <p:handoutMasterId r:id="rId5"/>
  </p:handoutMasterIdLst>
  <p:sldIdLst>
    <p:sldId id="272" r:id="rId2"/>
    <p:sldId id="275" r:id="rId3"/>
  </p:sldIdLst>
  <p:sldSz cx="7561263" cy="106934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57" userDrawn="1">
          <p15:clr>
            <a:srgbClr val="A4A3A4"/>
          </p15:clr>
        </p15:guide>
        <p15:guide id="2" pos="4649" userDrawn="1">
          <p15:clr>
            <a:srgbClr val="A4A3A4"/>
          </p15:clr>
        </p15:guide>
        <p15:guide id="3" pos="114" userDrawn="1">
          <p15:clr>
            <a:srgbClr val="A4A3A4"/>
          </p15:clr>
        </p15:guide>
        <p15:guide id="4" pos="182" userDrawn="1">
          <p15:clr>
            <a:srgbClr val="A4A3A4"/>
          </p15:clr>
        </p15:guide>
        <p15:guide id="5" pos="45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6600"/>
    <a:srgbClr val="7F7F7F"/>
    <a:srgbClr val="D9D9D9"/>
    <a:srgbClr val="FFFFFF"/>
    <a:srgbClr val="FFC000"/>
    <a:srgbClr val="C0C0C0"/>
    <a:srgbClr val="FFFF00"/>
    <a:srgbClr val="B4C7E7"/>
    <a:srgbClr val="7F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86" autoAdjust="0"/>
    <p:restoredTop sz="96353" autoAdjust="0"/>
  </p:normalViewPr>
  <p:slideViewPr>
    <p:cSldViewPr snapToGrid="0">
      <p:cViewPr varScale="1">
        <p:scale>
          <a:sx n="71" d="100"/>
          <a:sy n="71" d="100"/>
        </p:scale>
        <p:origin x="3678" y="126"/>
      </p:cViewPr>
      <p:guideLst>
        <p:guide orient="horz" pos="6657"/>
        <p:guide pos="4649"/>
        <p:guide pos="114"/>
        <p:guide pos="182"/>
        <p:guide pos="45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5"/>
            <a:ext cx="2950376" cy="49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70" tIns="46087" rIns="92170" bIns="4608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5223" y="5"/>
            <a:ext cx="2950374" cy="497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70" tIns="46087" rIns="92170" bIns="4608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6E5FED00-B9CE-4A7D-B99C-EED1377CBE77}" type="datetime1">
              <a:rPr lang="ja-JP" altLang="en-US"/>
              <a:pPr>
                <a:defRPr/>
              </a:pPr>
              <a:t>2024/5/14</a:t>
            </a:fld>
            <a:endParaRPr lang="en-US" altLang="ja-JP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9440374"/>
            <a:ext cx="2950376" cy="49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70" tIns="46087" rIns="92170" bIns="4608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5223" y="9440374"/>
            <a:ext cx="2950374" cy="497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70" tIns="46087" rIns="92170" bIns="460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26C5AAAF-6155-496F-83F6-9BB5015D9B2D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3912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2950376" cy="497368"/>
          </a:xfrm>
          <a:prstGeom prst="rect">
            <a:avLst/>
          </a:prstGeom>
        </p:spPr>
        <p:txBody>
          <a:bodyPr vert="horz" wrap="square" lIns="92170" tIns="46087" rIns="92170" bIns="4608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223" y="5"/>
            <a:ext cx="2950374" cy="497368"/>
          </a:xfrm>
          <a:prstGeom prst="rect">
            <a:avLst/>
          </a:prstGeom>
        </p:spPr>
        <p:txBody>
          <a:bodyPr vert="horz" wrap="square" lIns="92170" tIns="46087" rIns="92170" bIns="4608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1ED4553A-0F78-4819-B4C4-77A86A2F074A}" type="datetime1">
              <a:rPr lang="ja-JP" altLang="en-US"/>
              <a:pPr>
                <a:defRPr/>
              </a:pPr>
              <a:t>2024/5/14</a:t>
            </a:fld>
            <a:endParaRPr lang="en-US" altLang="ja-JP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4538"/>
            <a:ext cx="26352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170" tIns="46087" rIns="92170" bIns="46087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247" y="4720990"/>
            <a:ext cx="5446723" cy="4473103"/>
          </a:xfrm>
          <a:prstGeom prst="rect">
            <a:avLst/>
          </a:prstGeom>
        </p:spPr>
        <p:txBody>
          <a:bodyPr vert="horz" wrap="square" lIns="92170" tIns="46087" rIns="92170" bIns="4608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4" y="9440374"/>
            <a:ext cx="2950376" cy="497366"/>
          </a:xfrm>
          <a:prstGeom prst="rect">
            <a:avLst/>
          </a:prstGeom>
        </p:spPr>
        <p:txBody>
          <a:bodyPr vert="horz" wrap="square" lIns="92170" tIns="46087" rIns="92170" bIns="4608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223" y="9440374"/>
            <a:ext cx="2950374" cy="497366"/>
          </a:xfrm>
          <a:prstGeom prst="rect">
            <a:avLst/>
          </a:prstGeom>
        </p:spPr>
        <p:txBody>
          <a:bodyPr vert="horz" wrap="square" lIns="92170" tIns="46087" rIns="92170" bIns="4608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A3BC3EAB-D7D0-4BC0-954A-99DC0D50C9D5}" type="slidenum">
              <a:rPr lang="ja-JP" altLang="en-US"/>
              <a:pPr>
                <a:defRPr/>
              </a:pPr>
              <a:t>‹#›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350100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pitchFamily="-29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8876" indent="-288029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52115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12962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73807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34655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95499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56346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917192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fld id="{A52476C7-A944-44EF-AAA7-D50BC99CC7CD}" type="slidenum">
              <a:rPr lang="ja-JP" altLang="en-US" smtClean="0"/>
              <a:pPr eaLnBrk="1" hangingPunct="1"/>
              <a:t>1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54497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8876" indent="-288029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52115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12962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73807" indent="-230422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34655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95499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56346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917192" indent="-230422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fld id="{A52476C7-A944-44EF-AAA7-D50BC99CC7CD}" type="slidenum">
              <a:rPr lang="ja-JP" altLang="en-US" smtClean="0"/>
              <a:pPr eaLnBrk="1" hangingPunct="1"/>
              <a:t>2</a:t>
            </a:fld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84197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5158" y="1753434"/>
            <a:ext cx="5670947" cy="3722887"/>
          </a:xfrm>
        </p:spPr>
        <p:txBody>
          <a:bodyPr anchor="b">
            <a:normAutofit/>
          </a:bodyPr>
          <a:lstStyle>
            <a:lvl1pPr algn="ctr">
              <a:defRPr sz="3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5158" y="5616511"/>
            <a:ext cx="5670947" cy="2581762"/>
          </a:xfrm>
        </p:spPr>
        <p:txBody>
          <a:bodyPr>
            <a:normAutofit/>
          </a:bodyPr>
          <a:lstStyle>
            <a:lvl1pPr marL="0" indent="0" algn="ctr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3555" indent="0" algn="ctr">
              <a:buNone/>
              <a:defRPr sz="1737"/>
            </a:lvl2pPr>
            <a:lvl3pPr marL="567111" indent="0" algn="ctr">
              <a:buNone/>
              <a:defRPr sz="1488"/>
            </a:lvl3pPr>
            <a:lvl4pPr marL="850666" indent="0" algn="ctr">
              <a:buNone/>
              <a:defRPr sz="1240"/>
            </a:lvl4pPr>
            <a:lvl5pPr marL="1134222" indent="0" algn="ctr">
              <a:buNone/>
              <a:defRPr sz="1240"/>
            </a:lvl5pPr>
            <a:lvl6pPr marL="1417777" indent="0" algn="ctr">
              <a:buNone/>
              <a:defRPr sz="1240"/>
            </a:lvl6pPr>
            <a:lvl7pPr marL="1701333" indent="0" algn="ctr">
              <a:buNone/>
              <a:defRPr sz="1240"/>
            </a:lvl7pPr>
            <a:lvl8pPr marL="1984888" indent="0" algn="ctr">
              <a:buNone/>
              <a:defRPr sz="1240"/>
            </a:lvl8pPr>
            <a:lvl9pPr marL="2268444" indent="0" algn="ctr">
              <a:buNone/>
              <a:defRPr sz="1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62534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238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899" y="2670112"/>
            <a:ext cx="6521589" cy="4445772"/>
          </a:xfrm>
        </p:spPr>
        <p:txBody>
          <a:bodyPr anchor="b">
            <a:normAutofit/>
          </a:bodyPr>
          <a:lstStyle>
            <a:lvl1pPr>
              <a:defRPr sz="3721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899" y="7098736"/>
            <a:ext cx="6521589" cy="2339180"/>
          </a:xfrm>
        </p:spPr>
        <p:txBody>
          <a:bodyPr anchor="t">
            <a:normAutofit/>
          </a:bodyPr>
          <a:lstStyle>
            <a:lvl1pPr marL="0" indent="0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83555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2pPr>
            <a:lvl3pPr marL="567111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3pPr>
            <a:lvl4pPr marL="850666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4pPr>
            <a:lvl5pPr marL="1134222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5pPr>
            <a:lvl6pPr marL="1417777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6pPr>
            <a:lvl7pPr marL="1701333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7pPr>
            <a:lvl8pPr marL="1984888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8pPr>
            <a:lvl9pPr marL="2268444" indent="0">
              <a:buNone/>
              <a:defRPr sz="8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12930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4133" y="2851574"/>
            <a:ext cx="3213537" cy="67848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889" y="2851574"/>
            <a:ext cx="3213537" cy="678486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6157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133" y="2622441"/>
            <a:ext cx="3197784" cy="128747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133" y="3909921"/>
            <a:ext cx="3197784" cy="57388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890" y="2622442"/>
            <a:ext cx="3213537" cy="1287477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488" b="1"/>
            </a:lvl1pPr>
            <a:lvl2pPr marL="283555" indent="0">
              <a:buNone/>
              <a:defRPr sz="1240" b="1"/>
            </a:lvl2pPr>
            <a:lvl3pPr marL="567111" indent="0">
              <a:buNone/>
              <a:defRPr sz="1116" b="1"/>
            </a:lvl3pPr>
            <a:lvl4pPr marL="850666" indent="0">
              <a:buNone/>
              <a:defRPr sz="992" b="1"/>
            </a:lvl4pPr>
            <a:lvl5pPr marL="1134222" indent="0">
              <a:buNone/>
              <a:defRPr sz="992" b="1"/>
            </a:lvl5pPr>
            <a:lvl6pPr marL="1417777" indent="0">
              <a:buNone/>
              <a:defRPr sz="992" b="1"/>
            </a:lvl6pPr>
            <a:lvl7pPr marL="1701333" indent="0">
              <a:buNone/>
              <a:defRPr sz="992" b="1"/>
            </a:lvl7pPr>
            <a:lvl8pPr marL="1984888" indent="0">
              <a:buNone/>
              <a:defRPr sz="992" b="1"/>
            </a:lvl8pPr>
            <a:lvl9pPr marL="2268444" indent="0">
              <a:buNone/>
              <a:defRPr sz="9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890" y="3909921"/>
            <a:ext cx="3213537" cy="573889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9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25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97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727" y="712894"/>
            <a:ext cx="2438507" cy="2495122"/>
          </a:xfrm>
        </p:spPr>
        <p:txBody>
          <a:bodyPr anchor="b">
            <a:normAutofit/>
          </a:bodyPr>
          <a:lstStyle>
            <a:lvl1pPr>
              <a:defRPr sz="1985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537" y="1544602"/>
            <a:ext cx="3827889" cy="7604196"/>
          </a:xfrm>
        </p:spPr>
        <p:txBody>
          <a:bodyPr/>
          <a:lstStyle>
            <a:lvl1pPr>
              <a:defRPr sz="1985"/>
            </a:lvl1pPr>
            <a:lvl2pPr>
              <a:defRPr sz="1737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727" y="3208019"/>
            <a:ext cx="2438507" cy="5940779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92"/>
            </a:lvl1pPr>
            <a:lvl2pPr marL="283555" indent="0">
              <a:buNone/>
              <a:defRPr sz="744"/>
            </a:lvl2pPr>
            <a:lvl3pPr marL="567111" indent="0">
              <a:buNone/>
              <a:defRPr sz="620"/>
            </a:lvl3pPr>
            <a:lvl4pPr marL="850666" indent="0">
              <a:buNone/>
              <a:defRPr sz="558"/>
            </a:lvl4pPr>
            <a:lvl5pPr marL="1134222" indent="0">
              <a:buNone/>
              <a:defRPr sz="558"/>
            </a:lvl5pPr>
            <a:lvl6pPr marL="1417777" indent="0">
              <a:buNone/>
              <a:defRPr sz="558"/>
            </a:lvl6pPr>
            <a:lvl7pPr marL="1701333" indent="0">
              <a:buNone/>
              <a:defRPr sz="558"/>
            </a:lvl7pPr>
            <a:lvl8pPr marL="1984888" indent="0">
              <a:buNone/>
              <a:defRPr sz="558"/>
            </a:lvl8pPr>
            <a:lvl9pPr marL="2268444" indent="0">
              <a:buNone/>
              <a:defRPr sz="55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727" y="712893"/>
            <a:ext cx="2438507" cy="2495127"/>
          </a:xfrm>
        </p:spPr>
        <p:txBody>
          <a:bodyPr anchor="b">
            <a:normAutofit/>
          </a:bodyPr>
          <a:lstStyle>
            <a:lvl1pPr>
              <a:defRPr sz="1985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13537" y="1544602"/>
            <a:ext cx="3827889" cy="7604196"/>
          </a:xfrm>
        </p:spPr>
        <p:txBody>
          <a:bodyPr/>
          <a:lstStyle>
            <a:lvl1pPr marL="0" indent="0">
              <a:buNone/>
              <a:defRPr sz="1985"/>
            </a:lvl1pPr>
            <a:lvl2pPr marL="283555" indent="0">
              <a:buNone/>
              <a:defRPr sz="1737"/>
            </a:lvl2pPr>
            <a:lvl3pPr marL="567111" indent="0">
              <a:buNone/>
              <a:defRPr sz="1488"/>
            </a:lvl3pPr>
            <a:lvl4pPr marL="850666" indent="0">
              <a:buNone/>
              <a:defRPr sz="1240"/>
            </a:lvl4pPr>
            <a:lvl5pPr marL="1134222" indent="0">
              <a:buNone/>
              <a:defRPr sz="1240"/>
            </a:lvl5pPr>
            <a:lvl6pPr marL="1417777" indent="0">
              <a:buNone/>
              <a:defRPr sz="1240"/>
            </a:lvl6pPr>
            <a:lvl7pPr marL="1701333" indent="0">
              <a:buNone/>
              <a:defRPr sz="1240"/>
            </a:lvl7pPr>
            <a:lvl8pPr marL="1984888" indent="0">
              <a:buNone/>
              <a:defRPr sz="1240"/>
            </a:lvl8pPr>
            <a:lvl9pPr marL="2268444" indent="0">
              <a:buNone/>
              <a:defRPr sz="124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727" y="3208020"/>
            <a:ext cx="2438507" cy="5940778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992"/>
            </a:lvl1pPr>
            <a:lvl2pPr marL="283555" indent="0">
              <a:buNone/>
              <a:defRPr sz="744"/>
            </a:lvl2pPr>
            <a:lvl3pPr marL="567111" indent="0">
              <a:buNone/>
              <a:defRPr sz="620"/>
            </a:lvl3pPr>
            <a:lvl4pPr marL="850666" indent="0">
              <a:buNone/>
              <a:defRPr sz="558"/>
            </a:lvl4pPr>
            <a:lvl5pPr marL="1134222" indent="0">
              <a:buNone/>
              <a:defRPr sz="558"/>
            </a:lvl5pPr>
            <a:lvl6pPr marL="1417777" indent="0">
              <a:buNone/>
              <a:defRPr sz="558"/>
            </a:lvl6pPr>
            <a:lvl7pPr marL="1701333" indent="0">
              <a:buNone/>
              <a:defRPr sz="558"/>
            </a:lvl7pPr>
            <a:lvl8pPr marL="1984888" indent="0">
              <a:buNone/>
              <a:defRPr sz="558"/>
            </a:lvl8pPr>
            <a:lvl9pPr marL="2268444" indent="0">
              <a:buNone/>
              <a:defRPr sz="55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5963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10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11029" y="561898"/>
            <a:ext cx="1630397" cy="90621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837" y="561898"/>
            <a:ext cx="4796676" cy="906216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04627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92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4133" y="570315"/>
            <a:ext cx="6521589" cy="2066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133" y="2851574"/>
            <a:ext cx="6521589" cy="678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837" y="9911198"/>
            <a:ext cx="1701284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8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5/14/2024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669" y="9911198"/>
            <a:ext cx="2551926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82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44438" y="9911198"/>
            <a:ext cx="1701284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17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  <p:sldLayoutId id="2147484341" r:id="rId12"/>
  </p:sldLayoutIdLst>
  <p:hf hdr="0" ftr="0" dt="0"/>
  <p:txStyles>
    <p:titleStyle>
      <a:lvl1pPr algn="l" defTabSz="567111" rtl="0" eaLnBrk="1" latinLnBrk="0" hangingPunct="1">
        <a:lnSpc>
          <a:spcPct val="90000"/>
        </a:lnSpc>
        <a:spcBef>
          <a:spcPct val="0"/>
        </a:spcBef>
        <a:buNone/>
        <a:defRPr kumimoji="1" sz="27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78" indent="-141778" algn="l" defTabSz="567111" rtl="0" eaLnBrk="1" latinLnBrk="0" hangingPunct="1">
        <a:lnSpc>
          <a:spcPct val="90000"/>
        </a:lnSpc>
        <a:spcBef>
          <a:spcPts val="620"/>
        </a:spcBef>
        <a:buFont typeface="Wingdings 2" pitchFamily="18" charset="2"/>
        <a:buChar char=""/>
        <a:defRPr kumimoji="1" sz="1737" kern="1200">
          <a:solidFill>
            <a:schemeClr val="tx1"/>
          </a:solidFill>
          <a:latin typeface="+mn-lt"/>
          <a:ea typeface="+mn-ea"/>
          <a:cs typeface="+mn-cs"/>
        </a:defRPr>
      </a:lvl1pPr>
      <a:lvl2pPr marL="425333" indent="-141778" algn="l" defTabSz="567111" rtl="0" eaLnBrk="1" latinLnBrk="0" hangingPunct="1">
        <a:lnSpc>
          <a:spcPct val="90000"/>
        </a:lnSpc>
        <a:spcBef>
          <a:spcPts val="310"/>
        </a:spcBef>
        <a:buFont typeface="Wingdings 2" pitchFamily="18" charset="2"/>
        <a:buChar char="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889" indent="-141778" algn="l" defTabSz="567111" rtl="0" eaLnBrk="1" latinLnBrk="0" hangingPunct="1">
        <a:lnSpc>
          <a:spcPct val="90000"/>
        </a:lnSpc>
        <a:spcBef>
          <a:spcPts val="310"/>
        </a:spcBef>
        <a:buFont typeface="Wingdings 2" pitchFamily="18" charset="2"/>
        <a:buChar char="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444" indent="-141778" algn="l" defTabSz="567111" rtl="0" eaLnBrk="1" latinLnBrk="0" hangingPunct="1">
        <a:lnSpc>
          <a:spcPct val="90000"/>
        </a:lnSpc>
        <a:spcBef>
          <a:spcPts val="31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999" indent="-141778" algn="l" defTabSz="567111" rtl="0" eaLnBrk="1" latinLnBrk="0" hangingPunct="1">
        <a:lnSpc>
          <a:spcPct val="90000"/>
        </a:lnSpc>
        <a:spcBef>
          <a:spcPts val="31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555" indent="-141778" algn="l" defTabSz="567111" rtl="0" eaLnBrk="1" latinLnBrk="0" hangingPunct="1">
        <a:spcBef>
          <a:spcPct val="2000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3110" indent="-141778" algn="l" defTabSz="567111" rtl="0" eaLnBrk="1" latinLnBrk="0" hangingPunct="1">
        <a:spcBef>
          <a:spcPct val="2000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666" indent="-141778" algn="l" defTabSz="567111" rtl="0" eaLnBrk="1" latinLnBrk="0" hangingPunct="1">
        <a:spcBef>
          <a:spcPct val="2000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10221" indent="-141778" algn="l" defTabSz="567111" rtl="0" eaLnBrk="1" latinLnBrk="0" hangingPunct="1">
        <a:spcBef>
          <a:spcPct val="20000"/>
        </a:spcBef>
        <a:buFont typeface="Wingdings 2" pitchFamily="18" charset="2"/>
        <a:buChar char="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55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111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666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222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777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333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888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444" algn="l" defTabSz="567111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emf"/><Relationship Id="rId11" Type="http://schemas.openxmlformats.org/officeDocument/2006/relationships/image" Target="../media/image16.png"/><Relationship Id="rId5" Type="http://schemas.openxmlformats.org/officeDocument/2006/relationships/image" Target="../media/image10.emf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図 92">
            <a:extLst>
              <a:ext uri="{FF2B5EF4-FFF2-40B4-BE49-F238E27FC236}">
                <a16:creationId xmlns:a16="http://schemas.microsoft.com/office/drawing/2014/main" id="{8B1827C0-394B-6DC3-9BF9-66847FCEA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026900"/>
            <a:ext cx="7561263" cy="3606572"/>
          </a:xfrm>
          <a:prstGeom prst="rect">
            <a:avLst/>
          </a:prstGeom>
        </p:spPr>
      </p:pic>
      <p:pic>
        <p:nvPicPr>
          <p:cNvPr id="1034" name="Picture 10" descr="ノートに書いたキャリアアップのイメージ">
            <a:extLst>
              <a:ext uri="{FF2B5EF4-FFF2-40B4-BE49-F238E27FC236}">
                <a16:creationId xmlns:a16="http://schemas.microsoft.com/office/drawing/2014/main" id="{D869C03F-F87F-6D3C-B3B3-2E661679B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E9E8E3"/>
              </a:clrFrom>
              <a:clrTo>
                <a:srgbClr val="E9E8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7555" y="-1617046"/>
            <a:ext cx="8837832" cy="624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ja-JP" altLang="ja-JP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AE3D6CB-556C-D79E-C399-55393F4B8A1F}"/>
              </a:ext>
            </a:extLst>
          </p:cNvPr>
          <p:cNvSpPr/>
          <p:nvPr/>
        </p:nvSpPr>
        <p:spPr>
          <a:xfrm>
            <a:off x="0" y="3642164"/>
            <a:ext cx="7561263" cy="7029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b="1" dirty="0" err="1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DAiKO</a:t>
            </a:r>
            <a:r>
              <a:rPr lang="ja-JP" altLang="en-US" sz="3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オフィスツアーのご案内</a:t>
            </a:r>
            <a:endParaRPr kumimoji="1" lang="en-US" altLang="ja-JP" sz="3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526E91E-922F-260B-3751-EA3FA2B21F0D}"/>
              </a:ext>
            </a:extLst>
          </p:cNvPr>
          <p:cNvSpPr/>
          <p:nvPr/>
        </p:nvSpPr>
        <p:spPr>
          <a:xfrm>
            <a:off x="184731" y="4725847"/>
            <a:ext cx="3501668" cy="2389891"/>
          </a:xfrm>
          <a:prstGeom prst="rect">
            <a:avLst/>
          </a:prstGeom>
          <a:solidFill>
            <a:srgbClr val="CCECFF">
              <a:alpha val="45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ja-JP" altLang="en-US" sz="1867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jitsu Infinity Pro" pitchFamily="2" charset="0"/>
              <a:ea typeface="Meiryo UI" panose="020B0604030504040204" pitchFamily="50" charset="-128"/>
              <a:cs typeface="+mn-cs"/>
              <a:sym typeface="Arial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9A78F01-F8A5-FE08-E296-8BB083F054BA}"/>
              </a:ext>
            </a:extLst>
          </p:cNvPr>
          <p:cNvSpPr txBox="1"/>
          <p:nvPr/>
        </p:nvSpPr>
        <p:spPr>
          <a:xfrm>
            <a:off x="774693" y="4801944"/>
            <a:ext cx="296781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buFont typeface="Arial"/>
              <a:buNone/>
            </a:pPr>
            <a:r>
              <a:rPr lang="ja-JP" altLang="en-US" sz="1867" b="1" kern="0" dirty="0">
                <a:solidFill>
                  <a:srgbClr val="4D4D4D">
                    <a:lumMod val="50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出社型の「オフィスワーク」</a:t>
            </a: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030A2C4F-CD10-C201-4AB3-36316DECD677}"/>
              </a:ext>
            </a:extLst>
          </p:cNvPr>
          <p:cNvSpPr/>
          <p:nvPr/>
        </p:nvSpPr>
        <p:spPr bwMode="gray">
          <a:xfrm>
            <a:off x="143965" y="4643170"/>
            <a:ext cx="701066" cy="593251"/>
          </a:xfrm>
          <a:prstGeom prst="ellipse">
            <a:avLst/>
          </a:prstGeom>
          <a:solidFill>
            <a:srgbClr val="0070C0"/>
          </a:solidFill>
          <a:ln w="762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  <a:sym typeface="Arial"/>
              </a:rPr>
              <a:t>コロナ前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93DCBB7-F033-25DD-232F-030BCD8E8CEC}"/>
              </a:ext>
            </a:extLst>
          </p:cNvPr>
          <p:cNvSpPr/>
          <p:nvPr/>
        </p:nvSpPr>
        <p:spPr>
          <a:xfrm>
            <a:off x="3874864" y="4735880"/>
            <a:ext cx="3501668" cy="2359749"/>
          </a:xfrm>
          <a:prstGeom prst="rect">
            <a:avLst/>
          </a:prstGeom>
          <a:solidFill>
            <a:srgbClr val="CCECFF">
              <a:alpha val="45000"/>
            </a:srgbClr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ja-JP" altLang="en-US" sz="1867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jitsu Infinity Pro" pitchFamily="2" charset="0"/>
              <a:ea typeface="Meiryo UI" panose="020B0604030504040204" pitchFamily="50" charset="-128"/>
              <a:cs typeface="+mn-cs"/>
              <a:sym typeface="Arial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2F1364F-4ABF-61CB-7AEA-B2A21E5F17A4}"/>
              </a:ext>
            </a:extLst>
          </p:cNvPr>
          <p:cNvSpPr txBox="1"/>
          <p:nvPr/>
        </p:nvSpPr>
        <p:spPr>
          <a:xfrm>
            <a:off x="4819202" y="4818557"/>
            <a:ext cx="247325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  <a:buFont typeface="Arial"/>
              <a:buNone/>
            </a:pPr>
            <a:r>
              <a:rPr lang="ja-JP" altLang="en-US" sz="1867" b="1" kern="0" dirty="0">
                <a:solidFill>
                  <a:srgbClr val="4D4D4D">
                    <a:lumMod val="50000"/>
                  </a:srgb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在宅等の「テレワーク」</a:t>
            </a: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90159BC2-9D95-E1E2-34C4-039889E27CDD}"/>
              </a:ext>
            </a:extLst>
          </p:cNvPr>
          <p:cNvCxnSpPr>
            <a:cxnSpLocks/>
          </p:cNvCxnSpPr>
          <p:nvPr/>
        </p:nvCxnSpPr>
        <p:spPr>
          <a:xfrm>
            <a:off x="4890145" y="5136027"/>
            <a:ext cx="2270121" cy="0"/>
          </a:xfrm>
          <a:prstGeom prst="line">
            <a:avLst/>
          </a:prstGeom>
          <a:noFill/>
          <a:ln w="9525" cap="flat" cmpd="sng" algn="ctr">
            <a:solidFill>
              <a:srgbClr val="4D4D4D">
                <a:lumMod val="75000"/>
              </a:srgbClr>
            </a:solidFill>
            <a:prstDash val="solid"/>
          </a:ln>
          <a:effectLst/>
        </p:spPr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6B9485C8-5A19-4D0F-1A1B-78CFDC8DBB14}"/>
              </a:ext>
            </a:extLst>
          </p:cNvPr>
          <p:cNvCxnSpPr>
            <a:cxnSpLocks/>
          </p:cNvCxnSpPr>
          <p:nvPr/>
        </p:nvCxnSpPr>
        <p:spPr>
          <a:xfrm>
            <a:off x="855069" y="5156485"/>
            <a:ext cx="2727265" cy="0"/>
          </a:xfrm>
          <a:prstGeom prst="line">
            <a:avLst/>
          </a:prstGeom>
          <a:noFill/>
          <a:ln w="9525" cap="flat" cmpd="sng" algn="ctr">
            <a:solidFill>
              <a:srgbClr val="4D4D4D">
                <a:lumMod val="75000"/>
              </a:srgbClr>
            </a:solidFill>
            <a:prstDash val="solid"/>
          </a:ln>
          <a:effectLst/>
        </p:spPr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D8E03F5-DB5E-4583-560F-AE63BE05F885}"/>
              </a:ext>
            </a:extLst>
          </p:cNvPr>
          <p:cNvSpPr/>
          <p:nvPr/>
        </p:nvSpPr>
        <p:spPr>
          <a:xfrm>
            <a:off x="4020523" y="5241829"/>
            <a:ext cx="3212827" cy="174227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ja-JP" altLang="en-US" sz="1867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jitsu Infinity Pro" pitchFamily="2" charset="0"/>
              <a:ea typeface="Meiryo UI" panose="020B0604030504040204" pitchFamily="50" charset="-128"/>
              <a:cs typeface="+mn-cs"/>
              <a:sym typeface="Arial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DE20722-5634-6D2C-3726-582BAC38649D}"/>
              </a:ext>
            </a:extLst>
          </p:cNvPr>
          <p:cNvSpPr txBox="1"/>
          <p:nvPr/>
        </p:nvSpPr>
        <p:spPr>
          <a:xfrm>
            <a:off x="4096624" y="6363616"/>
            <a:ext cx="1311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  <a:buFont typeface="Arial"/>
              <a:buNone/>
            </a:pPr>
            <a:r>
              <a:rPr lang="ja-JP" altLang="en-US" sz="1400" kern="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・災害対策</a:t>
            </a:r>
            <a:endParaRPr lang="en-US" altLang="ja-JP" sz="1400" kern="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  <a:buFont typeface="Arial"/>
              <a:buNone/>
            </a:pPr>
            <a:r>
              <a:rPr lang="ja-JP" altLang="en-US" sz="1400" kern="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・感染症対策</a:t>
            </a:r>
            <a:endParaRPr lang="en-US" altLang="ja-JP" sz="1400" kern="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B1A85-D902-76BB-59E5-42DE18D5C4E4}"/>
              </a:ext>
            </a:extLst>
          </p:cNvPr>
          <p:cNvSpPr txBox="1"/>
          <p:nvPr/>
        </p:nvSpPr>
        <p:spPr>
          <a:xfrm>
            <a:off x="5447210" y="6469520"/>
            <a:ext cx="1786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  <a:buFont typeface="Arial"/>
              <a:buNone/>
            </a:pPr>
            <a:r>
              <a:rPr lang="ja-JP" altLang="en-US" sz="1400" kern="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・自分の仕事に集中</a:t>
            </a:r>
          </a:p>
        </p:txBody>
      </p:sp>
      <p:pic>
        <p:nvPicPr>
          <p:cNvPr id="22" name="図 21" descr="アイコン&#10;&#10;自動的に生成された説明">
            <a:extLst>
              <a:ext uri="{FF2B5EF4-FFF2-40B4-BE49-F238E27FC236}">
                <a16:creationId xmlns:a16="http://schemas.microsoft.com/office/drawing/2014/main" id="{6EFC9A6E-8D32-9FA7-16CF-D7A978738A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58987" y="5516249"/>
            <a:ext cx="952176" cy="908968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4C0EA4B-4996-0E78-0C83-C368DAF13544}"/>
              </a:ext>
            </a:extLst>
          </p:cNvPr>
          <p:cNvGrpSpPr/>
          <p:nvPr/>
        </p:nvGrpSpPr>
        <p:grpSpPr>
          <a:xfrm>
            <a:off x="4277572" y="5485957"/>
            <a:ext cx="910612" cy="772087"/>
            <a:chOff x="8289551" y="1717586"/>
            <a:chExt cx="682959" cy="579065"/>
          </a:xfrm>
        </p:grpSpPr>
        <p:pic>
          <p:nvPicPr>
            <p:cNvPr id="25" name="図 24" descr="アイコン&#10;&#10;自動的に生成された説明">
              <a:extLst>
                <a:ext uri="{FF2B5EF4-FFF2-40B4-BE49-F238E27FC236}">
                  <a16:creationId xmlns:a16="http://schemas.microsoft.com/office/drawing/2014/main" id="{03E3957F-B73D-2445-7F4B-89C6C0B7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9551" y="1962180"/>
              <a:ext cx="459430" cy="334471"/>
            </a:xfrm>
            <a:prstGeom prst="rect">
              <a:avLst/>
            </a:prstGeom>
          </p:spPr>
        </p:pic>
        <p:pic>
          <p:nvPicPr>
            <p:cNvPr id="26" name="図 25" descr="抽象, 挿絵 が含まれている画像&#10;&#10;自動的に生成された説明">
              <a:extLst>
                <a:ext uri="{FF2B5EF4-FFF2-40B4-BE49-F238E27FC236}">
                  <a16:creationId xmlns:a16="http://schemas.microsoft.com/office/drawing/2014/main" id="{8B4FCA70-B37E-2C58-6176-0EB561A54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77306">
              <a:off x="8647801" y="1717586"/>
              <a:ext cx="324709" cy="334008"/>
            </a:xfrm>
            <a:prstGeom prst="rect">
              <a:avLst/>
            </a:prstGeom>
          </p:spPr>
        </p:pic>
      </p:grp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4AC954A-5161-0C53-A99C-21E00294D98A}"/>
              </a:ext>
            </a:extLst>
          </p:cNvPr>
          <p:cNvSpPr/>
          <p:nvPr/>
        </p:nvSpPr>
        <p:spPr>
          <a:xfrm>
            <a:off x="319984" y="5241829"/>
            <a:ext cx="3229081" cy="175081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ja-JP" altLang="en-US" sz="1867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jitsu Infinity Pro" pitchFamily="2" charset="0"/>
              <a:ea typeface="Meiryo UI" panose="020B0604030504040204" pitchFamily="50" charset="-128"/>
              <a:cs typeface="+mn-cs"/>
              <a:sym typeface="Arial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F69F031-BDD3-2543-2D02-394BDA57BCD2}"/>
              </a:ext>
            </a:extLst>
          </p:cNvPr>
          <p:cNvSpPr txBox="1"/>
          <p:nvPr/>
        </p:nvSpPr>
        <p:spPr>
          <a:xfrm>
            <a:off x="2216478" y="6555042"/>
            <a:ext cx="1224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  <a:buFont typeface="Arial"/>
              <a:buNone/>
            </a:pPr>
            <a:r>
              <a:rPr lang="ja-JP" altLang="en-US" sz="1400" kern="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・気軽に相談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F4CF68A-A674-F83A-EBAF-1BFAED3D9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64133" y="5657688"/>
            <a:ext cx="1181489" cy="837783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DBC45631-5CEB-66D7-8CD6-83036636412F}"/>
              </a:ext>
            </a:extLst>
          </p:cNvPr>
          <p:cNvGrpSpPr/>
          <p:nvPr/>
        </p:nvGrpSpPr>
        <p:grpSpPr>
          <a:xfrm>
            <a:off x="577812" y="5517812"/>
            <a:ext cx="1287487" cy="1061308"/>
            <a:chOff x="5173576" y="3806628"/>
            <a:chExt cx="965615" cy="795981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DF75184-01A1-E6BD-F602-6BF24BEBC39F}"/>
                </a:ext>
              </a:extLst>
            </p:cNvPr>
            <p:cNvGrpSpPr/>
            <p:nvPr/>
          </p:nvGrpSpPr>
          <p:grpSpPr>
            <a:xfrm>
              <a:off x="5601969" y="3894614"/>
              <a:ext cx="155799" cy="304697"/>
              <a:chOff x="5313405" y="3660617"/>
              <a:chExt cx="298374" cy="529057"/>
            </a:xfrm>
          </p:grpSpPr>
          <p:sp>
            <p:nvSpPr>
              <p:cNvPr id="61" name="楕円 60">
                <a:extLst>
                  <a:ext uri="{FF2B5EF4-FFF2-40B4-BE49-F238E27FC236}">
                    <a16:creationId xmlns:a16="http://schemas.microsoft.com/office/drawing/2014/main" id="{90A31D23-C4B1-9652-475C-DB7183E62285}"/>
                  </a:ext>
                </a:extLst>
              </p:cNvPr>
              <p:cNvSpPr/>
              <p:nvPr/>
            </p:nvSpPr>
            <p:spPr>
              <a:xfrm>
                <a:off x="5366910" y="3660617"/>
                <a:ext cx="191362" cy="192697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  <p:sp>
            <p:nvSpPr>
              <p:cNvPr id="62" name="フローチャート: 論理積ゲート 61">
                <a:extLst>
                  <a:ext uri="{FF2B5EF4-FFF2-40B4-BE49-F238E27FC236}">
                    <a16:creationId xmlns:a16="http://schemas.microsoft.com/office/drawing/2014/main" id="{F257471E-A93E-EFA7-D42B-79B6EF86AE48}"/>
                  </a:ext>
                </a:extLst>
              </p:cNvPr>
              <p:cNvSpPr/>
              <p:nvPr/>
            </p:nvSpPr>
            <p:spPr>
              <a:xfrm rot="16200000">
                <a:off x="5316718" y="3894614"/>
                <a:ext cx="291747" cy="298374"/>
              </a:xfrm>
              <a:prstGeom prst="flowChartDelay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CBBB22AD-98F9-557E-E60A-51F490BAD757}"/>
                </a:ext>
              </a:extLst>
            </p:cNvPr>
            <p:cNvGrpSpPr/>
            <p:nvPr/>
          </p:nvGrpSpPr>
          <p:grpSpPr>
            <a:xfrm>
              <a:off x="5361573" y="4031287"/>
              <a:ext cx="155799" cy="304697"/>
              <a:chOff x="5313405" y="3660617"/>
              <a:chExt cx="298374" cy="529057"/>
            </a:xfrm>
          </p:grpSpPr>
          <p:sp>
            <p:nvSpPr>
              <p:cNvPr id="59" name="楕円 58">
                <a:extLst>
                  <a:ext uri="{FF2B5EF4-FFF2-40B4-BE49-F238E27FC236}">
                    <a16:creationId xmlns:a16="http://schemas.microsoft.com/office/drawing/2014/main" id="{E3F35DEC-994D-EFF6-E35B-98DBF9F88060}"/>
                  </a:ext>
                </a:extLst>
              </p:cNvPr>
              <p:cNvSpPr/>
              <p:nvPr/>
            </p:nvSpPr>
            <p:spPr>
              <a:xfrm>
                <a:off x="5366910" y="3660617"/>
                <a:ext cx="191362" cy="192697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  <p:sp>
            <p:nvSpPr>
              <p:cNvPr id="60" name="フローチャート: 論理積ゲート 59">
                <a:extLst>
                  <a:ext uri="{FF2B5EF4-FFF2-40B4-BE49-F238E27FC236}">
                    <a16:creationId xmlns:a16="http://schemas.microsoft.com/office/drawing/2014/main" id="{02A05BDA-D0D8-73EA-652D-7EB8C5DAF092}"/>
                  </a:ext>
                </a:extLst>
              </p:cNvPr>
              <p:cNvSpPr/>
              <p:nvPr/>
            </p:nvSpPr>
            <p:spPr>
              <a:xfrm rot="16200000">
                <a:off x="5316718" y="3894614"/>
                <a:ext cx="291747" cy="298374"/>
              </a:xfrm>
              <a:prstGeom prst="flowChartDelay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8F018EB6-CC5C-D521-984B-DE46C287BD5F}"/>
                </a:ext>
              </a:extLst>
            </p:cNvPr>
            <p:cNvGrpSpPr/>
            <p:nvPr/>
          </p:nvGrpSpPr>
          <p:grpSpPr>
            <a:xfrm>
              <a:off x="5251838" y="4276131"/>
              <a:ext cx="155799" cy="304697"/>
              <a:chOff x="5313405" y="3660617"/>
              <a:chExt cx="298374" cy="529057"/>
            </a:xfrm>
          </p:grpSpPr>
          <p:sp>
            <p:nvSpPr>
              <p:cNvPr id="57" name="楕円 56">
                <a:extLst>
                  <a:ext uri="{FF2B5EF4-FFF2-40B4-BE49-F238E27FC236}">
                    <a16:creationId xmlns:a16="http://schemas.microsoft.com/office/drawing/2014/main" id="{D10A3CF5-8A48-ECEA-FA10-4358DA109DEC}"/>
                  </a:ext>
                </a:extLst>
              </p:cNvPr>
              <p:cNvSpPr/>
              <p:nvPr/>
            </p:nvSpPr>
            <p:spPr>
              <a:xfrm>
                <a:off x="5366910" y="3660617"/>
                <a:ext cx="191362" cy="192697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  <p:sp>
            <p:nvSpPr>
              <p:cNvPr id="58" name="フローチャート: 論理積ゲート 57">
                <a:extLst>
                  <a:ext uri="{FF2B5EF4-FFF2-40B4-BE49-F238E27FC236}">
                    <a16:creationId xmlns:a16="http://schemas.microsoft.com/office/drawing/2014/main" id="{D69CA9FE-69D1-33D0-EC4A-199B51871EE8}"/>
                  </a:ext>
                </a:extLst>
              </p:cNvPr>
              <p:cNvSpPr/>
              <p:nvPr/>
            </p:nvSpPr>
            <p:spPr>
              <a:xfrm rot="16200000">
                <a:off x="5316718" y="3894614"/>
                <a:ext cx="291747" cy="298374"/>
              </a:xfrm>
              <a:prstGeom prst="flowChartDelay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</p:grp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A45F24C1-5668-5D48-4A7D-E2A1BDE36D82}"/>
                </a:ext>
              </a:extLst>
            </p:cNvPr>
            <p:cNvGrpSpPr/>
            <p:nvPr/>
          </p:nvGrpSpPr>
          <p:grpSpPr>
            <a:xfrm>
              <a:off x="5950069" y="4273303"/>
              <a:ext cx="155799" cy="304697"/>
              <a:chOff x="5313405" y="3660617"/>
              <a:chExt cx="298374" cy="529057"/>
            </a:xfrm>
          </p:grpSpPr>
          <p:sp>
            <p:nvSpPr>
              <p:cNvPr id="53" name="楕円 52">
                <a:extLst>
                  <a:ext uri="{FF2B5EF4-FFF2-40B4-BE49-F238E27FC236}">
                    <a16:creationId xmlns:a16="http://schemas.microsoft.com/office/drawing/2014/main" id="{C5FCDF99-08BA-C146-9633-FC64C35B4672}"/>
                  </a:ext>
                </a:extLst>
              </p:cNvPr>
              <p:cNvSpPr/>
              <p:nvPr/>
            </p:nvSpPr>
            <p:spPr>
              <a:xfrm>
                <a:off x="5366910" y="3660617"/>
                <a:ext cx="191362" cy="192697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  <p:sp>
            <p:nvSpPr>
              <p:cNvPr id="56" name="フローチャート: 論理積ゲート 55">
                <a:extLst>
                  <a:ext uri="{FF2B5EF4-FFF2-40B4-BE49-F238E27FC236}">
                    <a16:creationId xmlns:a16="http://schemas.microsoft.com/office/drawing/2014/main" id="{EF4F4F61-0092-B438-E63A-2BE53A912560}"/>
                  </a:ext>
                </a:extLst>
              </p:cNvPr>
              <p:cNvSpPr/>
              <p:nvPr/>
            </p:nvSpPr>
            <p:spPr>
              <a:xfrm rot="16200000">
                <a:off x="5316718" y="3894614"/>
                <a:ext cx="291747" cy="298374"/>
              </a:xfrm>
              <a:prstGeom prst="flowChartDelay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</p:grpSp>
        <p:sp>
          <p:nvSpPr>
            <p:cNvPr id="36" name="フローチャート: 手作業 35">
              <a:extLst>
                <a:ext uri="{FF2B5EF4-FFF2-40B4-BE49-F238E27FC236}">
                  <a16:creationId xmlns:a16="http://schemas.microsoft.com/office/drawing/2014/main" id="{ACE01AE9-182B-05DF-22B5-98E1C169B4E0}"/>
                </a:ext>
              </a:extLst>
            </p:cNvPr>
            <p:cNvSpPr/>
            <p:nvPr/>
          </p:nvSpPr>
          <p:spPr>
            <a:xfrm rot="10800000">
              <a:off x="5461594" y="4141903"/>
              <a:ext cx="436869" cy="460706"/>
            </a:xfrm>
            <a:prstGeom prst="flowChartManualOperation">
              <a:avLst/>
            </a:prstGeom>
            <a:solidFill>
              <a:sysClr val="windowText" lastClr="000000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ja-JP" altLang="en-US" sz="18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jitsu Infinity Pro" pitchFamily="2" charset="0"/>
                <a:ea typeface="Meiryo UI" panose="020B0604030504040204" pitchFamily="50" charset="-128"/>
                <a:cs typeface="+mn-cs"/>
                <a:sym typeface="Arial"/>
              </a:endParaRPr>
            </a:p>
          </p:txBody>
        </p:sp>
        <p:sp>
          <p:nvSpPr>
            <p:cNvPr id="40" name="平行四辺形 39">
              <a:extLst>
                <a:ext uri="{FF2B5EF4-FFF2-40B4-BE49-F238E27FC236}">
                  <a16:creationId xmlns:a16="http://schemas.microsoft.com/office/drawing/2014/main" id="{E9568627-66AF-44BD-3C3A-55AAB3847C63}"/>
                </a:ext>
              </a:extLst>
            </p:cNvPr>
            <p:cNvSpPr/>
            <p:nvPr/>
          </p:nvSpPr>
          <p:spPr>
            <a:xfrm>
              <a:off x="5600491" y="4212404"/>
              <a:ext cx="145417" cy="104726"/>
            </a:xfrm>
            <a:prstGeom prst="parallelogram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ja-JP" altLang="en-US" sz="1867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ujitsu Infinity Pro" pitchFamily="2" charset="0"/>
                <a:ea typeface="Meiryo UI" panose="020B0604030504040204" pitchFamily="50" charset="-128"/>
                <a:cs typeface="+mn-cs"/>
                <a:sym typeface="Arial"/>
              </a:endParaRPr>
            </a:p>
          </p:txBody>
        </p:sp>
        <p:pic>
          <p:nvPicPr>
            <p:cNvPr id="42" name="図 41" descr="アイコン&#10;&#10;自動的に生成された説明">
              <a:extLst>
                <a:ext uri="{FF2B5EF4-FFF2-40B4-BE49-F238E27FC236}">
                  <a16:creationId xmlns:a16="http://schemas.microsoft.com/office/drawing/2014/main" id="{9914FE38-D0EF-17E6-0FF7-E77B68757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0522">
              <a:off x="5963238" y="3806628"/>
              <a:ext cx="175953" cy="264652"/>
            </a:xfrm>
            <a:prstGeom prst="rect">
              <a:avLst/>
            </a:prstGeom>
          </p:spPr>
        </p:pic>
        <p:pic>
          <p:nvPicPr>
            <p:cNvPr id="45" name="図 44" descr="アイコン&#10;&#10;自動的に生成された説明">
              <a:extLst>
                <a:ext uri="{FF2B5EF4-FFF2-40B4-BE49-F238E27FC236}">
                  <a16:creationId xmlns:a16="http://schemas.microsoft.com/office/drawing/2014/main" id="{DAFCBB53-863F-B4CF-5B1F-62B8F58E9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35539">
              <a:off x="5173576" y="3951576"/>
              <a:ext cx="175953" cy="264652"/>
            </a:xfrm>
            <a:prstGeom prst="rect">
              <a:avLst/>
            </a:prstGeom>
          </p:spPr>
        </p:pic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A5701EA2-9F81-C922-577E-14EC00505BE4}"/>
                </a:ext>
              </a:extLst>
            </p:cNvPr>
            <p:cNvGrpSpPr/>
            <p:nvPr/>
          </p:nvGrpSpPr>
          <p:grpSpPr>
            <a:xfrm>
              <a:off x="5842685" y="4015610"/>
              <a:ext cx="155799" cy="304697"/>
              <a:chOff x="5313405" y="3660617"/>
              <a:chExt cx="298374" cy="529057"/>
            </a:xfrm>
          </p:grpSpPr>
          <p:sp>
            <p:nvSpPr>
              <p:cNvPr id="47" name="楕円 46">
                <a:extLst>
                  <a:ext uri="{FF2B5EF4-FFF2-40B4-BE49-F238E27FC236}">
                    <a16:creationId xmlns:a16="http://schemas.microsoft.com/office/drawing/2014/main" id="{55BBA7B3-AC45-CBC8-AB27-6B6E763F7B94}"/>
                  </a:ext>
                </a:extLst>
              </p:cNvPr>
              <p:cNvSpPr/>
              <p:nvPr/>
            </p:nvSpPr>
            <p:spPr>
              <a:xfrm>
                <a:off x="5366910" y="3660617"/>
                <a:ext cx="191362" cy="192697"/>
              </a:xfrm>
              <a:prstGeom prst="ellipse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  <p:sp>
            <p:nvSpPr>
              <p:cNvPr id="48" name="フローチャート: 論理積ゲート 47">
                <a:extLst>
                  <a:ext uri="{FF2B5EF4-FFF2-40B4-BE49-F238E27FC236}">
                    <a16:creationId xmlns:a16="http://schemas.microsoft.com/office/drawing/2014/main" id="{7DD68A3E-31A2-9A56-1352-9FAA0AF4F44E}"/>
                  </a:ext>
                </a:extLst>
              </p:cNvPr>
              <p:cNvSpPr/>
              <p:nvPr/>
            </p:nvSpPr>
            <p:spPr>
              <a:xfrm rot="16200000">
                <a:off x="5316718" y="3894614"/>
                <a:ext cx="291747" cy="298374"/>
              </a:xfrm>
              <a:prstGeom prst="flowChartDelay">
                <a:avLst/>
              </a:prstGeom>
              <a:solidFill>
                <a:sysClr val="windowText" lastClr="000000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ja-JP" altLang="en-US" sz="1867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ujitsu Infinity Pro" pitchFamily="2" charset="0"/>
                  <a:ea typeface="Meiryo UI" panose="020B0604030504040204" pitchFamily="50" charset="-128"/>
                  <a:cs typeface="+mn-cs"/>
                  <a:sym typeface="Arial"/>
                </a:endParaRPr>
              </a:p>
            </p:txBody>
          </p:sp>
        </p:grp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EBF0497-A554-C46B-7124-8F05CD124F03}"/>
              </a:ext>
            </a:extLst>
          </p:cNvPr>
          <p:cNvSpPr txBox="1"/>
          <p:nvPr/>
        </p:nvSpPr>
        <p:spPr>
          <a:xfrm>
            <a:off x="578579" y="6546786"/>
            <a:ext cx="1524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  <a:buFont typeface="Arial"/>
              <a:buNone/>
            </a:pPr>
            <a:r>
              <a:rPr kumimoji="0" lang="ja-JP" altLang="en-US" sz="1400" kern="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・アイディア創出</a:t>
            </a:r>
            <a:endParaRPr lang="ja-JP" altLang="en-US" sz="1400" kern="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</p:txBody>
      </p:sp>
      <p:sp>
        <p:nvSpPr>
          <p:cNvPr id="64" name="二等辺三角形 63">
            <a:extLst>
              <a:ext uri="{FF2B5EF4-FFF2-40B4-BE49-F238E27FC236}">
                <a16:creationId xmlns:a16="http://schemas.microsoft.com/office/drawing/2014/main" id="{B0B8F07F-4743-91C5-B042-3C1203903418}"/>
              </a:ext>
            </a:extLst>
          </p:cNvPr>
          <p:cNvSpPr/>
          <p:nvPr/>
        </p:nvSpPr>
        <p:spPr>
          <a:xfrm rot="10800000">
            <a:off x="3042667" y="7198415"/>
            <a:ext cx="1475928" cy="344205"/>
          </a:xfrm>
          <a:prstGeom prst="triangle">
            <a:avLst/>
          </a:prstGeom>
          <a:solidFill>
            <a:srgbClr val="4D4D4D"/>
          </a:solidFill>
          <a:ln w="25400" cap="flat" cmpd="sng" algn="ctr">
            <a:solidFill>
              <a:srgbClr val="4D4D4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ja-JP" altLang="en-US" sz="1867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ujitsu Infinity Pro" pitchFamily="2" charset="0"/>
              <a:ea typeface="Meiryo UI" panose="020B0604030504040204" pitchFamily="50" charset="-128"/>
              <a:cs typeface="+mn-cs"/>
              <a:sym typeface="Arial"/>
            </a:endParaRPr>
          </a:p>
        </p:txBody>
      </p:sp>
      <p:sp>
        <p:nvSpPr>
          <p:cNvPr id="65" name="楕円 64">
            <a:extLst>
              <a:ext uri="{FF2B5EF4-FFF2-40B4-BE49-F238E27FC236}">
                <a16:creationId xmlns:a16="http://schemas.microsoft.com/office/drawing/2014/main" id="{CD8F5EEA-2020-53E4-AA33-5295EA51537A}"/>
              </a:ext>
            </a:extLst>
          </p:cNvPr>
          <p:cNvSpPr/>
          <p:nvPr/>
        </p:nvSpPr>
        <p:spPr bwMode="gray">
          <a:xfrm>
            <a:off x="3941511" y="4629502"/>
            <a:ext cx="701066" cy="559381"/>
          </a:xfrm>
          <a:prstGeom prst="ellipse">
            <a:avLst/>
          </a:prstGeom>
          <a:solidFill>
            <a:srgbClr val="0070C0"/>
          </a:solidFill>
          <a:ln w="762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  <a:sym typeface="Arial"/>
              </a:rPr>
              <a:t>コロナ禍</a:t>
            </a:r>
          </a:p>
        </p:txBody>
      </p:sp>
      <p:sp>
        <p:nvSpPr>
          <p:cNvPr id="70" name="思考の吹き出し: 雲形 69">
            <a:extLst>
              <a:ext uri="{FF2B5EF4-FFF2-40B4-BE49-F238E27FC236}">
                <a16:creationId xmlns:a16="http://schemas.microsoft.com/office/drawing/2014/main" id="{55CAC8A6-1AF7-FFC4-3799-F7722BC6AEDF}"/>
              </a:ext>
            </a:extLst>
          </p:cNvPr>
          <p:cNvSpPr/>
          <p:nvPr/>
        </p:nvSpPr>
        <p:spPr>
          <a:xfrm>
            <a:off x="92365" y="97439"/>
            <a:ext cx="3603004" cy="1298751"/>
          </a:xfrm>
          <a:prstGeom prst="cloudCallout">
            <a:avLst>
              <a:gd name="adj1" fmla="val 67821"/>
              <a:gd name="adj2" fmla="val 2351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D85FC363-37D1-1F5E-B576-F622A763258B}"/>
              </a:ext>
            </a:extLst>
          </p:cNvPr>
          <p:cNvSpPr/>
          <p:nvPr/>
        </p:nvSpPr>
        <p:spPr>
          <a:xfrm>
            <a:off x="386963" y="359795"/>
            <a:ext cx="3286299" cy="7029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さらなる進化が</a:t>
            </a:r>
            <a:endParaRPr kumimoji="1" lang="en-US" altLang="ja-JP" sz="28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2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 止まらない！</a:t>
            </a:r>
            <a:endParaRPr kumimoji="1" lang="en-US" altLang="ja-JP" sz="28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E389A5B-140A-800E-0B4E-5787E1D51A2A}"/>
              </a:ext>
            </a:extLst>
          </p:cNvPr>
          <p:cNvSpPr/>
          <p:nvPr/>
        </p:nvSpPr>
        <p:spPr>
          <a:xfrm>
            <a:off x="1697407" y="3044338"/>
            <a:ext cx="1052050" cy="43749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オフィス</a:t>
            </a:r>
            <a:endParaRPr kumimoji="1" lang="en-US" altLang="ja-JP" sz="1200" b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リニューアル</a:t>
            </a:r>
            <a:endParaRPr kumimoji="1" lang="en-US" altLang="ja-JP" sz="1200" b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0717A94-9E7F-FE45-6D06-FB5EB6F4A2B4}"/>
              </a:ext>
            </a:extLst>
          </p:cNvPr>
          <p:cNvSpPr/>
          <p:nvPr/>
        </p:nvSpPr>
        <p:spPr>
          <a:xfrm>
            <a:off x="3698622" y="7717032"/>
            <a:ext cx="3461644" cy="2708434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0660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C009DBD-1B34-E129-6FCF-1F6D5849CE16}"/>
              </a:ext>
            </a:extLst>
          </p:cNvPr>
          <p:cNvSpPr txBox="1"/>
          <p:nvPr/>
        </p:nvSpPr>
        <p:spPr>
          <a:xfrm>
            <a:off x="3764565" y="7721011"/>
            <a:ext cx="3398687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</a:pP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ご紹介内容</a:t>
            </a: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>
              <a:spcBef>
                <a:spcPts val="200"/>
              </a:spcBef>
            </a:pPr>
            <a:endParaRPr kumimoji="1" lang="en-US" altLang="ja-JP" sz="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1.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「オフィスづくりのコンセプト」</a:t>
            </a:r>
            <a:endParaRPr kumimoji="1" lang="en-US" altLang="ja-JP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・明るい窓際は従業員のために活用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・家族やリクルートの学生に見せたい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オフィス</a:t>
            </a:r>
            <a:endParaRPr kumimoji="1"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endParaRPr kumimoji="1" lang="en-US" altLang="ja-JP" sz="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2.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「コロナ禍への対応」</a:t>
            </a:r>
            <a:endParaRPr kumimoji="1" lang="en-US" altLang="ja-JP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endParaRPr kumimoji="1" lang="en-US" altLang="ja-JP" sz="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200"/>
              </a:spcBef>
            </a:pPr>
            <a:r>
              <a:rPr kumimoji="1"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3.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「ハイブリッドワーク対応」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722D9ED7-BB9B-2DB2-6693-877E578890A6}"/>
              </a:ext>
            </a:extLst>
          </p:cNvPr>
          <p:cNvSpPr/>
          <p:nvPr/>
        </p:nvSpPr>
        <p:spPr>
          <a:xfrm>
            <a:off x="3176253" y="3054761"/>
            <a:ext cx="885202" cy="43749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コロナ禍</a:t>
            </a:r>
            <a:endParaRPr kumimoji="1" lang="en-US" altLang="ja-JP" sz="1200" b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対応</a:t>
            </a:r>
            <a:endParaRPr kumimoji="1" lang="en-US" altLang="ja-JP" sz="1200" b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0D2EBADC-07FA-8582-9F3F-15C73D8B814C}"/>
              </a:ext>
            </a:extLst>
          </p:cNvPr>
          <p:cNvSpPr/>
          <p:nvPr/>
        </p:nvSpPr>
        <p:spPr>
          <a:xfrm>
            <a:off x="4329600" y="3044338"/>
            <a:ext cx="1169638" cy="43749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  <a:cs typeface="Meiryo UI" panose="020B0604030504040204" pitchFamily="50" charset="-128"/>
              </a:rPr>
              <a:t>ハイブリッドワーク対応</a:t>
            </a:r>
            <a:endParaRPr kumimoji="1" lang="en-US" altLang="ja-JP" sz="1200" b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  <a:cs typeface="Meiryo UI" panose="020B0604030504040204" pitchFamily="50" charset="-128"/>
            </a:endParaRPr>
          </a:p>
        </p:txBody>
      </p:sp>
      <p:sp>
        <p:nvSpPr>
          <p:cNvPr id="34" name="思考の吹き出し: 雲形 33">
            <a:extLst>
              <a:ext uri="{FF2B5EF4-FFF2-40B4-BE49-F238E27FC236}">
                <a16:creationId xmlns:a16="http://schemas.microsoft.com/office/drawing/2014/main" id="{902B123F-B191-F4CA-EC0C-AA6F62CA868C}"/>
              </a:ext>
            </a:extLst>
          </p:cNvPr>
          <p:cNvSpPr/>
          <p:nvPr/>
        </p:nvSpPr>
        <p:spPr>
          <a:xfrm>
            <a:off x="5912159" y="2939181"/>
            <a:ext cx="856241" cy="702983"/>
          </a:xfrm>
          <a:prstGeom prst="cloudCallout">
            <a:avLst>
              <a:gd name="adj1" fmla="val -87033"/>
              <a:gd name="adj2" fmla="val 1054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B38157E2-5A44-19C7-0D77-77FC40C8948B}"/>
              </a:ext>
            </a:extLst>
          </p:cNvPr>
          <p:cNvSpPr/>
          <p:nvPr/>
        </p:nvSpPr>
        <p:spPr>
          <a:xfrm>
            <a:off x="224744" y="7722026"/>
            <a:ext cx="1492257" cy="437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“体験”</a:t>
            </a:r>
            <a:endParaRPr kumimoji="1" lang="en-US" altLang="ja-JP" sz="2000" b="1" dirty="0">
              <a:solidFill>
                <a:schemeClr val="tx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できます</a:t>
            </a:r>
            <a:r>
              <a:rPr kumimoji="1" lang="en-US" altLang="ja-JP" sz="2000" b="1" dirty="0">
                <a:solidFill>
                  <a:schemeClr val="tx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6159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864B750-0DA5-A7F9-E300-089F107BC07A}"/>
              </a:ext>
            </a:extLst>
          </p:cNvPr>
          <p:cNvSpPr/>
          <p:nvPr/>
        </p:nvSpPr>
        <p:spPr>
          <a:xfrm>
            <a:off x="92366" y="7610145"/>
            <a:ext cx="7375234" cy="2975514"/>
          </a:xfrm>
          <a:prstGeom prst="roundRect">
            <a:avLst>
              <a:gd name="adj" fmla="val 1514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5429C42F-60C5-8D4D-EB32-8A7033072B11}"/>
              </a:ext>
            </a:extLst>
          </p:cNvPr>
          <p:cNvSpPr/>
          <p:nvPr/>
        </p:nvSpPr>
        <p:spPr>
          <a:xfrm>
            <a:off x="92366" y="105508"/>
            <a:ext cx="7375234" cy="1547446"/>
          </a:xfrm>
          <a:prstGeom prst="roundRect">
            <a:avLst>
              <a:gd name="adj" fmla="val 390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230832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1pPr>
            <a:lvl2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2pPr>
            <a:lvl3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3pPr>
            <a:lvl4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4pPr>
            <a:lvl5pPr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1" lang="ja-JP" altLang="ja-JP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</a:br>
            <a:endParaRPr kumimoji="1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5A4CE78-1006-A692-8252-948188F6E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31" y="7697766"/>
            <a:ext cx="4958136" cy="19965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EB91BE-C0BF-CA2C-CF80-54392AC2B44E}"/>
              </a:ext>
            </a:extLst>
          </p:cNvPr>
          <p:cNvSpPr txBox="1"/>
          <p:nvPr/>
        </p:nvSpPr>
        <p:spPr>
          <a:xfrm>
            <a:off x="5389741" y="7737135"/>
            <a:ext cx="1951175" cy="1000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オフィス</a:t>
            </a:r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のご案内</a:t>
            </a:r>
            <a:r>
              <a:rPr kumimoji="1" lang="en-US" altLang="ja-JP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  <a:p>
            <a:pPr>
              <a:spcBef>
                <a:spcPts val="600"/>
              </a:spcBef>
            </a:pPr>
            <a:endParaRPr kumimoji="1" lang="en-US" altLang="ja-JP" sz="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「飯田橋駅」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B4b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出口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600"/>
              </a:spcBef>
            </a:pPr>
            <a:r>
              <a:rPr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出て右側</a:t>
            </a:r>
            <a:endParaRPr kumimoji="1" lang="ja-JP" altLang="en-US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17B6EC6-1F40-6933-7C0C-0BA5E939A356}"/>
              </a:ext>
            </a:extLst>
          </p:cNvPr>
          <p:cNvSpPr txBox="1"/>
          <p:nvPr/>
        </p:nvSpPr>
        <p:spPr>
          <a:xfrm>
            <a:off x="4055828" y="8541141"/>
            <a:ext cx="84029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B4b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出口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7168E91-9951-6EF9-12F2-375E1080D44A}"/>
              </a:ext>
            </a:extLst>
          </p:cNvPr>
          <p:cNvSpPr txBox="1"/>
          <p:nvPr/>
        </p:nvSpPr>
        <p:spPr>
          <a:xfrm>
            <a:off x="421957" y="8589996"/>
            <a:ext cx="154080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軽子坂</a:t>
            </a:r>
            <a:r>
              <a:rPr kumimoji="1" lang="en-US" altLang="ja-JP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MN</a:t>
            </a:r>
            <a:r>
              <a:rPr kumimoji="1" lang="ja-JP" altLang="en-US" sz="12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ビル入口</a:t>
            </a:r>
            <a:endParaRPr kumimoji="1"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8" name="図 7" descr="回路, 電子機器 が含まれている画像&#10;&#10;自動的に生成された説明">
            <a:extLst>
              <a:ext uri="{FF2B5EF4-FFF2-40B4-BE49-F238E27FC236}">
                <a16:creationId xmlns:a16="http://schemas.microsoft.com/office/drawing/2014/main" id="{68DD2607-28CE-8D8B-5359-20F92DD1492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533" y="2616131"/>
            <a:ext cx="7054196" cy="34560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8508720-908E-9144-7292-F2B229614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77" y="1850603"/>
            <a:ext cx="1729656" cy="1094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CC7E7496-BD73-73A4-944E-00098CC411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959" y="1850604"/>
            <a:ext cx="1671738" cy="1094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E4F3D94-2D38-BFE7-06D8-44FA6D3DB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247" y="1850604"/>
            <a:ext cx="1722941" cy="1143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209B265-B8C0-888B-E3F8-F0BC1F88E9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827" y="4570806"/>
            <a:ext cx="1764692" cy="1094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251737A-479F-ABEB-D56F-89DAB0C19D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877" y="5601035"/>
            <a:ext cx="1161960" cy="1744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7D8313B-7C72-D481-1CF3-6C208EA133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0181" y="6126679"/>
            <a:ext cx="1654725" cy="1154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01F8C1A-2A69-B57A-F95E-5754C37913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4803" y="6003575"/>
            <a:ext cx="1899761" cy="13125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9FEFC7D-4DF9-808F-B567-B45450BC06B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80631" y="6367149"/>
            <a:ext cx="1075890" cy="719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threePt" dir="t"/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D86D80-7569-82C2-6FF9-749B712894D7}"/>
              </a:ext>
            </a:extLst>
          </p:cNvPr>
          <p:cNvSpPr txBox="1"/>
          <p:nvPr/>
        </p:nvSpPr>
        <p:spPr>
          <a:xfrm>
            <a:off x="149561" y="298841"/>
            <a:ext cx="747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ja-JP" altLang="en-US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弊社オフィスリニューアルの取組み～新しい</a:t>
            </a:r>
            <a:endParaRPr kumimoji="1" lang="en-US" altLang="ja-JP" sz="2800" b="1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働き方への対応まで、全てご紹介いたします！</a:t>
            </a:r>
            <a:endParaRPr kumimoji="1" lang="en-US" altLang="ja-JP" sz="2800" b="1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759B988-2BFD-9DFB-51F0-C07549280160}"/>
              </a:ext>
            </a:extLst>
          </p:cNvPr>
          <p:cNvSpPr/>
          <p:nvPr/>
        </p:nvSpPr>
        <p:spPr>
          <a:xfrm>
            <a:off x="92366" y="1652954"/>
            <a:ext cx="7375234" cy="5957191"/>
          </a:xfrm>
          <a:prstGeom prst="roundRect">
            <a:avLst>
              <a:gd name="adj" fmla="val 1514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35599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143</Words>
  <Application>Microsoft Office PowerPoint</Application>
  <PresentationFormat>ユーザー設定</PresentationFormat>
  <Paragraphs>41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Fujitsu Infinity Pro</vt:lpstr>
      <vt:lpstr>Meiryo UI</vt:lpstr>
      <vt:lpstr>Arial</vt:lpstr>
      <vt:lpstr>Calibri</vt:lpstr>
      <vt:lpstr>Calibri Light</vt:lpstr>
      <vt:lpstr>Wingdings 2</vt:lpstr>
      <vt:lpstr>HDOfficeLightV0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/>
  <cp:lastModifiedBy/>
  <cp:revision>9</cp:revision>
  <dcterms:created xsi:type="dcterms:W3CDTF">2010-12-20T07:05:43Z</dcterms:created>
  <dcterms:modified xsi:type="dcterms:W3CDTF">2024-05-14T04:50:27Z</dcterms:modified>
  <cp:category>公開情報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189867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