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1" r:id="rId3"/>
  </p:sldIdLst>
  <p:sldSz cx="6858000" cy="9906000" type="A4"/>
  <p:notesSz cx="6886575" cy="1001712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86"/>
    <a:srgbClr val="FAA36E"/>
    <a:srgbClr val="FBA7A7"/>
    <a:srgbClr val="EE7EE1"/>
    <a:srgbClr val="FDE5D7"/>
    <a:srgbClr val="FEF3EC"/>
    <a:srgbClr val="FDD7BF"/>
    <a:srgbClr val="FBB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802" autoAdjust="0"/>
  </p:normalViewPr>
  <p:slideViewPr>
    <p:cSldViewPr snapToGrid="0">
      <p:cViewPr varScale="1">
        <p:scale>
          <a:sx n="53" d="100"/>
          <a:sy n="53" d="100"/>
        </p:scale>
        <p:origin x="20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439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44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7926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588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4287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99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0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866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020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19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87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7D010-8038-4F74-A9E0-B5AE32B88A98}" type="datetimeFigureOut">
              <a:rPr kumimoji="1" lang="ja-JP" altLang="en-US" smtClean="0"/>
              <a:t>2022/9/11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2CED8-14B9-49AF-9FEE-EB0E1E703D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96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1036424F-E9AB-FC82-57E4-D9B100E50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5" y="383534"/>
            <a:ext cx="6708603" cy="4458316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29B1B2B-890E-43AE-BDE5-DBDEFFF5F1A9}"/>
              </a:ext>
            </a:extLst>
          </p:cNvPr>
          <p:cNvSpPr/>
          <p:nvPr/>
        </p:nvSpPr>
        <p:spPr>
          <a:xfrm>
            <a:off x="86479" y="519654"/>
            <a:ext cx="6670634" cy="3967948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24797" y="9404180"/>
            <a:ext cx="6858000" cy="552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76137" y="9445277"/>
            <a:ext cx="1416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err="1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ZenSalon</a:t>
            </a:r>
            <a:endParaRPr lang="en-US" altLang="ja-JP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8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lang="en-US" altLang="ja-JP" sz="800" b="1" dirty="0" err="1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kamakura</a:t>
            </a:r>
            <a:endParaRPr kumimoji="1" lang="ja-JP" altLang="en-US" sz="8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4" name="角丸四角形 33"/>
          <p:cNvSpPr/>
          <p:nvPr/>
        </p:nvSpPr>
        <p:spPr>
          <a:xfrm>
            <a:off x="256289" y="6308338"/>
            <a:ext cx="6484344" cy="4039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49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こんなお悩みありませんか？</a:t>
            </a: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-1" y="7649004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＜実績一部＞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6E9B99-5882-477D-9E7B-6F2853EEC605}"/>
              </a:ext>
            </a:extLst>
          </p:cNvPr>
          <p:cNvSpPr/>
          <p:nvPr/>
        </p:nvSpPr>
        <p:spPr>
          <a:xfrm>
            <a:off x="86479" y="7981104"/>
            <a:ext cx="432000" cy="4006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12C376A3-48CE-466D-851D-E15202879D3D}"/>
              </a:ext>
            </a:extLst>
          </p:cNvPr>
          <p:cNvSpPr/>
          <p:nvPr/>
        </p:nvSpPr>
        <p:spPr>
          <a:xfrm>
            <a:off x="86479" y="8412281"/>
            <a:ext cx="432000" cy="4006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ja-JP" altLang="en-US" sz="1400" dirty="0">
              <a:solidFill>
                <a:prstClr val="white"/>
              </a:solidFill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4A54238-351C-4571-9FF0-AD6E834C272C}"/>
              </a:ext>
            </a:extLst>
          </p:cNvPr>
          <p:cNvSpPr/>
          <p:nvPr/>
        </p:nvSpPr>
        <p:spPr>
          <a:xfrm>
            <a:off x="86479" y="8843458"/>
            <a:ext cx="432000" cy="4006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ja-JP" altLang="en-US" sz="1400" dirty="0">
              <a:solidFill>
                <a:prstClr val="white"/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952C96A-3D9E-4820-B77C-1E1E36E125D0}"/>
              </a:ext>
            </a:extLst>
          </p:cNvPr>
          <p:cNvSpPr/>
          <p:nvPr/>
        </p:nvSpPr>
        <p:spPr>
          <a:xfrm>
            <a:off x="3617695" y="7977387"/>
            <a:ext cx="432000" cy="4006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ja-JP" altLang="en-US" sz="1400" dirty="0">
              <a:solidFill>
                <a:prstClr val="white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2BC3FC0B-402D-4935-B8AA-21138B0C4D10}"/>
              </a:ext>
            </a:extLst>
          </p:cNvPr>
          <p:cNvSpPr/>
          <p:nvPr/>
        </p:nvSpPr>
        <p:spPr>
          <a:xfrm>
            <a:off x="3617695" y="8408564"/>
            <a:ext cx="432000" cy="4006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ja-JP" altLang="en-US" sz="1400" dirty="0"/>
              <a:t>写真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4FBFD6D5-9960-4B39-9B67-11573C5A0E6F}"/>
              </a:ext>
            </a:extLst>
          </p:cNvPr>
          <p:cNvSpPr/>
          <p:nvPr/>
        </p:nvSpPr>
        <p:spPr>
          <a:xfrm>
            <a:off x="3617695" y="8839741"/>
            <a:ext cx="432000" cy="4006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ja-JP" altLang="en-US" sz="1400" dirty="0"/>
              <a:t>写真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E7025D-A167-EE5D-41C7-5179B628404C}"/>
              </a:ext>
            </a:extLst>
          </p:cNvPr>
          <p:cNvSpPr txBox="1"/>
          <p:nvPr/>
        </p:nvSpPr>
        <p:spPr>
          <a:xfrm>
            <a:off x="476137" y="1240052"/>
            <a:ext cx="648434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600" dirty="0">
                <a:solidFill>
                  <a:srgbClr val="002D86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４０歳からはじめる</a:t>
            </a:r>
            <a:endParaRPr kumimoji="1" lang="en-US" altLang="ja-JP" sz="2600" dirty="0">
              <a:solidFill>
                <a:srgbClr val="002D86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2600" dirty="0">
                <a:solidFill>
                  <a:srgbClr val="002D86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マインドフルネスで</a:t>
            </a:r>
            <a:endParaRPr kumimoji="1" lang="en-US" altLang="ja-JP" sz="2600" dirty="0">
              <a:solidFill>
                <a:srgbClr val="002D86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2600" dirty="0">
                <a:solidFill>
                  <a:srgbClr val="002D86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輝くわたし＠ＨＯＭＥ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897A589-1D93-5A87-6269-988B486B654E}"/>
              </a:ext>
            </a:extLst>
          </p:cNvPr>
          <p:cNvSpPr txBox="1"/>
          <p:nvPr/>
        </p:nvSpPr>
        <p:spPr>
          <a:xfrm>
            <a:off x="186827" y="-20303"/>
            <a:ext cx="6484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002D86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～世界のセレブが実践する</a:t>
            </a:r>
            <a:r>
              <a:rPr lang="ja-JP" altLang="en-US" dirty="0">
                <a:solidFill>
                  <a:srgbClr val="002D86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１日１５分魔法のルーティン～</a:t>
            </a:r>
            <a:endParaRPr kumimoji="1" lang="ja-JP" altLang="en-US" dirty="0">
              <a:solidFill>
                <a:srgbClr val="002D86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C538E6C-2EA4-429C-B2CC-2CB04BA9F488}"/>
              </a:ext>
            </a:extLst>
          </p:cNvPr>
          <p:cNvSpPr txBox="1"/>
          <p:nvPr/>
        </p:nvSpPr>
        <p:spPr>
          <a:xfrm>
            <a:off x="186827" y="5066379"/>
            <a:ext cx="648434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7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セレブを魅了する「マインドフルネス」の力</a:t>
            </a:r>
            <a:endParaRPr lang="en-US" altLang="ja-JP" sz="170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algn="ctr"/>
            <a:r>
              <a:rPr lang="ja-JP" altLang="en-US" sz="1700" b="1" i="0" dirty="0">
                <a:solidFill>
                  <a:srgbClr val="393333"/>
                </a:solidFill>
                <a:effectLst/>
                <a:latin typeface="Herlvetica Neue"/>
              </a:rPr>
              <a:t>多くのセレブは、外見だけでなく、内面のケアにも力を入れている。</a:t>
            </a:r>
            <a:endParaRPr lang="en-US" altLang="ja-JP" sz="1700" b="1" i="0" dirty="0">
              <a:solidFill>
                <a:srgbClr val="393333"/>
              </a:solidFill>
              <a:effectLst/>
              <a:latin typeface="Herlvetica Neue"/>
            </a:endParaRPr>
          </a:p>
          <a:p>
            <a:pPr algn="ctr"/>
            <a:r>
              <a:rPr lang="ja-JP" altLang="en-US" sz="1700" b="1" i="0" dirty="0">
                <a:solidFill>
                  <a:srgbClr val="393333"/>
                </a:solidFill>
                <a:effectLst/>
                <a:latin typeface="Herlvetica Neue"/>
              </a:rPr>
              <a:t>リラックスすることで、心を鍛える「マインドフルネス」</a:t>
            </a:r>
            <a:endParaRPr lang="en-US" altLang="ja-JP" sz="1700" b="1" i="0" dirty="0">
              <a:solidFill>
                <a:srgbClr val="393333"/>
              </a:solidFill>
              <a:effectLst/>
              <a:latin typeface="Herlvetica Neue"/>
            </a:endParaRPr>
          </a:p>
          <a:p>
            <a:pPr algn="ctr"/>
            <a:r>
              <a:rPr kumimoji="1" lang="ja-JP" altLang="en-US" sz="1400" b="1" u="sng" dirty="0">
                <a:solidFill>
                  <a:srgbClr val="393333"/>
                </a:solidFill>
                <a:latin typeface="Herlvetica Neue"/>
                <a:ea typeface="HG丸ｺﾞｼｯｸM-PRO" panose="020F0600000000000000" pitchFamily="50" charset="-128"/>
              </a:rPr>
              <a:t>実践者：ミランダ・カー、ビヨンセ、レディガガ　他多数</a:t>
            </a:r>
            <a:endParaRPr kumimoji="1" lang="ja-JP" altLang="en-US" sz="1400" b="1" u="sng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40CC3C4-1B5B-9B80-C452-20E92B149FD6}"/>
              </a:ext>
            </a:extLst>
          </p:cNvPr>
          <p:cNvSpPr txBox="1"/>
          <p:nvPr/>
        </p:nvSpPr>
        <p:spPr>
          <a:xfrm>
            <a:off x="586439" y="8839741"/>
            <a:ext cx="2100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よく眠れる様になりました。　　（４１歳　ＩＴ企業勤務）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E7AD507-51E7-8525-012F-7AF0D15F360C}"/>
              </a:ext>
            </a:extLst>
          </p:cNvPr>
          <p:cNvSpPr txBox="1"/>
          <p:nvPr/>
        </p:nvSpPr>
        <p:spPr>
          <a:xfrm>
            <a:off x="560631" y="8414208"/>
            <a:ext cx="2643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自分が好きになった。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（３８歳　飲食店アルバイト）</a:t>
            </a:r>
            <a:endParaRPr kumimoji="1"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FFC5053-38F6-E453-6768-7787B3E73BCC}"/>
              </a:ext>
            </a:extLst>
          </p:cNvPr>
          <p:cNvSpPr txBox="1"/>
          <p:nvPr/>
        </p:nvSpPr>
        <p:spPr>
          <a:xfrm>
            <a:off x="586439" y="7987983"/>
            <a:ext cx="2416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毎日を丁寧に生きる様になった。（４２歳　主婦）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5A3CA7A-5AA7-F601-4BA4-5724F51FAA96}"/>
              </a:ext>
            </a:extLst>
          </p:cNvPr>
          <p:cNvSpPr txBox="1"/>
          <p:nvPr/>
        </p:nvSpPr>
        <p:spPr>
          <a:xfrm>
            <a:off x="4062185" y="8878509"/>
            <a:ext cx="2706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家族へのイライラが減った。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（４８歳　主婦）</a:t>
            </a:r>
            <a:endParaRPr kumimoji="1"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F00160C-00CD-6600-58DD-B3BD2C5109DA}"/>
              </a:ext>
            </a:extLst>
          </p:cNvPr>
          <p:cNvSpPr txBox="1"/>
          <p:nvPr/>
        </p:nvSpPr>
        <p:spPr>
          <a:xfrm>
            <a:off x="4098099" y="7987983"/>
            <a:ext cx="2293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自律神経が整う。　　　　　（５１歳　主婦）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B3A013D-1876-D86C-9F8D-20AAD1EC59BD}"/>
              </a:ext>
            </a:extLst>
          </p:cNvPr>
          <p:cNvSpPr txBox="1"/>
          <p:nvPr/>
        </p:nvSpPr>
        <p:spPr>
          <a:xfrm>
            <a:off x="4062185" y="8429451"/>
            <a:ext cx="2293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お肌の調子がいい。　　　　　（４６歳　看護師）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53BC21F-94E4-3BC8-75B2-657559E74360}"/>
              </a:ext>
            </a:extLst>
          </p:cNvPr>
          <p:cNvSpPr txBox="1"/>
          <p:nvPr/>
        </p:nvSpPr>
        <p:spPr>
          <a:xfrm>
            <a:off x="573056" y="6907215"/>
            <a:ext cx="1352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accent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疲れやすい</a:t>
            </a:r>
            <a:endParaRPr lang="en-US" altLang="ja-JP" b="1" dirty="0">
              <a:solidFill>
                <a:schemeClr val="accent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b="1" dirty="0">
                <a:solidFill>
                  <a:schemeClr val="accent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眠い・不眠</a:t>
            </a:r>
            <a:endParaRPr kumimoji="1" lang="ja-JP" altLang="en-US" b="1" dirty="0">
              <a:solidFill>
                <a:schemeClr val="accent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864F3CD-2B7F-1399-CC19-9285B61CA3CA}"/>
              </a:ext>
            </a:extLst>
          </p:cNvPr>
          <p:cNvSpPr txBox="1"/>
          <p:nvPr/>
        </p:nvSpPr>
        <p:spPr>
          <a:xfrm>
            <a:off x="4889203" y="6944785"/>
            <a:ext cx="1800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accent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頭痛・めまい</a:t>
            </a:r>
            <a:endParaRPr lang="en-US" altLang="ja-JP" sz="1600" b="1" dirty="0">
              <a:solidFill>
                <a:schemeClr val="accent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600" b="1" dirty="0">
                <a:solidFill>
                  <a:schemeClr val="accent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肩こり</a:t>
            </a:r>
            <a:r>
              <a:rPr lang="ja-JP" altLang="en-US" sz="1600" b="1" dirty="0">
                <a:solidFill>
                  <a:schemeClr val="accent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・首こり</a:t>
            </a:r>
            <a:endParaRPr kumimoji="1" lang="ja-JP" altLang="en-US" sz="1600" b="1" dirty="0">
              <a:solidFill>
                <a:schemeClr val="accent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0836CF6-6C4F-872F-BA45-ADB031205E78}"/>
              </a:ext>
            </a:extLst>
          </p:cNvPr>
          <p:cNvSpPr txBox="1"/>
          <p:nvPr/>
        </p:nvSpPr>
        <p:spPr>
          <a:xfrm>
            <a:off x="2403759" y="6931493"/>
            <a:ext cx="2087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accent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イライラしがち</a:t>
            </a:r>
            <a:endParaRPr lang="en-US" altLang="ja-JP" sz="1600" b="1" dirty="0">
              <a:solidFill>
                <a:schemeClr val="accent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600" b="1" dirty="0">
                <a:solidFill>
                  <a:schemeClr val="accent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肌荒れ・発疹</a:t>
            </a:r>
            <a:endParaRPr kumimoji="1" lang="ja-JP" altLang="en-US" sz="1600" b="1" dirty="0">
              <a:solidFill>
                <a:schemeClr val="accent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1A178AB0-7E1E-2913-63C7-3D1FF1BF857A}"/>
              </a:ext>
            </a:extLst>
          </p:cNvPr>
          <p:cNvSpPr/>
          <p:nvPr/>
        </p:nvSpPr>
        <p:spPr>
          <a:xfrm>
            <a:off x="205510" y="6825343"/>
            <a:ext cx="2087846" cy="823661"/>
          </a:xfrm>
          <a:prstGeom prst="roundRect">
            <a:avLst/>
          </a:prstGeom>
          <a:noFill/>
          <a:ln w="317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0428D13A-EE76-0457-23CE-EA6D23F50C2A}"/>
              </a:ext>
            </a:extLst>
          </p:cNvPr>
          <p:cNvSpPr/>
          <p:nvPr/>
        </p:nvSpPr>
        <p:spPr>
          <a:xfrm>
            <a:off x="2459024" y="6833282"/>
            <a:ext cx="2087846" cy="823661"/>
          </a:xfrm>
          <a:prstGeom prst="roundRect">
            <a:avLst/>
          </a:prstGeom>
          <a:noFill/>
          <a:ln w="317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5F31A7E6-13F7-5A6F-8A80-4E9F2FE40D99}"/>
              </a:ext>
            </a:extLst>
          </p:cNvPr>
          <p:cNvSpPr/>
          <p:nvPr/>
        </p:nvSpPr>
        <p:spPr>
          <a:xfrm>
            <a:off x="4679162" y="6842292"/>
            <a:ext cx="2087846" cy="823661"/>
          </a:xfrm>
          <a:prstGeom prst="roundRect">
            <a:avLst/>
          </a:prstGeom>
          <a:noFill/>
          <a:ln w="317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FF045769-BFE4-CC3C-8125-C49486133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49" y="8003139"/>
            <a:ext cx="301979" cy="353049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8A1B85F-86DD-85A2-CB98-A46BB7B78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6289" y="8421208"/>
            <a:ext cx="307181" cy="34310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7640B0F-5847-87FF-02E8-EAEECBC193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6290" y="8003139"/>
            <a:ext cx="312161" cy="340713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C6E836E8-DE30-54F8-15B1-91F4E570FB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289" y="8856916"/>
            <a:ext cx="312161" cy="357023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CD0B84D2-C5AE-01C0-9061-4A8D5E14F6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704" y="8429451"/>
            <a:ext cx="332884" cy="357806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9E81EC78-CD1D-8F98-988F-102226328B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704" y="8880540"/>
            <a:ext cx="332433" cy="339544"/>
          </a:xfrm>
          <a:prstGeom prst="rect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7E26369-1000-B6F1-58FF-97478E9BEF31}"/>
              </a:ext>
            </a:extLst>
          </p:cNvPr>
          <p:cNvSpPr txBox="1"/>
          <p:nvPr/>
        </p:nvSpPr>
        <p:spPr>
          <a:xfrm>
            <a:off x="2018776" y="9539093"/>
            <a:ext cx="45207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en-US" altLang="ja-JP" sz="1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zensalon.kamakura@gmail.com</a:t>
            </a:r>
            <a:r>
              <a:rPr lang="ja-JP" altLang="en-US" sz="1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kumimoji="1" lang="ja-JP" altLang="en-US" sz="1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０９０－３４６３－８６９３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3BF4B57-A114-7676-77C0-D82CE2D53A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3535" y="441497"/>
            <a:ext cx="2030783" cy="463343"/>
          </a:xfrm>
          <a:prstGeom prst="rect">
            <a:avLst/>
          </a:prstGeom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B9531D9-9A8D-D964-78D3-D1920D0DAF5E}"/>
              </a:ext>
            </a:extLst>
          </p:cNvPr>
          <p:cNvSpPr/>
          <p:nvPr/>
        </p:nvSpPr>
        <p:spPr>
          <a:xfrm>
            <a:off x="4889203" y="3196063"/>
            <a:ext cx="941765" cy="31298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ONLINE</a:t>
            </a:r>
            <a:endParaRPr kumimoji="1" lang="ja-JP" altLang="en-US" sz="16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24DF9700-2E7E-5C45-0EFF-5B35653BEC51}"/>
              </a:ext>
            </a:extLst>
          </p:cNvPr>
          <p:cNvSpPr/>
          <p:nvPr/>
        </p:nvSpPr>
        <p:spPr>
          <a:xfrm>
            <a:off x="5943382" y="3196063"/>
            <a:ext cx="762468" cy="3129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無料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5C9F87B1-07CB-4957-222E-A45986CA1C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6583" y="1335683"/>
            <a:ext cx="953597" cy="112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9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9D521D96-D5D6-4B8C-22C3-F7C8D8BB0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729" y="967378"/>
            <a:ext cx="2654993" cy="2550166"/>
          </a:xfrm>
          <a:prstGeom prst="rect">
            <a:avLst/>
          </a:prstGeom>
        </p:spPr>
      </p:pic>
      <p:sp>
        <p:nvSpPr>
          <p:cNvPr id="9" name="正方形/長方形 8"/>
          <p:cNvSpPr/>
          <p:nvPr/>
        </p:nvSpPr>
        <p:spPr>
          <a:xfrm>
            <a:off x="24797" y="9404180"/>
            <a:ext cx="6858000" cy="55232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cxnSp>
        <p:nvCxnSpPr>
          <p:cNvPr id="38" name="直線コネクタ 37"/>
          <p:cNvCxnSpPr>
            <a:cxnSpLocks/>
          </p:cNvCxnSpPr>
          <p:nvPr/>
        </p:nvCxnSpPr>
        <p:spPr>
          <a:xfrm flipH="1" flipV="1">
            <a:off x="-1172" y="7916909"/>
            <a:ext cx="6902488" cy="182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cxnSpLocks/>
          </p:cNvCxnSpPr>
          <p:nvPr/>
        </p:nvCxnSpPr>
        <p:spPr>
          <a:xfrm>
            <a:off x="3828081" y="7926031"/>
            <a:ext cx="13915" cy="14781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223873" y="8286141"/>
            <a:ext cx="14883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0" i="0" dirty="0">
                <a:solidFill>
                  <a:srgbClr val="333333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1200" b="0" i="0" dirty="0">
                <a:solidFill>
                  <a:srgbClr val="333333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お申込み</a:t>
            </a:r>
            <a:r>
              <a:rPr lang="en-US" altLang="ja-JP" sz="1200" b="0" i="0" dirty="0">
                <a:solidFill>
                  <a:srgbClr val="333333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</a:p>
          <a:p>
            <a:endParaRPr lang="en-US" altLang="ja-JP" sz="1200" b="0" i="0" dirty="0">
              <a:solidFill>
                <a:srgbClr val="333333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000" dirty="0">
                <a:solidFill>
                  <a:srgbClr val="33333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右</a:t>
            </a:r>
            <a:r>
              <a:rPr lang="ja-JP" altLang="en-US" sz="1000" b="0" i="0" dirty="0">
                <a:solidFill>
                  <a:srgbClr val="333333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記ＱＲコード</a:t>
            </a:r>
            <a:r>
              <a:rPr lang="ja-JP" altLang="en-US" sz="1000" dirty="0">
                <a:solidFill>
                  <a:srgbClr val="33333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より</a:t>
            </a:r>
            <a:endParaRPr lang="en-US" altLang="ja-JP" sz="1000" dirty="0">
              <a:solidFill>
                <a:srgbClr val="333333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000" b="0" i="0" dirty="0">
                <a:solidFill>
                  <a:srgbClr val="333333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ご連絡ください。</a:t>
            </a:r>
            <a:endParaRPr kumimoji="1"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-46494" y="-30995"/>
            <a:ext cx="18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▼</a:t>
            </a:r>
            <a:r>
              <a:rPr kumimoji="1"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受講プログラム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-148278" y="5051966"/>
            <a:ext cx="707690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sz="900" dirty="0">
              <a:solidFill>
                <a:srgbClr val="333333"/>
              </a:solidFill>
              <a:latin typeface="ヒラギノ角ゴ Pro W3"/>
            </a:endParaRPr>
          </a:p>
          <a:p>
            <a:pPr marL="228600"/>
            <a:r>
              <a:rPr lang="ja-JP" altLang="en-US" sz="900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鎌倉</a:t>
            </a:r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マインドフルネス・プロデューサー</a:t>
            </a:r>
          </a:p>
          <a:p>
            <a:pPr marL="228600"/>
            <a:r>
              <a:rPr lang="en-US" altLang="ja-JP" sz="900" kern="1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ZenSalon</a:t>
            </a:r>
            <a:r>
              <a:rPr lang="ja-JP" altLang="en-US" sz="900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鎌倉</a:t>
            </a:r>
            <a:r>
              <a:rPr lang="ja-JP" altLang="en-US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オーナー</a:t>
            </a:r>
            <a:r>
              <a:rPr lang="ja-JP" altLang="en-US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渡邉剛史</a:t>
            </a:r>
            <a:endParaRPr lang="ja-JP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r>
              <a:rPr lang="en-US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 </a:t>
            </a:r>
            <a:endParaRPr lang="ja-JP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輝く日常生活を送りたい人へ、マインドフルネスの実践で</a:t>
            </a:r>
            <a:r>
              <a:rPr lang="ja-JP" altLang="en-US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、</a:t>
            </a:r>
            <a:endParaRPr lang="en-US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ja-JP" altLang="en-US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人生</a:t>
            </a:r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のクオリティ（</a:t>
            </a:r>
            <a:r>
              <a:rPr lang="en-US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QOL</a:t>
            </a:r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）の向上をサポートする専門家。　</a:t>
            </a: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鎌倉を拠点としてサロン経営、講演、執筆活動を行っている。</a:t>
            </a:r>
          </a:p>
          <a:p>
            <a:pPr marL="228600"/>
            <a:r>
              <a:rPr lang="en-US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 </a:t>
            </a:r>
            <a:endParaRPr lang="ja-JP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ＮＹで５０年信頼される</a:t>
            </a:r>
            <a:r>
              <a:rPr lang="en-US" altLang="ja-JP" sz="900" kern="100" dirty="0" err="1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DavidNichtern</a:t>
            </a:r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のプログラムを</a:t>
            </a:r>
            <a:r>
              <a:rPr lang="ja-JP" altLang="en-US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、</a:t>
            </a:r>
            <a:endParaRPr lang="en-US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１，０００時間トレーニングの後に指導者となる。</a:t>
            </a: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世界のセレブ達が実践する</a:t>
            </a:r>
            <a:r>
              <a:rPr lang="ja-JP" altLang="en-US" sz="900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１</a:t>
            </a:r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日１５分魔法のルーティンを伝え</a:t>
            </a:r>
            <a:r>
              <a:rPr lang="ja-JP" altLang="en-US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、</a:t>
            </a:r>
            <a:endParaRPr lang="en-US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en-US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QOL</a:t>
            </a:r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の向上をサポートしていく事をライフワークとしている。</a:t>
            </a:r>
          </a:p>
          <a:p>
            <a:pPr marL="228600"/>
            <a:r>
              <a:rPr lang="en-US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 </a:t>
            </a:r>
            <a:endParaRPr lang="ja-JP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一緒に継続する仲間から「自分が好きになった」 </a:t>
            </a:r>
            <a:endParaRPr lang="en-US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「毎日を丁寧に生きる様になった」「よく寝れる」</a:t>
            </a:r>
            <a:r>
              <a:rPr lang="ja-JP" altLang="en-US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等の声も多い。</a:t>
            </a:r>
            <a:endParaRPr lang="en-US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endParaRPr lang="en-US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パーソナルセッション通算１５，０００回のキャリアを活かし</a:t>
            </a:r>
          </a:p>
          <a:p>
            <a:pPr marL="228600"/>
            <a:r>
              <a:rPr lang="ja-JP" altLang="ja-JP" sz="900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解りやすく、寄り添った指導スタイルが評判となっている。</a:t>
            </a:r>
            <a:endParaRPr lang="en-US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228600"/>
            <a:r>
              <a:rPr lang="ja-JP" altLang="en-US" sz="900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趣味は、サーフィン、</a:t>
            </a:r>
            <a:r>
              <a:rPr lang="en-US" altLang="ja-JP" sz="900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SUP</a:t>
            </a:r>
            <a:r>
              <a:rPr lang="ja-JP" altLang="en-US" sz="900" kern="1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、音楽鑑賞。</a:t>
            </a:r>
            <a:endParaRPr lang="ja-JP" altLang="ja-JP" sz="900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26" name="直線コネクタ 25"/>
          <p:cNvCxnSpPr>
            <a:cxnSpLocks/>
          </p:cNvCxnSpPr>
          <p:nvPr/>
        </p:nvCxnSpPr>
        <p:spPr>
          <a:xfrm flipH="1" flipV="1">
            <a:off x="-6131" y="5138162"/>
            <a:ext cx="6902488" cy="182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C72C6A49-D13C-902D-6E22-57C03729F65C}"/>
              </a:ext>
            </a:extLst>
          </p:cNvPr>
          <p:cNvSpPr/>
          <p:nvPr/>
        </p:nvSpPr>
        <p:spPr>
          <a:xfrm>
            <a:off x="150514" y="420834"/>
            <a:ext cx="6508347" cy="381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プレミアム　マインドフルネス　体験セミナー</a:t>
            </a:r>
            <a:endParaRPr kumimoji="1" lang="ja-JP" altLang="en-US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6" name="下矢印 11">
            <a:extLst>
              <a:ext uri="{FF2B5EF4-FFF2-40B4-BE49-F238E27FC236}">
                <a16:creationId xmlns:a16="http://schemas.microsoft.com/office/drawing/2014/main" id="{CE1C9C83-9DD8-A1C9-0E62-6E177A46C8C8}"/>
              </a:ext>
            </a:extLst>
          </p:cNvPr>
          <p:cNvSpPr/>
          <p:nvPr/>
        </p:nvSpPr>
        <p:spPr>
          <a:xfrm rot="16200000">
            <a:off x="1770996" y="8506540"/>
            <a:ext cx="552321" cy="3940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B5E42FFE-F487-7F06-CDF4-86709C1A38BA}"/>
              </a:ext>
            </a:extLst>
          </p:cNvPr>
          <p:cNvSpPr/>
          <p:nvPr/>
        </p:nvSpPr>
        <p:spPr>
          <a:xfrm>
            <a:off x="2633309" y="8222866"/>
            <a:ext cx="880982" cy="895990"/>
          </a:xfrm>
          <a:prstGeom prst="rect">
            <a:avLst/>
          </a:prstGeom>
          <a:noFill/>
          <a:ln w="349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57C5E5B-B722-AF62-BAD2-4BECE88CF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710" y="8250999"/>
            <a:ext cx="822179" cy="818068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79ED1D5-373D-A9FA-E011-D00691F939AE}"/>
              </a:ext>
            </a:extLst>
          </p:cNvPr>
          <p:cNvSpPr txBox="1"/>
          <p:nvPr/>
        </p:nvSpPr>
        <p:spPr>
          <a:xfrm>
            <a:off x="476137" y="9445277"/>
            <a:ext cx="1416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err="1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ZenSalon</a:t>
            </a:r>
            <a:endParaRPr lang="en-US" altLang="ja-JP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8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lang="en-US" altLang="ja-JP" sz="800" b="1" dirty="0" err="1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kamakura</a:t>
            </a:r>
            <a:endParaRPr kumimoji="1" lang="ja-JP" altLang="en-US" sz="8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484225F8-703E-554F-373E-642DC2905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996" y="5802138"/>
            <a:ext cx="1449852" cy="1270704"/>
          </a:xfrm>
          <a:prstGeom prst="rect">
            <a:avLst/>
          </a:prstGeom>
        </p:spPr>
      </p:pic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2641119E-F7F0-B401-9857-E314EC99D3EC}"/>
              </a:ext>
            </a:extLst>
          </p:cNvPr>
          <p:cNvSpPr txBox="1"/>
          <p:nvPr/>
        </p:nvSpPr>
        <p:spPr>
          <a:xfrm>
            <a:off x="3767757" y="7982912"/>
            <a:ext cx="30349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開催日</a:t>
            </a:r>
            <a:r>
              <a:rPr kumimoji="1" lang="en-US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</a:p>
          <a:p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①＊／＊　＊＊：＊＊～＊＊：＊＊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②＊／＊　＊＊：＊＊～＊＊：＊＊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③＊／＊　＊＊：＊＊～＊＊：＊＊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en-US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価　格</a:t>
            </a:r>
            <a:r>
              <a:rPr kumimoji="1" lang="en-US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</a:p>
          <a:p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通常：</a:t>
            </a:r>
            <a:r>
              <a:rPr kumimoji="1"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２，０００円</a:t>
            </a:r>
            <a:endParaRPr kumimoji="1"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早割；１，０００円　</a:t>
            </a:r>
            <a:r>
              <a:rPr lang="en-US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＊／＊迄お申込み分</a:t>
            </a:r>
            <a:endParaRPr lang="en-US" altLang="ja-JP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30D88018-5C14-E831-6E7C-70D415F30942}"/>
              </a:ext>
            </a:extLst>
          </p:cNvPr>
          <p:cNvSpPr/>
          <p:nvPr/>
        </p:nvSpPr>
        <p:spPr>
          <a:xfrm>
            <a:off x="382968" y="1191126"/>
            <a:ext cx="3536338" cy="903014"/>
          </a:xfrm>
          <a:prstGeom prst="roundRect">
            <a:avLst/>
          </a:prstGeom>
          <a:solidFill>
            <a:schemeClr val="bg1"/>
          </a:solidFill>
          <a:ln w="349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D7AE8BC-D730-46A8-9652-5DFD5E805BF0}"/>
              </a:ext>
            </a:extLst>
          </p:cNvPr>
          <p:cNvSpPr txBox="1"/>
          <p:nvPr/>
        </p:nvSpPr>
        <p:spPr>
          <a:xfrm>
            <a:off x="377613" y="1271726"/>
            <a:ext cx="3514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>
                    <a:lumMod val="50000"/>
                  </a:schemeClr>
                </a:solidFill>
              </a:rPr>
              <a:t>不安と疲れがたまった脳に</a:t>
            </a:r>
            <a:endParaRPr kumimoji="1" lang="en-US" altLang="ja-JP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ja-JP" altLang="en-US" sz="2000" b="1" dirty="0">
                <a:solidFill>
                  <a:schemeClr val="bg1">
                    <a:lumMod val="50000"/>
                  </a:schemeClr>
                </a:solidFill>
              </a:rPr>
              <a:t>マインドフルネスの休息</a:t>
            </a:r>
            <a:endParaRPr kumimoji="1" lang="ja-JP" altLang="en-U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二等辺三角形 31">
            <a:extLst>
              <a:ext uri="{FF2B5EF4-FFF2-40B4-BE49-F238E27FC236}">
                <a16:creationId xmlns:a16="http://schemas.microsoft.com/office/drawing/2014/main" id="{CB9C0E08-9258-5347-0136-9941555AF354}"/>
              </a:ext>
            </a:extLst>
          </p:cNvPr>
          <p:cNvSpPr/>
          <p:nvPr/>
        </p:nvSpPr>
        <p:spPr>
          <a:xfrm rot="10800000">
            <a:off x="1137834" y="2282188"/>
            <a:ext cx="1927339" cy="323823"/>
          </a:xfrm>
          <a:prstGeom prst="triangle">
            <a:avLst/>
          </a:prstGeom>
          <a:solidFill>
            <a:srgbClr val="FBA7A7"/>
          </a:solidFill>
          <a:ln>
            <a:solidFill>
              <a:srgbClr val="FBA7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2FFA572E-3CC4-DB15-5465-01A7A39529EE}"/>
              </a:ext>
            </a:extLst>
          </p:cNvPr>
          <p:cNvSpPr/>
          <p:nvPr/>
        </p:nvSpPr>
        <p:spPr>
          <a:xfrm>
            <a:off x="377613" y="2780137"/>
            <a:ext cx="3547475" cy="682151"/>
          </a:xfrm>
          <a:prstGeom prst="roundRect">
            <a:avLst/>
          </a:prstGeom>
          <a:solidFill>
            <a:schemeClr val="bg1"/>
          </a:solidFill>
          <a:ln w="34925">
            <a:solidFill>
              <a:srgbClr val="FBA7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A2D23D5-E3FF-9E76-84AE-E0B5BC0B06D6}"/>
              </a:ext>
            </a:extLst>
          </p:cNvPr>
          <p:cNvSpPr txBox="1"/>
          <p:nvPr/>
        </p:nvSpPr>
        <p:spPr>
          <a:xfrm>
            <a:off x="774007" y="2787351"/>
            <a:ext cx="2654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BA7A7"/>
                </a:solidFill>
              </a:rPr>
              <a:t>疲れやモヤモヤが</a:t>
            </a:r>
            <a:endParaRPr kumimoji="1" lang="en-US" altLang="ja-JP" sz="2000" b="1" dirty="0">
              <a:solidFill>
                <a:srgbClr val="FBA7A7"/>
              </a:solidFill>
            </a:endParaRPr>
          </a:p>
          <a:p>
            <a:pPr algn="ctr"/>
            <a:r>
              <a:rPr lang="ja-JP" altLang="en-US" sz="2000" b="1" dirty="0">
                <a:solidFill>
                  <a:srgbClr val="FBA7A7"/>
                </a:solidFill>
              </a:rPr>
              <a:t>スーッと消える</a:t>
            </a:r>
            <a:endParaRPr kumimoji="1" lang="ja-JP" altLang="en-US" sz="2000" b="1" dirty="0">
              <a:solidFill>
                <a:srgbClr val="FBA7A7"/>
              </a:solidFill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582C7FC-E281-B48C-A2AB-BF10B277B30C}"/>
              </a:ext>
            </a:extLst>
          </p:cNvPr>
          <p:cNvSpPr txBox="1"/>
          <p:nvPr/>
        </p:nvSpPr>
        <p:spPr>
          <a:xfrm>
            <a:off x="258948" y="3850821"/>
            <a:ext cx="2314790" cy="954107"/>
          </a:xfrm>
          <a:prstGeom prst="rect">
            <a:avLst/>
          </a:prstGeom>
          <a:noFill/>
          <a:ln w="41275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マインドフルネスに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ご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興味のある方へ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お得な体験セミナー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をご案内します。</a:t>
            </a:r>
            <a:endParaRPr kumimoji="1"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54F989F6-92D1-3E26-126B-84CD25DC5621}"/>
              </a:ext>
            </a:extLst>
          </p:cNvPr>
          <p:cNvSpPr/>
          <p:nvPr/>
        </p:nvSpPr>
        <p:spPr>
          <a:xfrm>
            <a:off x="106195" y="3667790"/>
            <a:ext cx="6552665" cy="1292661"/>
          </a:xfrm>
          <a:prstGeom prst="rect">
            <a:avLst/>
          </a:prstGeom>
          <a:noFill/>
          <a:ln w="317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2573C26-08C2-3038-D11B-8F727C49AA89}"/>
              </a:ext>
            </a:extLst>
          </p:cNvPr>
          <p:cNvSpPr txBox="1"/>
          <p:nvPr/>
        </p:nvSpPr>
        <p:spPr>
          <a:xfrm>
            <a:off x="3284840" y="3778555"/>
            <a:ext cx="2314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こんな方にオススメ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6011733-946D-7764-B2EE-53CCA190C59F}"/>
              </a:ext>
            </a:extLst>
          </p:cNvPr>
          <p:cNvSpPr txBox="1"/>
          <p:nvPr/>
        </p:nvSpPr>
        <p:spPr>
          <a:xfrm>
            <a:off x="2726492" y="4082690"/>
            <a:ext cx="36524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✅これから始めようと思っている方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✅自己流やアプリで挫折してしまった方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✅もっとマインドフルネスを深めたい方</a:t>
            </a:r>
            <a:endParaRPr kumimoji="1"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BCC85740-0775-C554-1783-BD285B9F8194}"/>
              </a:ext>
            </a:extLst>
          </p:cNvPr>
          <p:cNvSpPr/>
          <p:nvPr/>
        </p:nvSpPr>
        <p:spPr>
          <a:xfrm>
            <a:off x="2808523" y="3814032"/>
            <a:ext cx="3267424" cy="254592"/>
          </a:xfrm>
          <a:prstGeom prst="roundRect">
            <a:avLst/>
          </a:prstGeom>
          <a:noFill/>
          <a:ln w="254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CBFEE7B-863E-4BA5-C0DD-1ABA75F5F576}"/>
              </a:ext>
            </a:extLst>
          </p:cNvPr>
          <p:cNvSpPr txBox="1"/>
          <p:nvPr/>
        </p:nvSpPr>
        <p:spPr>
          <a:xfrm>
            <a:off x="2018776" y="9539093"/>
            <a:ext cx="45207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en-US" altLang="ja-JP" sz="1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zensalon.kamakura@gmail.com</a:t>
            </a:r>
            <a:r>
              <a:rPr lang="ja-JP" altLang="en-US" sz="1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kumimoji="1" lang="ja-JP" altLang="en-US" sz="1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０９０－３４６３－８６９３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E6F507A7-CA4C-D689-E24E-98F8C7975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378" y="5802138"/>
            <a:ext cx="1038187" cy="131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002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6195</TotalTime>
  <Words>500</Words>
  <Application>Microsoft Office PowerPoint</Application>
  <PresentationFormat>A4 210 x 297 mm</PresentationFormat>
  <Paragraphs>79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Herlvetica Neue</vt:lpstr>
      <vt:lpstr>HGPｺﾞｼｯｸE</vt:lpstr>
      <vt:lpstr>HGP明朝E</vt:lpstr>
      <vt:lpstr>HG丸ｺﾞｼｯｸM-PRO</vt:lpstr>
      <vt:lpstr>ヒラギノ角ゴ Pro W3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矢澤友理</dc:creator>
  <cp:lastModifiedBy>tkfm1148989@gmail.com</cp:lastModifiedBy>
  <cp:revision>215</cp:revision>
  <cp:lastPrinted>2022-08-02T09:04:35Z</cp:lastPrinted>
  <dcterms:created xsi:type="dcterms:W3CDTF">2015-06-13T10:20:28Z</dcterms:created>
  <dcterms:modified xsi:type="dcterms:W3CDTF">2022-09-11T08:31:06Z</dcterms:modified>
</cp:coreProperties>
</file>