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ch002\Documents\2021&#20104;&#31639;&#12288;&#23455;&#32318;&#12288;&#12288;&#12288;&#20462;&#27491;&#29992;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'４ページ。 (2)'!$B$3</c:f>
              <c:strCache>
                <c:ptCount val="1"/>
                <c:pt idx="0">
                  <c:v>北京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'４ページ。 (2)'!$C$2:$N$2</c:f>
              <c:strCache>
                <c:ptCount val="12"/>
                <c:pt idx="0">
                  <c:v> 1月 </c:v>
                </c:pt>
                <c:pt idx="1">
                  <c:v> 2月 </c:v>
                </c:pt>
                <c:pt idx="2">
                  <c:v> 3月 </c:v>
                </c:pt>
                <c:pt idx="3">
                  <c:v> 4月 </c:v>
                </c:pt>
                <c:pt idx="4">
                  <c:v> 5月 </c:v>
                </c:pt>
                <c:pt idx="5">
                  <c:v> 6月 </c:v>
                </c:pt>
                <c:pt idx="6">
                  <c:v> 7月 </c:v>
                </c:pt>
                <c:pt idx="7">
                  <c:v> 8月 </c:v>
                </c:pt>
                <c:pt idx="8">
                  <c:v> 9月 </c:v>
                </c:pt>
                <c:pt idx="9">
                  <c:v> 10月 </c:v>
                </c:pt>
                <c:pt idx="10">
                  <c:v> 11月 </c:v>
                </c:pt>
                <c:pt idx="11">
                  <c:v> 12月 </c:v>
                </c:pt>
              </c:strCache>
            </c:strRef>
          </c:cat>
          <c:val>
            <c:numRef>
              <c:f>'４ページ。 (2)'!$C$3:$N$3</c:f>
              <c:numCache>
                <c:formatCode>_(* #,##0_);_(* \(#,##0\);_(* "-"_);_(@_)</c:formatCode>
                <c:ptCount val="12"/>
                <c:pt idx="0">
                  <c:v>4000</c:v>
                </c:pt>
                <c:pt idx="1">
                  <c:v>3000</c:v>
                </c:pt>
                <c:pt idx="2">
                  <c:v>4000</c:v>
                </c:pt>
                <c:pt idx="3">
                  <c:v>3666.6666666666702</c:v>
                </c:pt>
                <c:pt idx="4">
                  <c:v>3666.6666666666702</c:v>
                </c:pt>
                <c:pt idx="5">
                  <c:v>3666.6666666666702</c:v>
                </c:pt>
                <c:pt idx="6">
                  <c:v>3666.6666666666702</c:v>
                </c:pt>
                <c:pt idx="7">
                  <c:v>3666.6666666666702</c:v>
                </c:pt>
                <c:pt idx="8">
                  <c:v>3666.6666666666702</c:v>
                </c:pt>
                <c:pt idx="9">
                  <c:v>3666.6666666666702</c:v>
                </c:pt>
                <c:pt idx="10">
                  <c:v>3666.6666666666802</c:v>
                </c:pt>
                <c:pt idx="11">
                  <c:v>3666.6666666666802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4C-4798-AD5F-0659991AEBC8}"/>
            </c:ext>
          </c:extLst>
        </c:ser>
        <c:ser>
          <c:idx val="1"/>
          <c:order val="1"/>
          <c:tx>
            <c:strRef>
              <c:f>'４ページ。 (2)'!$B$4</c:f>
              <c:strCache>
                <c:ptCount val="1"/>
                <c:pt idx="0">
                  <c:v>杭州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'４ページ。 (2)'!$C$2:$N$2</c:f>
              <c:strCache>
                <c:ptCount val="12"/>
                <c:pt idx="0">
                  <c:v> 1月 </c:v>
                </c:pt>
                <c:pt idx="1">
                  <c:v> 2月 </c:v>
                </c:pt>
                <c:pt idx="2">
                  <c:v> 3月 </c:v>
                </c:pt>
                <c:pt idx="3">
                  <c:v> 4月 </c:v>
                </c:pt>
                <c:pt idx="4">
                  <c:v> 5月 </c:v>
                </c:pt>
                <c:pt idx="5">
                  <c:v> 6月 </c:v>
                </c:pt>
                <c:pt idx="6">
                  <c:v> 7月 </c:v>
                </c:pt>
                <c:pt idx="7">
                  <c:v> 8月 </c:v>
                </c:pt>
                <c:pt idx="8">
                  <c:v> 9月 </c:v>
                </c:pt>
                <c:pt idx="9">
                  <c:v> 10月 </c:v>
                </c:pt>
                <c:pt idx="10">
                  <c:v> 11月 </c:v>
                </c:pt>
                <c:pt idx="11">
                  <c:v> 12月 </c:v>
                </c:pt>
              </c:strCache>
            </c:strRef>
          </c:cat>
          <c:val>
            <c:numRef>
              <c:f>'４ページ。 (2)'!$C$4:$N$4</c:f>
              <c:numCache>
                <c:formatCode>_(* #,##0_);_(* \(#,##0\);_(* "-"_);_(@_)</c:formatCode>
                <c:ptCount val="12"/>
                <c:pt idx="0">
                  <c:v>2000</c:v>
                </c:pt>
                <c:pt idx="1">
                  <c:v>2000</c:v>
                </c:pt>
                <c:pt idx="2">
                  <c:v>3000</c:v>
                </c:pt>
                <c:pt idx="3">
                  <c:v>3333.3333333333298</c:v>
                </c:pt>
                <c:pt idx="4">
                  <c:v>3833.3333333333298</c:v>
                </c:pt>
                <c:pt idx="5">
                  <c:v>4333.3333333333303</c:v>
                </c:pt>
                <c:pt idx="6">
                  <c:v>4833.3333333333203</c:v>
                </c:pt>
                <c:pt idx="7">
                  <c:v>5333.3333333333203</c:v>
                </c:pt>
                <c:pt idx="8">
                  <c:v>5833.3333333333203</c:v>
                </c:pt>
                <c:pt idx="9">
                  <c:v>6333.3333333333203</c:v>
                </c:pt>
                <c:pt idx="10">
                  <c:v>6833.3333333333203</c:v>
                </c:pt>
                <c:pt idx="11">
                  <c:v>7333.3333333333203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4C-4798-AD5F-0659991AEBC8}"/>
            </c:ext>
          </c:extLst>
        </c:ser>
        <c:ser>
          <c:idx val="2"/>
          <c:order val="2"/>
          <c:tx>
            <c:strRef>
              <c:f>'４ページ。 (2)'!$B$5</c:f>
              <c:strCache>
                <c:ptCount val="1"/>
                <c:pt idx="0">
                  <c:v>広州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'４ページ。 (2)'!$C$2:$N$2</c:f>
              <c:strCache>
                <c:ptCount val="12"/>
                <c:pt idx="0">
                  <c:v> 1月 </c:v>
                </c:pt>
                <c:pt idx="1">
                  <c:v> 2月 </c:v>
                </c:pt>
                <c:pt idx="2">
                  <c:v> 3月 </c:v>
                </c:pt>
                <c:pt idx="3">
                  <c:v> 4月 </c:v>
                </c:pt>
                <c:pt idx="4">
                  <c:v> 5月 </c:v>
                </c:pt>
                <c:pt idx="5">
                  <c:v> 6月 </c:v>
                </c:pt>
                <c:pt idx="6">
                  <c:v> 7月 </c:v>
                </c:pt>
                <c:pt idx="7">
                  <c:v> 8月 </c:v>
                </c:pt>
                <c:pt idx="8">
                  <c:v> 9月 </c:v>
                </c:pt>
                <c:pt idx="9">
                  <c:v> 10月 </c:v>
                </c:pt>
                <c:pt idx="10">
                  <c:v> 11月 </c:v>
                </c:pt>
                <c:pt idx="11">
                  <c:v> 12月 </c:v>
                </c:pt>
              </c:strCache>
            </c:strRef>
          </c:cat>
          <c:val>
            <c:numRef>
              <c:f>'４ページ。 (2)'!$C$5:$N$5</c:f>
              <c:numCache>
                <c:formatCode>_(* #,##0_);_(* \(#,##0\);_(* "-"_);_(@_)</c:formatCode>
                <c:ptCount val="12"/>
                <c:pt idx="0">
                  <c:v>1000</c:v>
                </c:pt>
                <c:pt idx="1">
                  <c:v>3000</c:v>
                </c:pt>
                <c:pt idx="2">
                  <c:v>3000</c:v>
                </c:pt>
                <c:pt idx="3">
                  <c:v>4333.3333333333303</c:v>
                </c:pt>
                <c:pt idx="4">
                  <c:v>5333.3333333333303</c:v>
                </c:pt>
                <c:pt idx="5">
                  <c:v>6333.3333333333303</c:v>
                </c:pt>
                <c:pt idx="6">
                  <c:v>7333.3333333333303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4C-4798-AD5F-0659991AEB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0105504"/>
        <c:axId val="1370108416"/>
      </c:barChart>
      <c:catAx>
        <c:axId val="137010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70108416"/>
        <c:crosses val="autoZero"/>
        <c:auto val="1"/>
        <c:lblAlgn val="ctr"/>
        <c:lblOffset val="100"/>
        <c:noMultiLvlLbl val="0"/>
      </c:catAx>
      <c:valAx>
        <c:axId val="137010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70105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02BB41-F115-43F0-802F-59151ECCD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E5F915-AA7B-4D05-821E-ADA7A0CD9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93C90D-31E4-4265-B7E5-C358E9BBE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ECD192-D615-4DE3-A519-764277709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C21A5F-B0B2-45E4-BF8E-61E303FE3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8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4AF57B-597B-45DD-AFFB-F08769703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13B05E9-2B09-4892-A3D4-E1110B777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396298-F3D6-4DDD-A343-DFDFE9539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FA7C69-0B1A-483E-8215-B30632B3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C5B2B2-5FF4-47CB-AC10-AACCD3F95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298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85E756-1762-4784-9313-288060479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BA22AF9-57D2-492D-9539-3D7AFE917B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4F92D9-095C-4C42-BB03-0F1F43919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436A4B-552F-4056-9105-5765F87A6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F27FA2-BD63-447F-B627-C006DCDE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68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A86413-0744-42BB-81E5-82173AD0E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514365-93CF-44F9-8975-5BBC01727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54F3E3-F622-4909-8FAC-19B8334C2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35CCE0-B9B9-4879-8A40-F0FC709E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A25FB2-423B-49E6-A89D-A2B1B5E3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849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E99E92-C368-40A3-ABAD-00994E0D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5C57AF-0C53-45DD-BDD4-D67BCFE6A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12493B-3963-4D9C-B04E-65D691162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59538C-64AF-4DAC-B80E-F780290A6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DD041B-0494-4E60-817F-EFCB8CB2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6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B8C255-4B52-4E19-A306-47198F7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5F051D-4388-493A-BC79-0571F1F6E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711FBFC-E119-4E99-AB28-A247F6F32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1E41FB9-43C4-4A6A-8A12-95C546066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9DF1BAC-90E1-46A1-B733-CFE0E4D98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3F46737-D5EF-4B65-AEE7-B81569DA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2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A66482-2F81-49D2-80C9-744AAB6E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B4206D-646B-4921-BB66-A09F94436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40982C-C797-4D08-B4A9-3EDE95E01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357ADB5-6D20-4045-847B-F52C05843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272E80E-E5CC-4D5A-9BAC-8E2CADA773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1531FED-4B5E-49B4-9C12-C0ADF6A77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79F66C4-9336-4881-8A44-048D0227C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450E56B-AB54-4955-8FC1-A97F381DE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99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ACE050-78BE-433E-8E47-93868D900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B74EFA6-F148-42B6-AD8C-78B2015DA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1420A65-188B-4A17-81F6-54FC8A129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2157827-A70B-4ED3-9EC2-4FF16688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5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C9A5C35-CF96-4C1E-8B4A-A019E231E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C1A4DF2-F366-4681-9191-930DED8C9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0F6E2B-A6CD-44EA-AFB3-1A9C33D4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84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41972B-F9B4-48DE-97A7-14782076C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AC0966-CAF4-4772-AE0C-5EFE810D3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43AB31B-C079-467D-B3DC-BAA37E25B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3B16AE8-9BDC-4EB0-B0D6-D528B911E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6255A1-05C7-4619-9D73-86E118DA4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90BDC01-FF21-43FB-B81F-6F976F5CC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42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5FCE9D-DCD1-4AE2-9363-D9579CEFA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0EBD400-E20A-4CA9-AC31-FDF8F2AC5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0DC5718-F48C-4820-BA7D-FDB6935FD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5BC4E3-C108-40C8-A448-35954603B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6760D0-72A4-4E85-A27F-01FD9F5AE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4D1F36-2E2C-4F14-8A12-EB46FDA59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64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7AB021A-C3E7-4569-B5DD-657CD5868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ED72A5-6FE0-4F3A-A7DF-FBDDF8BAD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F913A5-995D-4D51-AE32-0BE6002E0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63424-26DC-4458-AC07-720ACB2B76E5}" type="datetimeFigureOut">
              <a:rPr kumimoji="1" lang="ja-JP" altLang="en-US" smtClean="0"/>
              <a:t>2021/8/31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3BA662-82D9-473A-9C84-23477BE3D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FB98A6-D897-4EF5-8C9F-D68C33016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BA04A-3B37-49D4-A518-FB40EB79B1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79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40271A-F66E-4403-A04A-F4CD0E46C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7</a:t>
            </a:r>
            <a:r>
              <a:rPr kumimoji="1" lang="ja-JP" altLang="en-US" dirty="0"/>
              <a:t>月度営業実績報告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15512A8-081C-48E7-8FBA-DCB459BF07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kumimoji="1" lang="en-US" altLang="ja-JP" dirty="0"/>
          </a:p>
          <a:p>
            <a:r>
              <a:rPr lang="en-US" altLang="ja-JP" dirty="0"/>
              <a:t>2021</a:t>
            </a:r>
            <a:r>
              <a:rPr lang="ja-JP" altLang="en-US" dirty="0"/>
              <a:t>年</a:t>
            </a:r>
            <a:r>
              <a:rPr lang="en-US" altLang="ja-JP" dirty="0"/>
              <a:t>8</a:t>
            </a:r>
            <a:r>
              <a:rPr lang="ja-JP" altLang="en-US" dirty="0"/>
              <a:t>月</a:t>
            </a:r>
            <a:r>
              <a:rPr lang="en-US" altLang="ja-JP" dirty="0"/>
              <a:t>3</a:t>
            </a:r>
            <a:r>
              <a:rPr lang="ja-JP" altLang="en-US" dirty="0"/>
              <a:t>日</a:t>
            </a:r>
            <a:endParaRPr lang="en-US" altLang="ja-JP" dirty="0"/>
          </a:p>
          <a:p>
            <a:r>
              <a:rPr kumimoji="1" lang="ja-JP" altLang="en-US" dirty="0"/>
              <a:t>営業部</a:t>
            </a:r>
          </a:p>
        </p:txBody>
      </p:sp>
    </p:spTree>
    <p:extLst>
      <p:ext uri="{BB962C8B-B14F-4D97-AF65-F5344CB8AC3E}">
        <p14:creationId xmlns:p14="http://schemas.microsoft.com/office/powerpoint/2010/main" val="1090714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6FB197CF-8450-4C55-A715-BA163DC08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177" y="2740298"/>
            <a:ext cx="8660639" cy="191121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896EDC7-9916-4039-AEFB-19A75CA1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①３月度売上実績</a:t>
            </a: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81214AB-D138-4569-A5C6-4184A7CEB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14816"/>
              </p:ext>
            </p:extLst>
          </p:nvPr>
        </p:nvGraphicFramePr>
        <p:xfrm>
          <a:off x="1718017" y="1815585"/>
          <a:ext cx="4648200" cy="629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1900">
                  <a:extLst>
                    <a:ext uri="{9D8B030D-6E8A-4147-A177-3AD203B41FA5}">
                      <a16:colId xmlns:a16="http://schemas.microsoft.com/office/drawing/2014/main" val="4006758208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4002708586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4756729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615496325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3359913020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3683269385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5" u="none" strike="noStrike">
                          <a:effectLst/>
                        </a:rPr>
                        <a:t>3</a:t>
                      </a:r>
                      <a:r>
                        <a:rPr lang="ja-JP" altLang="en-US" sz="1005" u="none" strike="noStrike">
                          <a:effectLst/>
                        </a:rPr>
                        <a:t>月</a:t>
                      </a:r>
                      <a:endParaRPr lang="ja-JP" altLang="en-US" sz="1005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前年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予算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実績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対前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対予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971391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日本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2,000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3,000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3,000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150%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100%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447802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中国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2,000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3,000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50%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33%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2464936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合計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4,000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6,000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4,000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100%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 dirty="0">
                          <a:effectLst/>
                        </a:rPr>
                        <a:t>67%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11551332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4D899781-76F7-40DC-BF58-4B1EA85DFC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143775"/>
              </p:ext>
            </p:extLst>
          </p:nvPr>
        </p:nvGraphicFramePr>
        <p:xfrm>
          <a:off x="1718017" y="5393260"/>
          <a:ext cx="4267200" cy="629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4769">
                  <a:extLst>
                    <a:ext uri="{9D8B030D-6E8A-4147-A177-3AD203B41FA5}">
                      <a16:colId xmlns:a16="http://schemas.microsoft.com/office/drawing/2014/main" val="1816287675"/>
                    </a:ext>
                  </a:extLst>
                </a:gridCol>
                <a:gridCol w="747631">
                  <a:extLst>
                    <a:ext uri="{9D8B030D-6E8A-4147-A177-3AD203B41FA5}">
                      <a16:colId xmlns:a16="http://schemas.microsoft.com/office/drawing/2014/main" val="3158371983"/>
                    </a:ext>
                  </a:extLst>
                </a:gridCol>
                <a:gridCol w="747631">
                  <a:extLst>
                    <a:ext uri="{9D8B030D-6E8A-4147-A177-3AD203B41FA5}">
                      <a16:colId xmlns:a16="http://schemas.microsoft.com/office/drawing/2014/main" val="782539824"/>
                    </a:ext>
                  </a:extLst>
                </a:gridCol>
                <a:gridCol w="747631">
                  <a:extLst>
                    <a:ext uri="{9D8B030D-6E8A-4147-A177-3AD203B41FA5}">
                      <a16:colId xmlns:a16="http://schemas.microsoft.com/office/drawing/2014/main" val="3800524031"/>
                    </a:ext>
                  </a:extLst>
                </a:gridCol>
                <a:gridCol w="674769">
                  <a:extLst>
                    <a:ext uri="{9D8B030D-6E8A-4147-A177-3AD203B41FA5}">
                      <a16:colId xmlns:a16="http://schemas.microsoft.com/office/drawing/2014/main" val="3545943598"/>
                    </a:ext>
                  </a:extLst>
                </a:gridCol>
                <a:gridCol w="674769">
                  <a:extLst>
                    <a:ext uri="{9D8B030D-6E8A-4147-A177-3AD203B41FA5}">
                      <a16:colId xmlns:a16="http://schemas.microsoft.com/office/drawing/2014/main" val="959374495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5" u="none" strike="noStrike">
                          <a:effectLst/>
                        </a:rPr>
                        <a:t>1-3</a:t>
                      </a:r>
                      <a:r>
                        <a:rPr lang="ja-JP" altLang="en-US" sz="1005" u="none" strike="noStrike">
                          <a:effectLst/>
                        </a:rPr>
                        <a:t>月</a:t>
                      </a:r>
                      <a:endParaRPr lang="ja-JP" altLang="en-US" sz="1005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前年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予算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実績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対前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対予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384338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日本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6,000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8,000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9,000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150%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113%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341093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中国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6,000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9,000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7,000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117%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78%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05085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合計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000" u="none" strike="noStrike">
                          <a:effectLst/>
                        </a:rPr>
                        <a:t>   </a:t>
                      </a:r>
                      <a:r>
                        <a:rPr lang="en-US" altLang="ja-JP" sz="1000" u="none" strike="noStrike">
                          <a:effectLst/>
                        </a:rPr>
                        <a:t>12,000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000" u="none" strike="noStrike">
                          <a:effectLst/>
                        </a:rPr>
                        <a:t>   </a:t>
                      </a:r>
                      <a:r>
                        <a:rPr lang="en-US" altLang="ja-JP" sz="1000" u="none" strike="noStrike">
                          <a:effectLst/>
                        </a:rPr>
                        <a:t>17,000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000" u="none" strike="noStrike">
                          <a:effectLst/>
                        </a:rPr>
                        <a:t>   </a:t>
                      </a:r>
                      <a:r>
                        <a:rPr lang="en-US" altLang="ja-JP" sz="1000" u="none" strike="noStrike">
                          <a:effectLst/>
                        </a:rPr>
                        <a:t>16,000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133%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 dirty="0">
                          <a:effectLst/>
                        </a:rPr>
                        <a:t>94%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72585477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7857345-CE76-4A6E-8AA2-9E9CF66EC113}"/>
              </a:ext>
            </a:extLst>
          </p:cNvPr>
          <p:cNvSpPr txBox="1"/>
          <p:nvPr/>
        </p:nvSpPr>
        <p:spPr>
          <a:xfrm>
            <a:off x="669338" y="3002788"/>
            <a:ext cx="53158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dirty="0"/>
              <a:t>エクセルの</a:t>
            </a:r>
            <a:r>
              <a:rPr kumimoji="1" lang="en-US" altLang="ja-JP" dirty="0"/>
              <a:t>Sheet</a:t>
            </a:r>
            <a:r>
              <a:rPr lang="ja-JP" altLang="en-US" dirty="0"/>
              <a:t>「</a:t>
            </a:r>
            <a:r>
              <a:rPr lang="en-US" altLang="ja-JP" dirty="0"/>
              <a:t>2</a:t>
            </a:r>
            <a:r>
              <a:rPr lang="ja-JP" altLang="en-US" dirty="0"/>
              <a:t>ページ」のデータを使用して</a:t>
            </a:r>
            <a:endParaRPr lang="en-US" altLang="ja-JP" dirty="0"/>
          </a:p>
          <a:p>
            <a:r>
              <a:rPr lang="ja-JP" altLang="en-US" dirty="0"/>
              <a:t>月別棒グラフが欲しい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A367CED-20CD-44DB-A8EA-9D16D6B3D860}"/>
              </a:ext>
            </a:extLst>
          </p:cNvPr>
          <p:cNvSpPr txBox="1"/>
          <p:nvPr/>
        </p:nvSpPr>
        <p:spPr>
          <a:xfrm>
            <a:off x="4917609" y="1545554"/>
            <a:ext cx="53158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dirty="0"/>
              <a:t>エクセルの</a:t>
            </a:r>
            <a:r>
              <a:rPr kumimoji="1" lang="en-US" altLang="ja-JP" dirty="0"/>
              <a:t>Sheet</a:t>
            </a:r>
            <a:r>
              <a:rPr lang="ja-JP" altLang="en-US" dirty="0"/>
              <a:t>「</a:t>
            </a:r>
            <a:r>
              <a:rPr lang="en-US" altLang="ja-JP" dirty="0"/>
              <a:t>2</a:t>
            </a:r>
            <a:r>
              <a:rPr lang="ja-JP" altLang="en-US" dirty="0"/>
              <a:t>ページ」のデータを使用した</a:t>
            </a:r>
            <a:endParaRPr lang="en-US" altLang="ja-JP" dirty="0"/>
          </a:p>
          <a:p>
            <a:r>
              <a:rPr lang="ja-JP" altLang="en-US" dirty="0"/>
              <a:t>単月売上表</a:t>
            </a:r>
            <a:endParaRPr lang="en-US" altLang="ja-JP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7B973F3-B0A9-44F7-929D-C13C6849745E}"/>
              </a:ext>
            </a:extLst>
          </p:cNvPr>
          <p:cNvSpPr txBox="1"/>
          <p:nvPr/>
        </p:nvSpPr>
        <p:spPr>
          <a:xfrm>
            <a:off x="5374809" y="4876761"/>
            <a:ext cx="53158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dirty="0"/>
              <a:t>エクセルの</a:t>
            </a:r>
            <a:r>
              <a:rPr kumimoji="1" lang="en-US" altLang="ja-JP" dirty="0"/>
              <a:t>Sheet</a:t>
            </a:r>
            <a:r>
              <a:rPr lang="ja-JP" altLang="en-US" dirty="0"/>
              <a:t>「</a:t>
            </a:r>
            <a:r>
              <a:rPr lang="en-US" altLang="ja-JP" dirty="0"/>
              <a:t>2</a:t>
            </a:r>
            <a:r>
              <a:rPr lang="ja-JP" altLang="en-US" dirty="0"/>
              <a:t>ページ」のデータを使用した</a:t>
            </a:r>
            <a:endParaRPr lang="en-US" altLang="ja-JP" dirty="0"/>
          </a:p>
          <a:p>
            <a:r>
              <a:rPr lang="ja-JP" altLang="en-US" dirty="0"/>
              <a:t>累計売上表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40996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D7F948-9707-4578-BC6C-B36951793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得意先別実績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B85BC870-370A-4DE0-9548-85D5163D578A}"/>
              </a:ext>
            </a:extLst>
          </p:cNvPr>
          <p:cNvGraphicFramePr>
            <a:graphicFrameLocks noGrp="1"/>
          </p:cNvGraphicFramePr>
          <p:nvPr/>
        </p:nvGraphicFramePr>
        <p:xfrm>
          <a:off x="2076450" y="2924969"/>
          <a:ext cx="8039100" cy="2152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425">
                  <a:extLst>
                    <a:ext uri="{9D8B030D-6E8A-4147-A177-3AD203B41FA5}">
                      <a16:colId xmlns:a16="http://schemas.microsoft.com/office/drawing/2014/main" val="2168265838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178556232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66274557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3171429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06472477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5011504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96869163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4819170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114895023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3959203320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3392860049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534938236"/>
                    </a:ext>
                  </a:extLst>
                </a:gridCol>
              </a:tblGrid>
              <a:tr h="0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005" u="none" strike="noStrike">
                          <a:effectLst/>
                        </a:rPr>
                        <a:t>2021</a:t>
                      </a:r>
                      <a:r>
                        <a:rPr lang="ja-JP" altLang="en-US" sz="1005" u="none" strike="noStrike">
                          <a:effectLst/>
                        </a:rPr>
                        <a:t>年</a:t>
                      </a:r>
                      <a:br>
                        <a:rPr lang="ja-JP" altLang="en-US" sz="1005" u="none" strike="noStrike">
                          <a:effectLst/>
                        </a:rPr>
                      </a:br>
                      <a:r>
                        <a:rPr lang="ja-JP" altLang="en-US" sz="1005" u="none" strike="noStrike">
                          <a:effectLst/>
                        </a:rPr>
                        <a:t>単位</a:t>
                      </a:r>
                      <a:r>
                        <a:rPr lang="en-US" altLang="ja-JP" sz="1005" u="none" strike="noStrike">
                          <a:effectLst/>
                        </a:rPr>
                        <a:t>=</a:t>
                      </a:r>
                      <a:r>
                        <a:rPr lang="ja-JP" altLang="en-US" sz="1005" u="none" strike="noStrike">
                          <a:effectLst/>
                        </a:rPr>
                        <a:t>千単位</a:t>
                      </a:r>
                      <a:endParaRPr lang="ja-JP" altLang="en-US" sz="1005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２月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910795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</a:rPr>
                        <a:t>2020</a:t>
                      </a:r>
                      <a:r>
                        <a:rPr lang="ja-JP" altLang="en-US" sz="1000" u="none" strike="noStrike">
                          <a:effectLst/>
                        </a:rPr>
                        <a:t>実績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予算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</a:rPr>
                        <a:t>2021</a:t>
                      </a:r>
                      <a:r>
                        <a:rPr lang="ja-JP" altLang="en-US" sz="1000" u="none" strike="noStrike">
                          <a:effectLst/>
                        </a:rPr>
                        <a:t>年実績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対前年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対予算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002827"/>
                  </a:ext>
                </a:extLst>
              </a:tr>
              <a:tr h="15240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数量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売上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数量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売上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数量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売上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％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金額差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％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金額差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1452617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</a:t>
                      </a:r>
                      <a:r>
                        <a:rPr lang="ja-JP" altLang="en-US" sz="1000" u="none" strike="noStrike">
                          <a:effectLst/>
                        </a:rPr>
                        <a:t>社計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7936958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2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M</a:t>
                      </a:r>
                      <a:r>
                        <a:rPr lang="ja-JP" altLang="en-US" sz="1000" u="none" strike="noStrike">
                          <a:effectLst/>
                        </a:rPr>
                        <a:t>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418303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3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B</a:t>
                      </a:r>
                      <a:r>
                        <a:rPr lang="ja-JP" altLang="en-US" sz="1000" u="none" strike="noStrike">
                          <a:effectLst/>
                        </a:rPr>
                        <a:t>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253721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4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</a:t>
                      </a:r>
                      <a:r>
                        <a:rPr lang="ja-JP" altLang="en-US" sz="1000" u="none" strike="noStrike">
                          <a:effectLst/>
                        </a:rPr>
                        <a:t>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3544218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5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D</a:t>
                      </a:r>
                      <a:r>
                        <a:rPr lang="ja-JP" altLang="en-US" sz="1000" u="none" strike="noStrike">
                          <a:effectLst/>
                        </a:rPr>
                        <a:t>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399663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6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E</a:t>
                      </a:r>
                      <a:r>
                        <a:rPr lang="ja-JP" altLang="en-US" sz="1000" u="none" strike="noStrike">
                          <a:effectLst/>
                        </a:rPr>
                        <a:t>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200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70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50%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(100)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143%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30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201425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7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F</a:t>
                      </a:r>
                      <a:r>
                        <a:rPr lang="ja-JP" altLang="en-US" sz="1000" u="none" strike="noStrike">
                          <a:effectLst/>
                        </a:rPr>
                        <a:t>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6121108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8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G</a:t>
                      </a:r>
                      <a:r>
                        <a:rPr lang="ja-JP" altLang="en-US" sz="1000" u="none" strike="noStrike">
                          <a:effectLst/>
                        </a:rPr>
                        <a:t>社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2067385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9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その他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259335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9555371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合計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200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70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#DIV/0!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(100)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>
                          <a:effectLst/>
                        </a:rPr>
                        <a:t>143%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00" u="none" strike="noStrike" dirty="0">
                          <a:effectLst/>
                        </a:rPr>
                        <a:t>30 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623972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EC4448-E8A8-40C0-83A3-453F2A7EA02B}"/>
              </a:ext>
            </a:extLst>
          </p:cNvPr>
          <p:cNvSpPr txBox="1"/>
          <p:nvPr/>
        </p:nvSpPr>
        <p:spPr>
          <a:xfrm>
            <a:off x="5345721" y="1027906"/>
            <a:ext cx="448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エクセルシート</a:t>
            </a:r>
            <a:r>
              <a:rPr kumimoji="1" lang="en-US" altLang="ja-JP" dirty="0"/>
              <a:t>3</a:t>
            </a:r>
            <a:r>
              <a:rPr kumimoji="1" lang="ja-JP" altLang="en-US" dirty="0"/>
              <a:t>ページから</a:t>
            </a:r>
          </a:p>
        </p:txBody>
      </p:sp>
    </p:spTree>
    <p:extLst>
      <p:ext uri="{BB962C8B-B14F-4D97-AF65-F5344CB8AC3E}">
        <p14:creationId xmlns:p14="http://schemas.microsoft.com/office/powerpoint/2010/main" val="2582841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9C1E96-7204-4112-B934-9F49F52C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</a:t>
            </a:r>
            <a:r>
              <a:rPr kumimoji="1" lang="ja-JP" altLang="en-US" dirty="0"/>
              <a:t>社　拠点別売上実績　　　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39B02BC2-51B7-417A-A03C-42ECCC6926CE}"/>
              </a:ext>
            </a:extLst>
          </p:cNvPr>
          <p:cNvGraphicFramePr>
            <a:graphicFrameLocks noGrp="1"/>
          </p:cNvGraphicFramePr>
          <p:nvPr/>
        </p:nvGraphicFramePr>
        <p:xfrm>
          <a:off x="2095500" y="1848644"/>
          <a:ext cx="8001000" cy="4305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6985845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3017233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128677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063692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455915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82301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15673489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4325253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31492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326470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547941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410560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138003721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1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2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3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4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5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6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7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8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9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10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11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</a:t>
                      </a:r>
                      <a:r>
                        <a:rPr lang="en-US" altLang="ja-JP" sz="1000" u="none" strike="noStrike">
                          <a:effectLst/>
                        </a:rPr>
                        <a:t>12</a:t>
                      </a:r>
                      <a:r>
                        <a:rPr lang="ja-JP" altLang="en-US" sz="1000" u="none" strike="noStrike">
                          <a:effectLst/>
                        </a:rPr>
                        <a:t>月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547798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北京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4,000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4,000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3,667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866093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杭州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2,000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2,000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3,833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4,333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4,833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5,333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5,833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6,333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6,833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7,333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487346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広州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1,000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3,000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4,333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5,333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6,333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7,333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354803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合計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7,000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8,000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10,000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11,333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12,833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14,333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15,833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9,000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 </a:t>
                      </a:r>
                      <a:r>
                        <a:rPr lang="en-US" altLang="ja-JP" sz="1000" u="none" strike="noStrike">
                          <a:effectLst/>
                        </a:rPr>
                        <a:t>9,500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10,000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10,500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</a:rPr>
                        <a:t>    </a:t>
                      </a:r>
                      <a:r>
                        <a:rPr lang="en-US" altLang="ja-JP" sz="1000" u="none" strike="noStrike">
                          <a:effectLst/>
                        </a:rPr>
                        <a:t>11,000 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2179606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69877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999539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17" gridSpan="8"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17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17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17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17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17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17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17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2054305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826163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6747914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681186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1263248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4088426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273307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2940713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783035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532033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6319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4396979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408102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20130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196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269822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8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7865629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6074425"/>
                  </a:ext>
                </a:extLst>
              </a:tr>
            </a:tbl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04531B87-0DE8-4FCC-8BA1-5AA61EDDA9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815356"/>
              </p:ext>
            </p:extLst>
          </p:nvPr>
        </p:nvGraphicFramePr>
        <p:xfrm>
          <a:off x="5543550" y="3273425"/>
          <a:ext cx="4038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8789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494</Words>
  <Application>Microsoft Office PowerPoint</Application>
  <PresentationFormat>ワイド画面</PresentationFormat>
  <Paragraphs>250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BIZ UDPゴシック</vt:lpstr>
      <vt:lpstr>ＭＳ Ｐゴシック</vt:lpstr>
      <vt:lpstr>SimSun</vt:lpstr>
      <vt:lpstr>游ゴシック</vt:lpstr>
      <vt:lpstr>游ゴシック Light</vt:lpstr>
      <vt:lpstr>Arial</vt:lpstr>
      <vt:lpstr>Office テーマ</vt:lpstr>
      <vt:lpstr>7月度営業実績報告</vt:lpstr>
      <vt:lpstr>①３月度売上実績</vt:lpstr>
      <vt:lpstr>得意先別実績</vt:lpstr>
      <vt:lpstr>A社　拠点別売上実績　　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7月度営業実績報告</dc:title>
  <dc:creator>TKK02</dc:creator>
  <cp:lastModifiedBy>TKK02</cp:lastModifiedBy>
  <cp:revision>1</cp:revision>
  <dcterms:created xsi:type="dcterms:W3CDTF">2021-08-31T01:41:46Z</dcterms:created>
  <dcterms:modified xsi:type="dcterms:W3CDTF">2021-08-31T05:30:01Z</dcterms:modified>
</cp:coreProperties>
</file>