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8" r:id="rId2"/>
    <p:sldId id="317" r:id="rId3"/>
    <p:sldId id="321" r:id="rId4"/>
    <p:sldId id="320" r:id="rId5"/>
    <p:sldId id="322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1"/>
    <p:restoredTop sz="95833"/>
  </p:normalViewPr>
  <p:slideViewPr>
    <p:cSldViewPr snapToGrid="0" snapToObjects="1">
      <p:cViewPr varScale="1">
        <p:scale>
          <a:sx n="61" d="100"/>
          <a:sy n="61" d="100"/>
        </p:scale>
        <p:origin x="248" y="10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C51225-EB82-6746-8C85-4FE60E427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8D7A632-84C4-7D44-8137-38AEFF00E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9FA071-23D9-8F46-9E0F-94408D88F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C2CE22-BC22-EC45-AFF4-3E284F113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7EBA88-5A02-D84A-A789-ED1A6D3ED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59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08770E-31C8-3742-A51B-EAD404E6F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B8C673F-CC3B-2B46-A902-CFCF432BB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EB7D8D-E87D-6B40-A385-5900097E8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47E70B-371D-E24A-B51C-F3FB289D4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51B745-D154-F540-9407-BF231EAC8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70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1CECE4-9A91-3F47-8CD6-2FD071AA6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81A6034-36AD-5C40-818C-AB480EBC5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F6348C-43BE-E649-8D04-B63E60690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31D001-FA8C-B641-93F3-55D65EE6F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4A795B-11A9-C14F-BAB9-3C67549F3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069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9FA1A3-032D-2B45-AC2B-CB8C2C817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239D2B-882F-7F4B-93A1-B8238B248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0BA8EB3-2540-5444-89AF-9423850F7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3D5A524-9C16-7A46-B487-506C6F46C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78E7480-3ED7-BB4E-8FB3-6B54BFF6D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603307-4F26-D149-8061-8D4B0C5D7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5633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32F8F0-CFEB-584F-A44A-7A1678302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69EDD9-637F-2E47-AE72-FA8B73CDF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CD96D5E-3D6B-094B-871A-E897C6E17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835C3A3-2F3E-B840-8F35-F4462E0D39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739557-8E3D-DF44-8D20-62EE11A782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FB6C854-EA76-7449-B308-41DF19A0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6616C1F-8F17-F245-A449-80B78BDB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10D8497-1DAC-764D-B8E4-6B9628A34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4616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2359FA-93AB-5C4A-9234-41F53FF5A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6EC9FFE-CAE3-494C-885D-4300FD6D2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B479599-4492-F64D-8581-C7A3A079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D76A401-A624-524B-9611-781726AAD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90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332B17E-19DA-3A44-B226-88E56716A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9982E16-FC98-4D47-A0A1-8F5A31CF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443FEC3-34D2-1F49-9F83-6AA1C1E33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70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356921-5FB6-E845-AD70-AD0F436E6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6142F7F-78AA-B34A-91D5-46256F8E3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48ABABD-329B-BA4D-84EE-D3E2FF3AD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ED430A-528A-114D-8359-052E8D6AC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D6E582-C746-B04B-A9AC-69E3F65DF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05B8C95-F0E5-6846-914C-AAB44348C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21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50AFDB-C315-FB48-B255-42FCE4AC9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3808901-CDDA-5B4F-86AF-B1609D0C3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4E766E3-F4CF-CC42-98CC-E14C93532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560D4DD-E872-BF46-ABB7-E1D155B25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17EF139-9EF4-2544-B2BB-D62ABA0F4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D4D2083-D445-8E48-9502-D08167705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226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1BE73F-F12D-9A45-A520-01CC96E5E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0CB1CCF-6687-1D4C-9753-0D2146915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2B6D8B-868E-C043-9158-8A3010D9F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CE61B0-8D66-7C4D-9D50-19F853493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506E75-050B-B448-90C4-9D96FBF44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636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31F0960-BC6E-B545-A93C-65D4AD21CC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81556F-C7CE-E742-BFF3-B4A4FA47B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384D2C-C16C-A74E-85C1-BB03741E9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5C52D9-FB59-FC48-8AE4-B37B1002F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6BA0AF-4AA6-2241-905A-A05F99FD6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661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F671A39-4127-EB41-BB24-81C807742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ABAAD6-0104-CF46-8DA0-9193D1CD3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116A72-2C65-6545-B18B-19F2589A9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3E4B9-BC10-0F4E-BCA8-EF052FCB1C3B}" type="datetimeFigureOut">
              <a:rPr kumimoji="1" lang="ja-JP" altLang="en-US" smtClean="0"/>
              <a:t>2022/2/8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18428A-87C3-1E4E-A7A5-2AB16A8558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9BEBF3-D6E6-124B-ABE2-3268AEB36F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34339-2195-C24F-BEB0-437BAC0AEC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43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tiff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tiff"/><Relationship Id="rId4" Type="http://schemas.openxmlformats.org/officeDocument/2006/relationships/image" Target="../media/image7.tiff"/><Relationship Id="rId9" Type="http://schemas.openxmlformats.org/officeDocument/2006/relationships/image" Target="../media/image1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.tiff"/><Relationship Id="rId4" Type="http://schemas.openxmlformats.org/officeDocument/2006/relationships/image" Target="../media/image3.tiff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10" Type="http://schemas.openxmlformats.org/officeDocument/2006/relationships/image" Target="../media/image12.tiff"/><Relationship Id="rId4" Type="http://schemas.openxmlformats.org/officeDocument/2006/relationships/image" Target="../media/image6.tiff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60188C43-AFB7-4140-98F1-408896005F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100000"/>
                    </a14:imgEffect>
                    <a14:imgEffect>
                      <a14:brightnessContrast bright="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0492" y="4"/>
            <a:ext cx="4810635" cy="6858001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4" name="Google Shape;233;p4">
            <a:extLst>
              <a:ext uri="{FF2B5EF4-FFF2-40B4-BE49-F238E27FC236}">
                <a16:creationId xmlns:a16="http://schemas.microsoft.com/office/drawing/2014/main" id="{59DDEA31-04EB-3C44-8A07-216EA51231EC}"/>
              </a:ext>
            </a:extLst>
          </p:cNvPr>
          <p:cNvSpPr txBox="1"/>
          <p:nvPr/>
        </p:nvSpPr>
        <p:spPr>
          <a:xfrm>
            <a:off x="1954492" y="1353001"/>
            <a:ext cx="3903096" cy="2535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87" tIns="45383" rIns="90787" bIns="45383" anchor="t" anchorCtr="0">
            <a:noAutofit/>
          </a:bodyPr>
          <a:lstStyle/>
          <a:p>
            <a:pPr algn="ctr" defTabSz="829523">
              <a:buClr>
                <a:srgbClr val="000000"/>
              </a:buClr>
              <a:buSzPts val="3100"/>
              <a:defRPr/>
            </a:pPr>
            <a:r>
              <a:rPr kumimoji="0" lang="ja" altLang="en-US" sz="8709" b="1" kern="0" dirty="0">
                <a:solidFill>
                  <a:srgbClr val="011893"/>
                </a:solidFill>
                <a:latin typeface="Arial" panose="020B0604020202020204" pitchFamily="34" charset="0"/>
                <a:ea typeface="YuKyokasho" panose="02000500000000000000" pitchFamily="2" charset="-128"/>
                <a:cs typeface="Arial" panose="020B0604020202020204" pitchFamily="34" charset="0"/>
                <a:sym typeface="Meiryo"/>
              </a:rPr>
              <a:t>蓄電池</a:t>
            </a:r>
            <a:r>
              <a:rPr kumimoji="0" lang="ja" altLang="en-US" sz="4355" b="1" kern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YuKyokasho" panose="02000500000000000000" pitchFamily="2" charset="-128"/>
                <a:cs typeface="Arial" panose="020B0604020202020204" pitchFamily="34" charset="0"/>
                <a:sym typeface="Meiryo"/>
              </a:rPr>
              <a:t>キャンペーン</a:t>
            </a:r>
            <a:endParaRPr kumimoji="0" sz="8709" b="1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YuKyokasho" panose="02000500000000000000" pitchFamily="2" charset="-128"/>
              <a:cs typeface="Arial" panose="020B0604020202020204" pitchFamily="34" charset="0"/>
              <a:sym typeface="Meiryo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CCAD8126-E7C5-F542-9464-638DFC76C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816" y="1"/>
            <a:ext cx="4333165" cy="6858000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2FB6A74-D8F5-9B41-876B-9881B6375FCC}"/>
              </a:ext>
            </a:extLst>
          </p:cNvPr>
          <p:cNvSpPr txBox="1"/>
          <p:nvPr/>
        </p:nvSpPr>
        <p:spPr>
          <a:xfrm>
            <a:off x="2607580" y="5940934"/>
            <a:ext cx="2040943" cy="6509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15" dirty="0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090-7196-4524</a:t>
            </a:r>
          </a:p>
          <a:p>
            <a:r>
              <a:rPr lang="en-US" altLang="ja-JP" sz="1815" dirty="0" err="1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e_us@icloud.com</a:t>
            </a:r>
            <a:endParaRPr lang="ja-JP" altLang="en-US" sz="1815">
              <a:latin typeface="Arial" panose="020B0604020202020204" pitchFamily="34" charset="0"/>
              <a:ea typeface="YuKyokasho Medium" panose="02000500000000000000" pitchFamily="2" charset="-128"/>
              <a:cs typeface="Arial" panose="020B0604020202020204" pitchFamily="34" charset="0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A3DEC8FD-A6B4-C34B-903B-1D73A5B86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216" y="5902324"/>
            <a:ext cx="414725" cy="414725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EEAE9CD6-5975-9E43-BC62-317925DF1C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289973" y="6304670"/>
            <a:ext cx="284863" cy="284863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2D5D873-5A9C-EE47-A119-1A7E34A7AA93}"/>
              </a:ext>
            </a:extLst>
          </p:cNvPr>
          <p:cNvSpPr txBox="1"/>
          <p:nvPr/>
        </p:nvSpPr>
        <p:spPr>
          <a:xfrm>
            <a:off x="2223217" y="5351047"/>
            <a:ext cx="3659976" cy="594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株式会社</a:t>
            </a:r>
            <a:r>
              <a:rPr lang="en-US" altLang="ja-JP" sz="1633" dirty="0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 </a:t>
            </a:r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エナジークオリティー</a:t>
            </a:r>
            <a:endParaRPr lang="en-US" altLang="ja-JP" sz="1633" dirty="0">
              <a:latin typeface="Arial" panose="020B0604020202020204" pitchFamily="34" charset="0"/>
              <a:ea typeface="YuKyokasho Medium" panose="02000500000000000000" pitchFamily="2" charset="-128"/>
              <a:cs typeface="Arial" panose="020B0604020202020204" pitchFamily="34" charset="0"/>
            </a:endParaRPr>
          </a:p>
          <a:p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埼玉営業所</a:t>
            </a:r>
            <a:r>
              <a:rPr lang="ja-JP" altLang="en-US" sz="1633" dirty="0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　</a:t>
            </a:r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担当：営業所長</a:t>
            </a:r>
            <a:r>
              <a:rPr lang="en-US" altLang="ja-JP" sz="1633" dirty="0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 </a:t>
            </a:r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古城</a:t>
            </a:r>
            <a:r>
              <a:rPr lang="en-US" altLang="ja-JP" sz="1633" dirty="0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 </a:t>
            </a:r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光</a:t>
            </a:r>
            <a:endParaRPr lang="en-US" altLang="ja-JP" sz="1633" dirty="0">
              <a:latin typeface="Arial" panose="020B0604020202020204" pitchFamily="34" charset="0"/>
              <a:ea typeface="YuKyokasho Medium" panose="02000500000000000000" pitchFamily="2" charset="-128"/>
              <a:cs typeface="Arial" panose="020B0604020202020204" pitchFamily="34" charset="0"/>
            </a:endParaRPr>
          </a:p>
        </p:txBody>
      </p:sp>
      <p:sp>
        <p:nvSpPr>
          <p:cNvPr id="10" name="星 10 9">
            <a:extLst>
              <a:ext uri="{FF2B5EF4-FFF2-40B4-BE49-F238E27FC236}">
                <a16:creationId xmlns:a16="http://schemas.microsoft.com/office/drawing/2014/main" id="{AB22AD7C-97DF-D040-8445-4C9256036F29}"/>
              </a:ext>
            </a:extLst>
          </p:cNvPr>
          <p:cNvSpPr/>
          <p:nvPr/>
        </p:nvSpPr>
        <p:spPr>
          <a:xfrm rot="331388">
            <a:off x="4649617" y="272908"/>
            <a:ext cx="1261523" cy="1313145"/>
          </a:xfrm>
          <a:prstGeom prst="star10">
            <a:avLst/>
          </a:prstGeom>
          <a:solidFill>
            <a:srgbClr val="C00000"/>
          </a:solidFill>
          <a:ln w="88900" cap="rnd" cmpd="tri">
            <a:solidFill>
              <a:schemeClr val="bg1"/>
            </a:solidFill>
            <a:bevel/>
          </a:ln>
          <a:effectLst>
            <a:glow rad="190500">
              <a:schemeClr val="bg1">
                <a:alpha val="57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stA="0" endPos="36000" dir="5400000" sy="-100000" algn="bl" rotWithShape="0"/>
            <a:softEdge rad="0"/>
          </a:effectLst>
          <a:scene3d>
            <a:camera prst="obliqueTopRigh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33">
                <a:latin typeface="Arial" panose="020B0604020202020204" pitchFamily="34" charset="0"/>
                <a:ea typeface="YuKyokasho" panose="02000500000000000000" pitchFamily="2" charset="-128"/>
                <a:cs typeface="Arial" panose="020B0604020202020204" pitchFamily="34" charset="0"/>
              </a:rPr>
              <a:t>先着</a:t>
            </a:r>
            <a:endParaRPr lang="en-US" altLang="ja-JP" sz="1633" dirty="0">
              <a:latin typeface="Arial" panose="020B0604020202020204" pitchFamily="34" charset="0"/>
              <a:ea typeface="YuKyokasho" panose="02000500000000000000" pitchFamily="2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2540" dirty="0">
                <a:latin typeface="Arial" panose="020B0604020202020204" pitchFamily="34" charset="0"/>
                <a:ea typeface="YuKyokasho" panose="02000500000000000000" pitchFamily="2" charset="-128"/>
                <a:cs typeface="Arial" panose="020B0604020202020204" pitchFamily="34" charset="0"/>
              </a:rPr>
              <a:t>20</a:t>
            </a:r>
            <a:r>
              <a:rPr lang="ja-JP" altLang="en-US" sz="2540">
                <a:latin typeface="Arial" panose="020B0604020202020204" pitchFamily="34" charset="0"/>
                <a:ea typeface="YuKyokasho" panose="02000500000000000000" pitchFamily="2" charset="-128"/>
                <a:cs typeface="Arial" panose="020B0604020202020204" pitchFamily="34" charset="0"/>
              </a:rPr>
              <a:t>台</a:t>
            </a:r>
            <a:endParaRPr lang="ja-JP" altLang="en-US" sz="3265">
              <a:latin typeface="Arial" panose="020B0604020202020204" pitchFamily="34" charset="0"/>
              <a:ea typeface="YuKyokasho" panose="02000500000000000000" pitchFamily="2" charset="-128"/>
              <a:cs typeface="Arial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094055-98CB-224D-8268-AF7FE0F65ADC}"/>
              </a:ext>
            </a:extLst>
          </p:cNvPr>
          <p:cNvSpPr txBox="1"/>
          <p:nvPr/>
        </p:nvSpPr>
        <p:spPr>
          <a:xfrm>
            <a:off x="2484775" y="3374835"/>
            <a:ext cx="2682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/>
              <a:t>全メーカーからご家庭に合わせた蓄電池をご提案しております。</a:t>
            </a:r>
            <a:endParaRPr kumimoji="1" lang="en-US" altLang="ja-JP" sz="1100" dirty="0"/>
          </a:p>
          <a:p>
            <a:r>
              <a:rPr lang="ja-JP" altLang="en-US" sz="1100"/>
              <a:t>無料見積りを担当させていただきます。</a:t>
            </a:r>
            <a:endParaRPr kumimoji="1" lang="ja-JP" altLang="en-US" sz="1100"/>
          </a:p>
        </p:txBody>
      </p:sp>
    </p:spTree>
    <p:extLst>
      <p:ext uri="{BB962C8B-B14F-4D97-AF65-F5344CB8AC3E}">
        <p14:creationId xmlns:p14="http://schemas.microsoft.com/office/powerpoint/2010/main" val="409763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681C29A-3376-FE4D-98B5-C2687C7BD1CE}"/>
              </a:ext>
            </a:extLst>
          </p:cNvPr>
          <p:cNvSpPr/>
          <p:nvPr/>
        </p:nvSpPr>
        <p:spPr>
          <a:xfrm>
            <a:off x="1246296" y="1"/>
            <a:ext cx="4841729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0AE52837-C663-864E-9E72-6007BFEC8EDA}"/>
              </a:ext>
            </a:extLst>
          </p:cNvPr>
          <p:cNvSpPr/>
          <p:nvPr/>
        </p:nvSpPr>
        <p:spPr>
          <a:xfrm>
            <a:off x="1475506" y="218301"/>
            <a:ext cx="4355860" cy="6492207"/>
          </a:xfrm>
          <a:prstGeom prst="roundRect">
            <a:avLst>
              <a:gd name="adj" fmla="val 102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1ED3089-2A72-8141-BCB7-7D41B94B99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14" t="7489" r="12138" b="9223"/>
          <a:stretch/>
        </p:blipFill>
        <p:spPr>
          <a:xfrm>
            <a:off x="7700412" y="3101107"/>
            <a:ext cx="3232085" cy="283429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EABE7AD-37FB-8C4D-82B5-204CCBB49F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7" r="28356"/>
          <a:stretch/>
        </p:blipFill>
        <p:spPr>
          <a:xfrm>
            <a:off x="6091273" y="3346828"/>
            <a:ext cx="1084585" cy="2499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F18F751-C10C-2246-B212-292B8D6139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555" t="6011" r="26288" b="2901"/>
          <a:stretch/>
        </p:blipFill>
        <p:spPr>
          <a:xfrm>
            <a:off x="7265086" y="4966023"/>
            <a:ext cx="627505" cy="931493"/>
          </a:xfrm>
          <a:prstGeom prst="rect">
            <a:avLst/>
          </a:prstGeom>
        </p:spPr>
      </p:pic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CD1ED050-F41C-9B40-8D14-654E8F4F23AF}"/>
              </a:ext>
            </a:extLst>
          </p:cNvPr>
          <p:cNvCxnSpPr>
            <a:cxnSpLocks/>
          </p:cNvCxnSpPr>
          <p:nvPr/>
        </p:nvCxnSpPr>
        <p:spPr>
          <a:xfrm>
            <a:off x="6479229" y="5609413"/>
            <a:ext cx="68442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3A1A51E-F2BC-F347-B623-B9AAA6B9CD02}"/>
              </a:ext>
            </a:extLst>
          </p:cNvPr>
          <p:cNvSpPr txBox="1"/>
          <p:nvPr/>
        </p:nvSpPr>
        <p:spPr>
          <a:xfrm>
            <a:off x="6382891" y="5935400"/>
            <a:ext cx="1373071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52" b="1">
                <a:solidFill>
                  <a:schemeClr val="accent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夜間に充電</a:t>
            </a:r>
            <a:endParaRPr lang="en-US" altLang="ja-JP" sz="1452" b="1" dirty="0">
              <a:solidFill>
                <a:schemeClr val="accent1"/>
              </a:solidFill>
              <a:latin typeface="Arial" panose="020B0604020202020204" pitchFamily="34" charset="0"/>
              <a:ea typeface="Hiragino Mincho ProN W6" panose="020203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452" b="1" dirty="0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12 </a:t>
            </a:r>
            <a:r>
              <a:rPr lang="ja-JP" altLang="en-US" sz="1452" b="1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円</a:t>
            </a:r>
            <a:r>
              <a:rPr lang="en-US" altLang="ja-JP" sz="1452" b="1" dirty="0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1452" b="1" dirty="0">
                <a:solidFill>
                  <a:schemeClr val="accent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/ 1kwh</a:t>
            </a:r>
            <a:endParaRPr lang="ja-JP" altLang="en-US" sz="1452" b="1">
              <a:solidFill>
                <a:schemeClr val="accent1"/>
              </a:solidFill>
              <a:latin typeface="Arial" panose="020B0604020202020204" pitchFamily="34" charset="0"/>
              <a:ea typeface="Hiragino Mincho ProN W6" panose="020203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034B78B-AB12-CE4F-BD5C-CBEDEBE81DA0}"/>
              </a:ext>
            </a:extLst>
          </p:cNvPr>
          <p:cNvSpPr txBox="1"/>
          <p:nvPr/>
        </p:nvSpPr>
        <p:spPr>
          <a:xfrm>
            <a:off x="6427241" y="4435528"/>
            <a:ext cx="1328721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52" b="1">
                <a:solidFill>
                  <a:srgbClr val="FFC00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太陽光で充電</a:t>
            </a:r>
            <a:endParaRPr lang="en-US" altLang="ja-JP" sz="1452" b="1" dirty="0">
              <a:solidFill>
                <a:srgbClr val="FFC001"/>
              </a:solidFill>
              <a:latin typeface="Arial" panose="020B0604020202020204" pitchFamily="34" charset="0"/>
              <a:ea typeface="Hiragino Mincho ProN W6" panose="020203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452" b="1" dirty="0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8.5 </a:t>
            </a:r>
            <a:r>
              <a:rPr lang="ja-JP" altLang="en-US" sz="1452" b="1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円</a:t>
            </a:r>
            <a:r>
              <a:rPr lang="en-US" altLang="ja-JP" sz="1452" b="1" dirty="0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1452" b="1" dirty="0">
                <a:solidFill>
                  <a:srgbClr val="FFC00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/ 1kwh</a:t>
            </a:r>
            <a:endParaRPr lang="ja-JP" altLang="en-US" sz="1452" b="1">
              <a:solidFill>
                <a:srgbClr val="FFC001"/>
              </a:solidFill>
              <a:latin typeface="Arial" panose="020B0604020202020204" pitchFamily="34" charset="0"/>
              <a:ea typeface="Hiragino Mincho ProN W6" panose="02020300000000000000" pitchFamily="18" charset="-128"/>
              <a:cs typeface="Arial" panose="020B0604020202020204" pitchFamily="34" charset="0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A7EECA5B-E2FA-704A-B310-89D135E36E72}"/>
              </a:ext>
            </a:extLst>
          </p:cNvPr>
          <p:cNvCxnSpPr>
            <a:cxnSpLocks/>
          </p:cNvCxnSpPr>
          <p:nvPr/>
        </p:nvCxnSpPr>
        <p:spPr>
          <a:xfrm>
            <a:off x="8039717" y="5609413"/>
            <a:ext cx="68442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286415BD-5A13-4345-8D0B-5BAD1BAEB6CB}"/>
              </a:ext>
            </a:extLst>
          </p:cNvPr>
          <p:cNvCxnSpPr>
            <a:cxnSpLocks/>
          </p:cNvCxnSpPr>
          <p:nvPr/>
        </p:nvCxnSpPr>
        <p:spPr>
          <a:xfrm flipH="1">
            <a:off x="8042629" y="3787755"/>
            <a:ext cx="2051311" cy="1254408"/>
          </a:xfrm>
          <a:prstGeom prst="straightConnector1">
            <a:avLst/>
          </a:prstGeom>
          <a:ln w="117475">
            <a:solidFill>
              <a:srgbClr val="FBCE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図 27">
            <a:extLst>
              <a:ext uri="{FF2B5EF4-FFF2-40B4-BE49-F238E27FC236}">
                <a16:creationId xmlns:a16="http://schemas.microsoft.com/office/drawing/2014/main" id="{BCFF3E22-4E06-3347-A7F7-8E79ED844A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29000"/>
          </a:blip>
          <a:srcRect l="-298" t="141" r="298" b="26956"/>
          <a:stretch/>
        </p:blipFill>
        <p:spPr>
          <a:xfrm>
            <a:off x="6078492" y="-3558"/>
            <a:ext cx="4865513" cy="2208740"/>
          </a:xfrm>
          <a:prstGeom prst="rect">
            <a:avLst/>
          </a:prstGeom>
        </p:spPr>
      </p:pic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90D34A85-0AAD-474B-9A2F-4E5C9C71BF40}"/>
              </a:ext>
            </a:extLst>
          </p:cNvPr>
          <p:cNvCxnSpPr>
            <a:cxnSpLocks/>
          </p:cNvCxnSpPr>
          <p:nvPr/>
        </p:nvCxnSpPr>
        <p:spPr>
          <a:xfrm>
            <a:off x="8039717" y="5185223"/>
            <a:ext cx="684427" cy="0"/>
          </a:xfrm>
          <a:prstGeom prst="straightConnector1">
            <a:avLst/>
          </a:prstGeom>
          <a:ln w="76200">
            <a:solidFill>
              <a:srgbClr val="FCC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F33D15B-A6CB-3545-BAD6-ECB67E5176C9}"/>
              </a:ext>
            </a:extLst>
          </p:cNvPr>
          <p:cNvSpPr txBox="1"/>
          <p:nvPr/>
        </p:nvSpPr>
        <p:spPr>
          <a:xfrm>
            <a:off x="6752228" y="807640"/>
            <a:ext cx="3531736" cy="594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65">
                <a:solidFill>
                  <a:srgbClr val="011893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夜間充電　可能に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A38108C-72B7-234B-B9FF-847C7F82DCDE}"/>
              </a:ext>
            </a:extLst>
          </p:cNvPr>
          <p:cNvSpPr txBox="1"/>
          <p:nvPr/>
        </p:nvSpPr>
        <p:spPr>
          <a:xfrm>
            <a:off x="7223601" y="2163304"/>
            <a:ext cx="2316660" cy="594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633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高単価</a:t>
            </a:r>
            <a:r>
              <a:rPr lang="en-US" altLang="ja-JP" sz="1633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7:00〜23:00</a:t>
            </a:r>
            <a:r>
              <a:rPr lang="ja-JP" altLang="en-US" sz="1633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の</a:t>
            </a:r>
            <a:endParaRPr lang="en-US" altLang="ja-JP" sz="1633" dirty="0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lang="ja-JP" altLang="en-US" sz="1633" b="1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電気を買わない暮らし</a:t>
            </a:r>
            <a:endParaRPr lang="en-US" altLang="ja-JP" sz="1633" b="1" dirty="0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C502E0E4-64A0-4F4F-ABAB-F94FF9A36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1461" y="1343115"/>
            <a:ext cx="3669279" cy="227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F7279BB-6D00-DF43-AC02-9D04E9F225AA}"/>
              </a:ext>
            </a:extLst>
          </p:cNvPr>
          <p:cNvSpPr txBox="1"/>
          <p:nvPr/>
        </p:nvSpPr>
        <p:spPr>
          <a:xfrm>
            <a:off x="1775065" y="216313"/>
            <a:ext cx="3669787" cy="1138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1984</a:t>
            </a:r>
            <a:r>
              <a:rPr lang="ja-JP" altLang="en-US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年</a:t>
            </a:r>
            <a:r>
              <a:rPr lang="en-US" altLang="ja-JP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〜</a:t>
            </a:r>
            <a:r>
              <a:rPr lang="ja-JP" altLang="en-US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稼働中　</a:t>
            </a:r>
            <a:endParaRPr lang="en-US" altLang="ja-JP" dirty="0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  <a:p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太陽光パネルは長期的に使って頂けます。</a:t>
            </a:r>
            <a:endParaRPr lang="en-US" altLang="ja-JP" sz="999" dirty="0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  <a:p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37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年稼働の中、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10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年以降は売電単価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8.5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円に。</a:t>
            </a:r>
            <a:endParaRPr lang="en-US" altLang="ja-JP" sz="999" dirty="0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  <a:p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残りの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27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年間を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8.5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円以下で売り続けるか、値上げが続く購入電力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26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円、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39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円の電気を買わない暮らしにするのか、業界情報をお伝えしております。</a:t>
            </a:r>
            <a:endParaRPr lang="ja-JP" altLang="en-US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241E3A80-ECD8-2947-A1F7-F4427377074E}"/>
              </a:ext>
            </a:extLst>
          </p:cNvPr>
          <p:cNvSpPr/>
          <p:nvPr/>
        </p:nvSpPr>
        <p:spPr>
          <a:xfrm>
            <a:off x="1775813" y="3578554"/>
            <a:ext cx="3754927" cy="246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※</a:t>
            </a:r>
            <a:r>
              <a:rPr lang="ja-JP" altLang="ja-JP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上記太陽光は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2022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年</a:t>
            </a:r>
            <a:r>
              <a:rPr lang="ja-JP" altLang="ja-JP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現在も発電効率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８７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%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を</a:t>
            </a:r>
            <a:r>
              <a:rPr lang="ja-JP" altLang="ja-JP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維持して稼動中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70B1D6C-E9FD-BD48-ACF5-B70A05EC5920}"/>
              </a:ext>
            </a:extLst>
          </p:cNvPr>
          <p:cNvSpPr txBox="1"/>
          <p:nvPr/>
        </p:nvSpPr>
        <p:spPr>
          <a:xfrm>
            <a:off x="1874993" y="2185440"/>
            <a:ext cx="3606155" cy="706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992" b="1">
                <a:solidFill>
                  <a:schemeClr val="bg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３７年</a:t>
            </a:r>
            <a:r>
              <a:rPr lang="en-US" altLang="ja-JP" sz="3992" b="1" dirty="0">
                <a:solidFill>
                  <a:schemeClr val="bg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 </a:t>
            </a:r>
            <a:r>
              <a:rPr lang="ja-JP" altLang="en-US" sz="3992" b="1">
                <a:solidFill>
                  <a:schemeClr val="bg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稼働中</a:t>
            </a: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87DA5A8C-4985-0D44-BD02-B509135CCB51}"/>
              </a:ext>
            </a:extLst>
          </p:cNvPr>
          <p:cNvSpPr/>
          <p:nvPr/>
        </p:nvSpPr>
        <p:spPr>
          <a:xfrm>
            <a:off x="9045692" y="6469036"/>
            <a:ext cx="1900019" cy="241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816">
                <a:solidFill>
                  <a:schemeClr val="tx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cs typeface="Arial" panose="020B0604020202020204" pitchFamily="34" charset="0"/>
              </a:rPr>
              <a:t>株式会社エナジークオリティー</a:t>
            </a:r>
            <a:endParaRPr lang="en-US" altLang="ja-JP" sz="816" dirty="0">
              <a:solidFill>
                <a:schemeClr val="tx1"/>
              </a:solidFill>
              <a:latin typeface="Hiragino Mincho Pro W3" panose="02020300000000000000" pitchFamily="18" charset="-128"/>
              <a:ea typeface="Hiragino Mincho Pro W3" panose="020203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271" dirty="0">
                <a:solidFill>
                  <a:schemeClr val="tx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cs typeface="Arial" panose="020B0604020202020204" pitchFamily="34" charset="0"/>
              </a:rPr>
              <a:t>ENERGY QUALITY</a:t>
            </a:r>
            <a:endParaRPr lang="ja-JP" altLang="en-US" sz="1271">
              <a:solidFill>
                <a:schemeClr val="tx1"/>
              </a:solidFill>
              <a:latin typeface="Hiragino Mincho Pro W3" panose="02020300000000000000" pitchFamily="18" charset="-128"/>
              <a:ea typeface="Hiragino Mincho Pro W3" panose="02020300000000000000" pitchFamily="18" charset="-128"/>
              <a:cs typeface="Arial" panose="020B0604020202020204" pitchFamily="34" charset="0"/>
            </a:endParaRPr>
          </a:p>
        </p:txBody>
      </p: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F9AA8875-5405-1D40-ACFA-C9940944B2C8}"/>
              </a:ext>
            </a:extLst>
          </p:cNvPr>
          <p:cNvCxnSpPr>
            <a:cxnSpLocks/>
          </p:cNvCxnSpPr>
          <p:nvPr/>
        </p:nvCxnSpPr>
        <p:spPr>
          <a:xfrm>
            <a:off x="9225291" y="6739931"/>
            <a:ext cx="15271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図 51">
            <a:extLst>
              <a:ext uri="{FF2B5EF4-FFF2-40B4-BE49-F238E27FC236}">
                <a16:creationId xmlns:a16="http://schemas.microsoft.com/office/drawing/2014/main" id="{81D52578-7C16-7345-9D56-4EAD2F6623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7680" y="4034175"/>
            <a:ext cx="3703056" cy="2597667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E5A71E7A-CA5C-0347-BC84-195E10A867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4150" y="6330307"/>
            <a:ext cx="621140" cy="518927"/>
          </a:xfrm>
          <a:prstGeom prst="rect">
            <a:avLst/>
          </a:prstGeom>
        </p:spPr>
      </p:pic>
      <p:sp>
        <p:nvSpPr>
          <p:cNvPr id="2" name="下カーブ矢印 1">
            <a:extLst>
              <a:ext uri="{FF2B5EF4-FFF2-40B4-BE49-F238E27FC236}">
                <a16:creationId xmlns:a16="http://schemas.microsoft.com/office/drawing/2014/main" id="{B6FC3FE2-1B17-9249-8EA9-5A205BEF03A9}"/>
              </a:ext>
            </a:extLst>
          </p:cNvPr>
          <p:cNvSpPr/>
          <p:nvPr/>
        </p:nvSpPr>
        <p:spPr>
          <a:xfrm>
            <a:off x="6206401" y="3129803"/>
            <a:ext cx="2047211" cy="933205"/>
          </a:xfrm>
          <a:prstGeom prst="curved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F4887E-71AA-6E43-A7E4-F01ECF6589ED}"/>
              </a:ext>
            </a:extLst>
          </p:cNvPr>
          <p:cNvSpPr txBox="1"/>
          <p:nvPr/>
        </p:nvSpPr>
        <p:spPr>
          <a:xfrm>
            <a:off x="6173671" y="2880663"/>
            <a:ext cx="2204450" cy="3157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52" b="1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cs typeface="Arial" panose="020B0604020202020204" pitchFamily="34" charset="0"/>
              </a:rPr>
              <a:t>朝・晩</a:t>
            </a:r>
            <a:r>
              <a:rPr lang="en-US" altLang="ja-JP" sz="1452" b="1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cs typeface="Arial" panose="020B0604020202020204" pitchFamily="34" charset="0"/>
              </a:rPr>
              <a:t>26</a:t>
            </a:r>
            <a:r>
              <a:rPr lang="ja-JP" altLang="en-US" sz="1452" b="1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cs typeface="Arial" panose="020B0604020202020204" pitchFamily="34" charset="0"/>
              </a:rPr>
              <a:t>円　昼間</a:t>
            </a:r>
            <a:r>
              <a:rPr lang="en-US" altLang="ja-JP" sz="1452" b="1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cs typeface="Arial" panose="020B0604020202020204" pitchFamily="34" charset="0"/>
              </a:rPr>
              <a:t>39</a:t>
            </a:r>
            <a:r>
              <a:rPr lang="ja-JP" altLang="en-US" sz="1452" b="1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cs typeface="Arial" panose="020B0604020202020204" pitchFamily="34" charset="0"/>
              </a:rPr>
              <a:t>円</a:t>
            </a:r>
            <a:endParaRPr lang="ja-JP" altLang="en-US" sz="1452" b="1">
              <a:solidFill>
                <a:schemeClr val="tx1">
                  <a:lumMod val="50000"/>
                  <a:lumOff val="50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DF01F84-4108-DA45-B9FC-8A01EC921B5F}"/>
              </a:ext>
            </a:extLst>
          </p:cNvPr>
          <p:cNvCxnSpPr>
            <a:cxnSpLocks/>
          </p:cNvCxnSpPr>
          <p:nvPr/>
        </p:nvCxnSpPr>
        <p:spPr>
          <a:xfrm>
            <a:off x="6173668" y="2749644"/>
            <a:ext cx="1866048" cy="1322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764F181E-C195-6B44-9B40-17EB445D1FB4}"/>
              </a:ext>
            </a:extLst>
          </p:cNvPr>
          <p:cNvCxnSpPr>
            <a:cxnSpLocks/>
          </p:cNvCxnSpPr>
          <p:nvPr/>
        </p:nvCxnSpPr>
        <p:spPr>
          <a:xfrm flipH="1">
            <a:off x="6199152" y="2810830"/>
            <a:ext cx="1840569" cy="12612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>
            <a:extLst>
              <a:ext uri="{FF2B5EF4-FFF2-40B4-BE49-F238E27FC236}">
                <a16:creationId xmlns:a16="http://schemas.microsoft.com/office/drawing/2014/main" id="{69146BF1-8EA5-2343-928B-F5E8EF19C3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1909" y="4499668"/>
            <a:ext cx="902031" cy="493299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E696ED-DB4D-DC49-A819-3E2B8A8FDB02}"/>
              </a:ext>
            </a:extLst>
          </p:cNvPr>
          <p:cNvSpPr txBox="1"/>
          <p:nvPr/>
        </p:nvSpPr>
        <p:spPr>
          <a:xfrm>
            <a:off x="8219885" y="5870913"/>
            <a:ext cx="2532589" cy="511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907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パワーコンディショナの寿命は</a:t>
            </a:r>
            <a:r>
              <a:rPr lang="en-US" altLang="ja-JP" sz="907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10</a:t>
            </a:r>
            <a:r>
              <a:rPr lang="ja-JP" altLang="en-US" sz="907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年！？</a:t>
            </a:r>
            <a:endParaRPr lang="en-US" altLang="ja-JP" sz="907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iragino Mincho ProN W6" panose="020203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lang="ja-JP" altLang="en-US" sz="907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壊れると発電しなくなるなんて</a:t>
            </a:r>
            <a:r>
              <a:rPr lang="en-US" altLang="ja-JP" sz="907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...</a:t>
            </a:r>
            <a:r>
              <a:rPr lang="ja-JP" altLang="en-US" sz="907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。　　　　購入電力が増えて電気代が上がるのか</a:t>
            </a:r>
            <a:r>
              <a:rPr lang="en-US" altLang="ja-JP" sz="907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〜</a:t>
            </a:r>
            <a:r>
              <a:rPr lang="ja-JP" altLang="en-US" sz="907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919EB1-4AB5-A947-A143-172BF9CFAE4C}"/>
              </a:ext>
            </a:extLst>
          </p:cNvPr>
          <p:cNvSpPr txBox="1"/>
          <p:nvPr/>
        </p:nvSpPr>
        <p:spPr>
          <a:xfrm>
            <a:off x="10093940" y="5071585"/>
            <a:ext cx="2236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蓄電池にパワコンが付いてきます！</a:t>
            </a: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374F14A6-3379-314F-A767-8FFDB196761B}"/>
              </a:ext>
            </a:extLst>
          </p:cNvPr>
          <p:cNvCxnSpPr>
            <a:cxnSpLocks/>
          </p:cNvCxnSpPr>
          <p:nvPr/>
        </p:nvCxnSpPr>
        <p:spPr>
          <a:xfrm flipV="1">
            <a:off x="10410260" y="5333008"/>
            <a:ext cx="236863" cy="48780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919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6ADED0-CD51-FB4F-9828-527404845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882" y="2619812"/>
            <a:ext cx="10515600" cy="1325563"/>
          </a:xfrm>
        </p:spPr>
        <p:txBody>
          <a:bodyPr>
            <a:normAutofit fontScale="90000"/>
          </a:bodyPr>
          <a:lstStyle/>
          <a:p>
            <a:r>
              <a:rPr kumimoji="1" lang="ja-JP" altLang="en-US"/>
              <a:t>以下は、クラフト生地での印刷を考慮したものです。クラフトでのデザインの方がありがたいですが、どちらでも大丈夫です。</a:t>
            </a:r>
          </a:p>
        </p:txBody>
      </p:sp>
    </p:spTree>
    <p:extLst>
      <p:ext uri="{BB962C8B-B14F-4D97-AF65-F5344CB8AC3E}">
        <p14:creationId xmlns:p14="http://schemas.microsoft.com/office/powerpoint/2010/main" val="135840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D3412657-0D4A-5747-B841-B70E17180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292" y="30951"/>
            <a:ext cx="9699419" cy="6827051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60188C43-AFB7-4140-98F1-408896005F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1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100000"/>
                    </a14:imgEffect>
                    <a14:imgEffect>
                      <a14:brightnessContrast bright="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0492" y="4"/>
            <a:ext cx="4810635" cy="6858001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4" name="Google Shape;233;p4">
            <a:extLst>
              <a:ext uri="{FF2B5EF4-FFF2-40B4-BE49-F238E27FC236}">
                <a16:creationId xmlns:a16="http://schemas.microsoft.com/office/drawing/2014/main" id="{59DDEA31-04EB-3C44-8A07-216EA51231EC}"/>
              </a:ext>
            </a:extLst>
          </p:cNvPr>
          <p:cNvSpPr txBox="1"/>
          <p:nvPr/>
        </p:nvSpPr>
        <p:spPr>
          <a:xfrm>
            <a:off x="1954492" y="1353001"/>
            <a:ext cx="3903096" cy="2535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87" tIns="45383" rIns="90787" bIns="45383" anchor="t" anchorCtr="0">
            <a:noAutofit/>
          </a:bodyPr>
          <a:lstStyle/>
          <a:p>
            <a:pPr algn="ctr" defTabSz="829523">
              <a:buClr>
                <a:srgbClr val="000000"/>
              </a:buClr>
              <a:buSzPts val="3100"/>
              <a:defRPr/>
            </a:pPr>
            <a:r>
              <a:rPr kumimoji="0" lang="ja" altLang="en-US" sz="8709" b="1" kern="0" dirty="0">
                <a:solidFill>
                  <a:srgbClr val="011893"/>
                </a:solidFill>
                <a:latin typeface="Arial" panose="020B0604020202020204" pitchFamily="34" charset="0"/>
                <a:ea typeface="YuKyokasho" panose="02000500000000000000" pitchFamily="2" charset="-128"/>
                <a:cs typeface="Arial" panose="020B0604020202020204" pitchFamily="34" charset="0"/>
                <a:sym typeface="Meiryo"/>
              </a:rPr>
              <a:t>蓄電池</a:t>
            </a:r>
            <a:r>
              <a:rPr kumimoji="0" lang="ja" altLang="en-US" sz="4355" b="1" kern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YuKyokasho" panose="02000500000000000000" pitchFamily="2" charset="-128"/>
                <a:cs typeface="Arial" panose="020B0604020202020204" pitchFamily="34" charset="0"/>
                <a:sym typeface="Meiryo"/>
              </a:rPr>
              <a:t>キャンペーン</a:t>
            </a:r>
            <a:endParaRPr kumimoji="0" sz="8709" b="1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YuKyokasho" panose="02000500000000000000" pitchFamily="2" charset="-128"/>
              <a:cs typeface="Arial" panose="020B0604020202020204" pitchFamily="34" charset="0"/>
              <a:sym typeface="Meiryo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2FB6A74-D8F5-9B41-876B-9881B6375FCC}"/>
              </a:ext>
            </a:extLst>
          </p:cNvPr>
          <p:cNvSpPr txBox="1"/>
          <p:nvPr/>
        </p:nvSpPr>
        <p:spPr>
          <a:xfrm>
            <a:off x="2607580" y="5940934"/>
            <a:ext cx="2040943" cy="6509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15" dirty="0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090-7196-4524</a:t>
            </a:r>
          </a:p>
          <a:p>
            <a:r>
              <a:rPr lang="en-US" altLang="ja-JP" sz="1815" dirty="0" err="1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e_us@icloud.com</a:t>
            </a:r>
            <a:endParaRPr lang="ja-JP" altLang="en-US" sz="1815">
              <a:latin typeface="Arial" panose="020B0604020202020204" pitchFamily="34" charset="0"/>
              <a:ea typeface="YuKyokasho Medium" panose="02000500000000000000" pitchFamily="2" charset="-128"/>
              <a:cs typeface="Arial" panose="020B0604020202020204" pitchFamily="34" charset="0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A3DEC8FD-A6B4-C34B-903B-1D73A5B86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216" y="5902324"/>
            <a:ext cx="414725" cy="414725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EEAE9CD6-5975-9E43-BC62-317925DF1C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289973" y="6304670"/>
            <a:ext cx="284863" cy="284863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2D5D873-5A9C-EE47-A119-1A7E34A7AA93}"/>
              </a:ext>
            </a:extLst>
          </p:cNvPr>
          <p:cNvSpPr txBox="1"/>
          <p:nvPr/>
        </p:nvSpPr>
        <p:spPr>
          <a:xfrm>
            <a:off x="2223217" y="5351047"/>
            <a:ext cx="3659976" cy="594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株式会社</a:t>
            </a:r>
            <a:r>
              <a:rPr lang="en-US" altLang="ja-JP" sz="1633" dirty="0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 </a:t>
            </a:r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エナジークオリティー</a:t>
            </a:r>
            <a:endParaRPr lang="en-US" altLang="ja-JP" sz="1633" dirty="0">
              <a:latin typeface="Arial" panose="020B0604020202020204" pitchFamily="34" charset="0"/>
              <a:ea typeface="YuKyokasho Medium" panose="02000500000000000000" pitchFamily="2" charset="-128"/>
              <a:cs typeface="Arial" panose="020B0604020202020204" pitchFamily="34" charset="0"/>
            </a:endParaRPr>
          </a:p>
          <a:p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埼玉営業所</a:t>
            </a:r>
            <a:r>
              <a:rPr lang="ja-JP" altLang="en-US" sz="1633" dirty="0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　</a:t>
            </a:r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担当：営業所長</a:t>
            </a:r>
            <a:r>
              <a:rPr lang="en-US" altLang="ja-JP" sz="1633" dirty="0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 </a:t>
            </a:r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古城</a:t>
            </a:r>
            <a:r>
              <a:rPr lang="en-US" altLang="ja-JP" sz="1633" dirty="0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 </a:t>
            </a:r>
            <a:r>
              <a:rPr lang="ja-JP" altLang="en-US" sz="1633">
                <a:latin typeface="Arial" panose="020B0604020202020204" pitchFamily="34" charset="0"/>
                <a:ea typeface="YuKyokasho Medium" panose="02000500000000000000" pitchFamily="2" charset="-128"/>
                <a:cs typeface="Arial" panose="020B0604020202020204" pitchFamily="34" charset="0"/>
              </a:rPr>
              <a:t>光</a:t>
            </a:r>
            <a:endParaRPr lang="en-US" altLang="ja-JP" sz="1633" dirty="0">
              <a:latin typeface="Arial" panose="020B0604020202020204" pitchFamily="34" charset="0"/>
              <a:ea typeface="YuKyokasho Medium" panose="02000500000000000000" pitchFamily="2" charset="-128"/>
              <a:cs typeface="Arial" panose="020B0604020202020204" pitchFamily="34" charset="0"/>
            </a:endParaRPr>
          </a:p>
        </p:txBody>
      </p:sp>
      <p:sp>
        <p:nvSpPr>
          <p:cNvPr id="10" name="星 10 9">
            <a:extLst>
              <a:ext uri="{FF2B5EF4-FFF2-40B4-BE49-F238E27FC236}">
                <a16:creationId xmlns:a16="http://schemas.microsoft.com/office/drawing/2014/main" id="{AB22AD7C-97DF-D040-8445-4C9256036F29}"/>
              </a:ext>
            </a:extLst>
          </p:cNvPr>
          <p:cNvSpPr/>
          <p:nvPr/>
        </p:nvSpPr>
        <p:spPr>
          <a:xfrm rot="331388">
            <a:off x="4649617" y="272908"/>
            <a:ext cx="1261523" cy="1313145"/>
          </a:xfrm>
          <a:prstGeom prst="star10">
            <a:avLst/>
          </a:prstGeom>
          <a:solidFill>
            <a:srgbClr val="C00000"/>
          </a:solidFill>
          <a:ln w="88900" cap="rnd" cmpd="tri">
            <a:solidFill>
              <a:schemeClr val="bg1"/>
            </a:solidFill>
            <a:bevel/>
          </a:ln>
          <a:effectLst>
            <a:glow rad="190500">
              <a:schemeClr val="bg1">
                <a:alpha val="57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stA="0" endPos="36000" dir="5400000" sy="-100000" algn="bl" rotWithShape="0"/>
            <a:softEdge rad="0"/>
          </a:effectLst>
          <a:scene3d>
            <a:camera prst="obliqueTopRigh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33">
                <a:latin typeface="Arial" panose="020B0604020202020204" pitchFamily="34" charset="0"/>
                <a:ea typeface="YuKyokasho" panose="02000500000000000000" pitchFamily="2" charset="-128"/>
                <a:cs typeface="Arial" panose="020B0604020202020204" pitchFamily="34" charset="0"/>
              </a:rPr>
              <a:t>先着</a:t>
            </a:r>
            <a:endParaRPr lang="en-US" altLang="ja-JP" sz="1633" dirty="0">
              <a:latin typeface="Arial" panose="020B0604020202020204" pitchFamily="34" charset="0"/>
              <a:ea typeface="YuKyokasho" panose="02000500000000000000" pitchFamily="2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2540" dirty="0">
                <a:latin typeface="Arial" panose="020B0604020202020204" pitchFamily="34" charset="0"/>
                <a:ea typeface="YuKyokasho" panose="02000500000000000000" pitchFamily="2" charset="-128"/>
                <a:cs typeface="Arial" panose="020B0604020202020204" pitchFamily="34" charset="0"/>
              </a:rPr>
              <a:t>20</a:t>
            </a:r>
            <a:r>
              <a:rPr lang="ja-JP" altLang="en-US" sz="2540">
                <a:latin typeface="Arial" panose="020B0604020202020204" pitchFamily="34" charset="0"/>
                <a:ea typeface="YuKyokasho" panose="02000500000000000000" pitchFamily="2" charset="-128"/>
                <a:cs typeface="Arial" panose="020B0604020202020204" pitchFamily="34" charset="0"/>
              </a:rPr>
              <a:t>台</a:t>
            </a:r>
            <a:endParaRPr lang="ja-JP" altLang="en-US" sz="3265">
              <a:latin typeface="Arial" panose="020B0604020202020204" pitchFamily="34" charset="0"/>
              <a:ea typeface="YuKyokasho" panose="02000500000000000000" pitchFamily="2" charset="-128"/>
              <a:cs typeface="Arial" panose="020B0604020202020204" pitchFamily="34" charset="0"/>
            </a:endParaRPr>
          </a:p>
        </p:txBody>
      </p:sp>
      <p:sp>
        <p:nvSpPr>
          <p:cNvPr id="12" name="下矢印 11">
            <a:extLst>
              <a:ext uri="{FF2B5EF4-FFF2-40B4-BE49-F238E27FC236}">
                <a16:creationId xmlns:a16="http://schemas.microsoft.com/office/drawing/2014/main" id="{F82F6014-18B5-C04C-906B-5AC9034B1554}"/>
              </a:ext>
            </a:extLst>
          </p:cNvPr>
          <p:cNvSpPr/>
          <p:nvPr/>
        </p:nvSpPr>
        <p:spPr>
          <a:xfrm>
            <a:off x="8322373" y="1147894"/>
            <a:ext cx="609611" cy="414396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55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008F3031-5CB3-3C41-BA72-BC2AB75E3E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446" y="3931154"/>
            <a:ext cx="1027047" cy="79881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B69D4DC-09BF-9940-BF12-4EA0C266E8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5358" y="4161676"/>
            <a:ext cx="569193" cy="569193"/>
          </a:xfrm>
          <a:prstGeom prst="rect">
            <a:avLst/>
          </a:prstGeom>
          <a:noFill/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E82924CD-0AF8-5F4A-B0C1-9229E0D805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2373" y="4107016"/>
            <a:ext cx="609611" cy="609611"/>
          </a:xfrm>
          <a:prstGeom prst="rect">
            <a:avLst/>
          </a:prstGeom>
        </p:spPr>
      </p:pic>
      <p:grpSp>
        <p:nvGrpSpPr>
          <p:cNvPr id="16" name="Google Shape;365;p24">
            <a:extLst>
              <a:ext uri="{FF2B5EF4-FFF2-40B4-BE49-F238E27FC236}">
                <a16:creationId xmlns:a16="http://schemas.microsoft.com/office/drawing/2014/main" id="{7737D427-4C1A-5144-8D04-1767EC09F0B5}"/>
              </a:ext>
            </a:extLst>
          </p:cNvPr>
          <p:cNvGrpSpPr/>
          <p:nvPr/>
        </p:nvGrpSpPr>
        <p:grpSpPr>
          <a:xfrm>
            <a:off x="7164168" y="215243"/>
            <a:ext cx="2925669" cy="5769355"/>
            <a:chOff x="3276897" y="2986984"/>
            <a:chExt cx="4137518" cy="8333721"/>
          </a:xfrm>
        </p:grpSpPr>
        <p:sp>
          <p:nvSpPr>
            <p:cNvPr id="17" name="Google Shape;366;p24">
              <a:extLst>
                <a:ext uri="{FF2B5EF4-FFF2-40B4-BE49-F238E27FC236}">
                  <a16:creationId xmlns:a16="http://schemas.microsoft.com/office/drawing/2014/main" id="{3B19BC91-B21D-D949-AFC2-41DEC0986FC2}"/>
                </a:ext>
              </a:extLst>
            </p:cNvPr>
            <p:cNvSpPr/>
            <p:nvPr/>
          </p:nvSpPr>
          <p:spPr>
            <a:xfrm>
              <a:off x="3277395" y="2986984"/>
              <a:ext cx="4137020" cy="1347196"/>
            </a:xfrm>
            <a:custGeom>
              <a:avLst/>
              <a:gdLst/>
              <a:ahLst/>
              <a:cxnLst/>
              <a:rect l="l" t="t" r="r" b="b"/>
              <a:pathLst>
                <a:path w="3600401" h="1347196" extrusionOk="0">
                  <a:moveTo>
                    <a:pt x="0" y="134720"/>
                  </a:moveTo>
                  <a:cubicBezTo>
                    <a:pt x="0" y="60316"/>
                    <a:pt x="60316" y="0"/>
                    <a:pt x="134720" y="0"/>
                  </a:cubicBezTo>
                  <a:lnTo>
                    <a:pt x="3465681" y="0"/>
                  </a:lnTo>
                  <a:cubicBezTo>
                    <a:pt x="3540085" y="0"/>
                    <a:pt x="3600401" y="60316"/>
                    <a:pt x="3600401" y="134720"/>
                  </a:cubicBezTo>
                  <a:lnTo>
                    <a:pt x="3600401" y="1212476"/>
                  </a:lnTo>
                  <a:cubicBezTo>
                    <a:pt x="3600401" y="1286880"/>
                    <a:pt x="3540085" y="1347196"/>
                    <a:pt x="3465681" y="1347196"/>
                  </a:cubicBezTo>
                  <a:lnTo>
                    <a:pt x="134720" y="1347196"/>
                  </a:lnTo>
                  <a:cubicBezTo>
                    <a:pt x="60316" y="1347196"/>
                    <a:pt x="0" y="1286880"/>
                    <a:pt x="0" y="1212476"/>
                  </a:cubicBezTo>
                  <a:lnTo>
                    <a:pt x="0" y="134720"/>
                  </a:lnTo>
                  <a:close/>
                </a:path>
              </a:pathLst>
            </a:custGeom>
            <a:solidFill>
              <a:srgbClr val="FFFFFF"/>
            </a:solidFill>
            <a:ln w="31750" cap="flat" cmpd="sng">
              <a:solidFill>
                <a:schemeClr val="accent6">
                  <a:lumMod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9935" tIns="99935" rIns="99935" bIns="99935" anchor="ctr" anchorCtr="0">
              <a:noAutofit/>
            </a:bodyPr>
            <a:lstStyle/>
            <a:p>
              <a:pPr algn="ctr" defTabSz="586481">
                <a:lnSpc>
                  <a:spcPct val="90000"/>
                </a:lnSpc>
                <a:buClr>
                  <a:srgbClr val="000000"/>
                </a:buClr>
                <a:defRPr/>
              </a:pPr>
              <a:r>
                <a:rPr kumimoji="0" lang="ja-JP" altLang="en-US" sz="1924" b="1" kern="0">
                  <a:solidFill>
                    <a:schemeClr val="accent6">
                      <a:lumMod val="50000"/>
                    </a:schemeClr>
                  </a:solidFill>
                  <a:latin typeface="Arial"/>
                  <a:ea typeface="Arial"/>
                  <a:cs typeface="Arial"/>
                  <a:sym typeface="Arial"/>
                </a:rPr>
                <a:t>メーカー</a:t>
              </a:r>
              <a:endParaRPr kumimoji="0" sz="963" kern="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  <a:sym typeface="Arial"/>
              </a:endParaRPr>
            </a:p>
            <a:p>
              <a:pPr algn="ctr" defTabSz="586481">
                <a:lnSpc>
                  <a:spcPct val="90000"/>
                </a:lnSpc>
                <a:spcBef>
                  <a:spcPts val="641"/>
                </a:spcBef>
                <a:buClr>
                  <a:srgbClr val="000000"/>
                </a:buClr>
                <a:defRPr/>
              </a:pPr>
              <a:r>
                <a:rPr kumimoji="0" lang="ja-JP" altLang="en-US" sz="1924" b="1" kern="0">
                  <a:solidFill>
                    <a:schemeClr val="accent6">
                      <a:lumMod val="50000"/>
                    </a:schemeClr>
                  </a:solidFill>
                  <a:latin typeface="Arial"/>
                  <a:ea typeface="Arial"/>
                  <a:cs typeface="Arial"/>
                  <a:sym typeface="Arial"/>
                </a:rPr>
                <a:t>（製造元）</a:t>
              </a:r>
              <a:endParaRPr kumimoji="0" sz="1924" b="1" kern="0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367;p24">
              <a:extLst>
                <a:ext uri="{FF2B5EF4-FFF2-40B4-BE49-F238E27FC236}">
                  <a16:creationId xmlns:a16="http://schemas.microsoft.com/office/drawing/2014/main" id="{56573D59-1EF4-6D4C-AA2E-BCC99B672E07}"/>
                </a:ext>
              </a:extLst>
            </p:cNvPr>
            <p:cNvSpPr/>
            <p:nvPr/>
          </p:nvSpPr>
          <p:spPr>
            <a:xfrm>
              <a:off x="3277395" y="4705096"/>
              <a:ext cx="4137020" cy="1347196"/>
            </a:xfrm>
            <a:custGeom>
              <a:avLst/>
              <a:gdLst/>
              <a:ahLst/>
              <a:cxnLst/>
              <a:rect l="l" t="t" r="r" b="b"/>
              <a:pathLst>
                <a:path w="3600401" h="1347196" extrusionOk="0">
                  <a:moveTo>
                    <a:pt x="0" y="134720"/>
                  </a:moveTo>
                  <a:cubicBezTo>
                    <a:pt x="0" y="60316"/>
                    <a:pt x="60316" y="0"/>
                    <a:pt x="134720" y="0"/>
                  </a:cubicBezTo>
                  <a:lnTo>
                    <a:pt x="3465681" y="0"/>
                  </a:lnTo>
                  <a:cubicBezTo>
                    <a:pt x="3540085" y="0"/>
                    <a:pt x="3600401" y="60316"/>
                    <a:pt x="3600401" y="134720"/>
                  </a:cubicBezTo>
                  <a:lnTo>
                    <a:pt x="3600401" y="1212476"/>
                  </a:lnTo>
                  <a:cubicBezTo>
                    <a:pt x="3600401" y="1286880"/>
                    <a:pt x="3540085" y="1347196"/>
                    <a:pt x="3465681" y="1347196"/>
                  </a:cubicBezTo>
                  <a:lnTo>
                    <a:pt x="134720" y="1347196"/>
                  </a:lnTo>
                  <a:cubicBezTo>
                    <a:pt x="60316" y="1347196"/>
                    <a:pt x="0" y="1286880"/>
                    <a:pt x="0" y="1212476"/>
                  </a:cubicBezTo>
                  <a:lnTo>
                    <a:pt x="0" y="134720"/>
                  </a:lnTo>
                  <a:close/>
                </a:path>
              </a:pathLst>
            </a:custGeom>
            <a:solidFill>
              <a:srgbClr val="FFFFFF"/>
            </a:solidFill>
            <a:ln w="31750" cap="flat" cmpd="sng">
              <a:solidFill>
                <a:schemeClr val="accent6">
                  <a:lumMod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9935" tIns="99935" rIns="99935" bIns="99935" anchor="ctr" anchorCtr="0">
              <a:noAutofit/>
            </a:bodyPr>
            <a:lstStyle/>
            <a:p>
              <a:pPr algn="ctr" defTabSz="586481">
                <a:lnSpc>
                  <a:spcPct val="90000"/>
                </a:lnSpc>
                <a:buClr>
                  <a:srgbClr val="000000"/>
                </a:buClr>
                <a:defRPr/>
              </a:pPr>
              <a:r>
                <a:rPr lang="ja-JP" altLang="en-US" sz="1924" b="1" kern="0">
                  <a:solidFill>
                    <a:schemeClr val="accent6">
                      <a:lumMod val="50000"/>
                    </a:schemeClr>
                  </a:solidFill>
                  <a:latin typeface="Arial"/>
                  <a:ea typeface="Arial"/>
                  <a:cs typeface="Arial"/>
                  <a:sym typeface="Arial"/>
                </a:rPr>
                <a:t>エナジークオリティー</a:t>
              </a:r>
            </a:p>
          </p:txBody>
        </p:sp>
        <p:sp>
          <p:nvSpPr>
            <p:cNvPr id="19" name="Google Shape;369;p24">
              <a:extLst>
                <a:ext uri="{FF2B5EF4-FFF2-40B4-BE49-F238E27FC236}">
                  <a16:creationId xmlns:a16="http://schemas.microsoft.com/office/drawing/2014/main" id="{A82D4B4D-E3DB-E64F-AF26-81E5F5B8D07F}"/>
                </a:ext>
              </a:extLst>
            </p:cNvPr>
            <p:cNvSpPr/>
            <p:nvPr/>
          </p:nvSpPr>
          <p:spPr>
            <a:xfrm>
              <a:off x="3276897" y="10320056"/>
              <a:ext cx="4137518" cy="1000649"/>
            </a:xfrm>
            <a:custGeom>
              <a:avLst/>
              <a:gdLst/>
              <a:ahLst/>
              <a:cxnLst/>
              <a:rect l="l" t="t" r="r" b="b"/>
              <a:pathLst>
                <a:path w="3600401" h="1347196" extrusionOk="0">
                  <a:moveTo>
                    <a:pt x="0" y="134720"/>
                  </a:moveTo>
                  <a:cubicBezTo>
                    <a:pt x="0" y="60316"/>
                    <a:pt x="60316" y="0"/>
                    <a:pt x="134720" y="0"/>
                  </a:cubicBezTo>
                  <a:lnTo>
                    <a:pt x="3465681" y="0"/>
                  </a:lnTo>
                  <a:cubicBezTo>
                    <a:pt x="3540085" y="0"/>
                    <a:pt x="3600401" y="60316"/>
                    <a:pt x="3600401" y="134720"/>
                  </a:cubicBezTo>
                  <a:lnTo>
                    <a:pt x="3600401" y="1212476"/>
                  </a:lnTo>
                  <a:cubicBezTo>
                    <a:pt x="3600401" y="1286880"/>
                    <a:pt x="3540085" y="1347196"/>
                    <a:pt x="3465681" y="1347196"/>
                  </a:cubicBezTo>
                  <a:lnTo>
                    <a:pt x="134720" y="1347196"/>
                  </a:lnTo>
                  <a:cubicBezTo>
                    <a:pt x="60316" y="1347196"/>
                    <a:pt x="0" y="1286880"/>
                    <a:pt x="0" y="1212476"/>
                  </a:cubicBezTo>
                  <a:lnTo>
                    <a:pt x="0" y="134720"/>
                  </a:lnTo>
                  <a:close/>
                </a:path>
              </a:pathLst>
            </a:custGeom>
            <a:solidFill>
              <a:srgbClr val="FFFFFF"/>
            </a:solidFill>
            <a:ln w="31750" cap="flat" cmpd="sng">
              <a:solidFill>
                <a:schemeClr val="accent6">
                  <a:lumMod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9935" tIns="99935" rIns="99935" bIns="99935" anchor="ctr" anchorCtr="0">
              <a:noAutofit/>
            </a:bodyPr>
            <a:lstStyle/>
            <a:p>
              <a:pPr algn="ctr" defTabSz="586481">
                <a:lnSpc>
                  <a:spcPct val="90000"/>
                </a:lnSpc>
                <a:buClr>
                  <a:srgbClr val="000000"/>
                </a:buClr>
                <a:defRPr/>
              </a:pPr>
              <a:r>
                <a:rPr kumimoji="0" lang="ja-JP" altLang="en-US" sz="1924" b="1" kern="0">
                  <a:solidFill>
                    <a:schemeClr val="accent6">
                      <a:lumMod val="50000"/>
                    </a:schemeClr>
                  </a:solidFill>
                  <a:latin typeface="Arial"/>
                  <a:ea typeface="Arial"/>
                  <a:cs typeface="Arial"/>
                  <a:sym typeface="Arial"/>
                </a:rPr>
                <a:t>お客様</a:t>
              </a:r>
              <a:endParaRPr kumimoji="0" sz="1924" b="1" kern="0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" name="Google Shape;371;p24">
            <a:extLst>
              <a:ext uri="{FF2B5EF4-FFF2-40B4-BE49-F238E27FC236}">
                <a16:creationId xmlns:a16="http://schemas.microsoft.com/office/drawing/2014/main" id="{572530A2-2A0D-604C-9CE2-552BD9B5F3D1}"/>
              </a:ext>
            </a:extLst>
          </p:cNvPr>
          <p:cNvSpPr txBox="1"/>
          <p:nvPr/>
        </p:nvSpPr>
        <p:spPr>
          <a:xfrm>
            <a:off x="7615201" y="2515519"/>
            <a:ext cx="2023955" cy="38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191" tIns="32087" rIns="64191" bIns="32087" anchor="t" anchorCtr="0">
            <a:noAutofit/>
          </a:bodyPr>
          <a:lstStyle/>
          <a:p>
            <a:pPr algn="ctr" defTabSz="586481">
              <a:buClr>
                <a:srgbClr val="000000"/>
              </a:buClr>
            </a:pPr>
            <a:r>
              <a:rPr lang="ja-JP" altLang="en-US" sz="1283" b="1" kern="0">
                <a:solidFill>
                  <a:schemeClr val="accent6">
                    <a:lumMod val="50000"/>
                  </a:schemeClr>
                </a:solidFill>
                <a:latin typeface="Meiryo"/>
                <a:ea typeface="Meiryo"/>
                <a:cs typeface="Meiryo"/>
                <a:sym typeface="Meiryo"/>
              </a:rPr>
              <a:t>中間マージンカット</a:t>
            </a:r>
            <a:endParaRPr sz="1283" b="1" kern="0" dirty="0">
              <a:solidFill>
                <a:schemeClr val="accent6">
                  <a:lumMod val="50000"/>
                </a:schemeClr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1" name="Google Shape;372;p24">
            <a:extLst>
              <a:ext uri="{FF2B5EF4-FFF2-40B4-BE49-F238E27FC236}">
                <a16:creationId xmlns:a16="http://schemas.microsoft.com/office/drawing/2014/main" id="{C571D560-B99C-0E4D-9FDE-49F4B1F496A5}"/>
              </a:ext>
            </a:extLst>
          </p:cNvPr>
          <p:cNvSpPr>
            <a:spLocks noChangeAspect="1"/>
          </p:cNvSpPr>
          <p:nvPr/>
        </p:nvSpPr>
        <p:spPr>
          <a:xfrm>
            <a:off x="8049899" y="2891207"/>
            <a:ext cx="1154567" cy="1154567"/>
          </a:xfrm>
          <a:prstGeom prst="ellipse">
            <a:avLst/>
          </a:prstGeom>
          <a:solidFill>
            <a:srgbClr val="FFFFFF"/>
          </a:solidFill>
          <a:ln w="28575" cap="flat" cmpd="sng">
            <a:solidFill>
              <a:schemeClr val="accent6">
                <a:lumMod val="50000"/>
              </a:scheme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254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586481">
              <a:buClr>
                <a:srgbClr val="000000"/>
              </a:buClr>
              <a:defRPr/>
            </a:pPr>
            <a:r>
              <a:rPr kumimoji="0" lang="ja-JP" altLang="en-US" sz="1668" b="1" kern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広告費</a:t>
            </a:r>
            <a:endParaRPr kumimoji="0" lang="ja-JP" altLang="en-US" sz="963" kern="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373;p24">
            <a:extLst>
              <a:ext uri="{FF2B5EF4-FFF2-40B4-BE49-F238E27FC236}">
                <a16:creationId xmlns:a16="http://schemas.microsoft.com/office/drawing/2014/main" id="{449527AD-B430-1840-A4A6-0F4F4A16D1FB}"/>
              </a:ext>
            </a:extLst>
          </p:cNvPr>
          <p:cNvSpPr>
            <a:spLocks noChangeAspect="1"/>
          </p:cNvSpPr>
          <p:nvPr/>
        </p:nvSpPr>
        <p:spPr>
          <a:xfrm>
            <a:off x="6702671" y="2896337"/>
            <a:ext cx="1154567" cy="1154567"/>
          </a:xfrm>
          <a:prstGeom prst="ellipse">
            <a:avLst/>
          </a:prstGeom>
          <a:solidFill>
            <a:srgbClr val="FFFFFF"/>
          </a:solidFill>
          <a:ln w="28575" cap="flat" cmpd="sng">
            <a:solidFill>
              <a:schemeClr val="accent6">
                <a:lumMod val="50000"/>
              </a:scheme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254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586481">
              <a:buClr>
                <a:srgbClr val="000000"/>
              </a:buClr>
              <a:defRPr/>
            </a:pPr>
            <a:r>
              <a:rPr kumimoji="0" lang="ja-JP" altLang="en-US" sz="1668" b="1" kern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人件費</a:t>
            </a:r>
            <a:endParaRPr kumimoji="0" sz="1668" b="1" kern="0" dirty="0">
              <a:solidFill>
                <a:schemeClr val="accent6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74;p24">
            <a:extLst>
              <a:ext uri="{FF2B5EF4-FFF2-40B4-BE49-F238E27FC236}">
                <a16:creationId xmlns:a16="http://schemas.microsoft.com/office/drawing/2014/main" id="{F926EDA9-2C30-1A48-90F9-4D8A098799D9}"/>
              </a:ext>
            </a:extLst>
          </p:cNvPr>
          <p:cNvSpPr>
            <a:spLocks noChangeAspect="1"/>
          </p:cNvSpPr>
          <p:nvPr/>
        </p:nvSpPr>
        <p:spPr>
          <a:xfrm>
            <a:off x="9397126" y="2899718"/>
            <a:ext cx="1154567" cy="1154567"/>
          </a:xfrm>
          <a:prstGeom prst="ellipse">
            <a:avLst/>
          </a:prstGeom>
          <a:solidFill>
            <a:srgbClr val="FFFFFF"/>
          </a:solidFill>
          <a:ln w="28575" cap="flat" cmpd="sng">
            <a:solidFill>
              <a:schemeClr val="accent6">
                <a:lumMod val="50000"/>
              </a:scheme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254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586481">
              <a:buClr>
                <a:srgbClr val="000000"/>
              </a:buClr>
              <a:defRPr/>
            </a:pPr>
            <a:r>
              <a:rPr kumimoji="0" lang="ja-JP" altLang="en-US" sz="1668" b="1" kern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販売店</a:t>
            </a:r>
            <a:endParaRPr kumimoji="0" sz="963" kern="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EE5FE5DC-AD33-B649-98EB-4735BC298C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5259" y="4132568"/>
            <a:ext cx="598296" cy="598296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F8A6D97-1EE4-6F4F-8C71-E0BAFA361638}"/>
              </a:ext>
            </a:extLst>
          </p:cNvPr>
          <p:cNvSpPr txBox="1"/>
          <p:nvPr/>
        </p:nvSpPr>
        <p:spPr>
          <a:xfrm>
            <a:off x="7098197" y="6160818"/>
            <a:ext cx="3057963" cy="52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23" b="1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最</a:t>
            </a:r>
            <a:r>
              <a:rPr lang="ja-JP" altLang="en-US" sz="1155" b="1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 </a:t>
            </a:r>
            <a:r>
              <a:rPr lang="ja-JP" altLang="en-US" sz="2823" b="1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大</a:t>
            </a:r>
            <a:r>
              <a:rPr lang="ja-JP" altLang="en-US" sz="1027" b="1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 </a:t>
            </a:r>
            <a:r>
              <a:rPr lang="en-US" altLang="ja-JP" sz="2823" b="1" dirty="0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4</a:t>
            </a:r>
            <a:r>
              <a:rPr lang="ja-JP" altLang="en-US" sz="1155" b="1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 </a:t>
            </a:r>
            <a:r>
              <a:rPr lang="en-US" altLang="ja-JP" sz="2823" b="1" dirty="0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0</a:t>
            </a:r>
            <a:r>
              <a:rPr lang="ja-JP" altLang="en-US" sz="1155" b="1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 </a:t>
            </a:r>
            <a:r>
              <a:rPr lang="ja-JP" altLang="en-US" sz="2823" b="1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％</a:t>
            </a:r>
            <a:r>
              <a:rPr lang="ja-JP" altLang="en-US" sz="1155" b="1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 </a:t>
            </a:r>
            <a:r>
              <a:rPr lang="en-US" altLang="ja-JP" sz="2823" b="1" dirty="0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O</a:t>
            </a:r>
            <a:r>
              <a:rPr lang="ja-JP" altLang="en-US" sz="1155" b="1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 </a:t>
            </a:r>
            <a:r>
              <a:rPr lang="en-US" altLang="ja-JP" sz="2823" b="1" dirty="0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F</a:t>
            </a:r>
            <a:r>
              <a:rPr lang="ja-JP" altLang="en-US" sz="1155" b="1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 </a:t>
            </a:r>
            <a:r>
              <a:rPr lang="en-US" altLang="ja-JP" sz="2823" b="1" dirty="0">
                <a:solidFill>
                  <a:srgbClr val="D00600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F</a:t>
            </a:r>
            <a:endParaRPr lang="ja-JP" altLang="en-US" sz="2823" b="1">
              <a:solidFill>
                <a:srgbClr val="D00600"/>
              </a:solidFill>
              <a:latin typeface="Hiragino Kaku Gothic Std W8" panose="020B0800000000000000" pitchFamily="34" charset="-128"/>
              <a:ea typeface="Hiragino Kaku Gothic Std W8" panose="020B0800000000000000" pitchFamily="34" charset="-128"/>
            </a:endParaRP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60600374-6474-274B-892E-3AE9EDD9011F}"/>
              </a:ext>
            </a:extLst>
          </p:cNvPr>
          <p:cNvCxnSpPr/>
          <p:nvPr/>
        </p:nvCxnSpPr>
        <p:spPr>
          <a:xfrm>
            <a:off x="6702671" y="2896337"/>
            <a:ext cx="1154567" cy="1154567"/>
          </a:xfrm>
          <a:prstGeom prst="line">
            <a:avLst/>
          </a:prstGeom>
          <a:ln w="57150">
            <a:solidFill>
              <a:schemeClr val="bg2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05983EC0-0AE7-EE47-BEF7-3D431BA56BBA}"/>
              </a:ext>
            </a:extLst>
          </p:cNvPr>
          <p:cNvCxnSpPr/>
          <p:nvPr/>
        </p:nvCxnSpPr>
        <p:spPr>
          <a:xfrm flipH="1">
            <a:off x="6702671" y="2910889"/>
            <a:ext cx="1154567" cy="1154567"/>
          </a:xfrm>
          <a:prstGeom prst="line">
            <a:avLst/>
          </a:prstGeom>
          <a:ln w="57150">
            <a:solidFill>
              <a:schemeClr val="bg2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35C114B9-7234-8E44-9EE9-66C2A6295DB9}"/>
              </a:ext>
            </a:extLst>
          </p:cNvPr>
          <p:cNvCxnSpPr/>
          <p:nvPr/>
        </p:nvCxnSpPr>
        <p:spPr>
          <a:xfrm>
            <a:off x="8049899" y="2896337"/>
            <a:ext cx="1154567" cy="1154567"/>
          </a:xfrm>
          <a:prstGeom prst="line">
            <a:avLst/>
          </a:prstGeom>
          <a:ln w="57150">
            <a:solidFill>
              <a:schemeClr val="bg2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43E704CF-898F-FE4E-B4ED-4D7C4CB032FB}"/>
              </a:ext>
            </a:extLst>
          </p:cNvPr>
          <p:cNvCxnSpPr/>
          <p:nvPr/>
        </p:nvCxnSpPr>
        <p:spPr>
          <a:xfrm flipH="1">
            <a:off x="8049899" y="2910889"/>
            <a:ext cx="1154567" cy="1154567"/>
          </a:xfrm>
          <a:prstGeom prst="line">
            <a:avLst/>
          </a:prstGeom>
          <a:ln w="57150">
            <a:solidFill>
              <a:schemeClr val="bg2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7F8342C4-7E21-3249-8AE4-00F94C757EC4}"/>
              </a:ext>
            </a:extLst>
          </p:cNvPr>
          <p:cNvCxnSpPr/>
          <p:nvPr/>
        </p:nvCxnSpPr>
        <p:spPr>
          <a:xfrm>
            <a:off x="9397126" y="2896337"/>
            <a:ext cx="1154567" cy="1154567"/>
          </a:xfrm>
          <a:prstGeom prst="line">
            <a:avLst/>
          </a:prstGeom>
          <a:ln w="57150">
            <a:solidFill>
              <a:schemeClr val="bg2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1950007F-23EA-D745-801E-7B880943FC62}"/>
              </a:ext>
            </a:extLst>
          </p:cNvPr>
          <p:cNvCxnSpPr/>
          <p:nvPr/>
        </p:nvCxnSpPr>
        <p:spPr>
          <a:xfrm flipH="1">
            <a:off x="9397126" y="2910889"/>
            <a:ext cx="1154567" cy="1154567"/>
          </a:xfrm>
          <a:prstGeom prst="line">
            <a:avLst/>
          </a:prstGeom>
          <a:ln w="57150">
            <a:solidFill>
              <a:schemeClr val="bg2">
                <a:lumMod val="5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18A99A7-33D1-094A-A637-9EB3438F1835}"/>
              </a:ext>
            </a:extLst>
          </p:cNvPr>
          <p:cNvSpPr txBox="1"/>
          <p:nvPr/>
        </p:nvSpPr>
        <p:spPr>
          <a:xfrm>
            <a:off x="2484775" y="3374835"/>
            <a:ext cx="2682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/>
              <a:t>全メーカーからご家庭に合わせた蓄電池をご提案しております。</a:t>
            </a:r>
            <a:endParaRPr kumimoji="1" lang="en-US" altLang="ja-JP" sz="1100" dirty="0"/>
          </a:p>
          <a:p>
            <a:r>
              <a:rPr lang="ja-JP" altLang="en-US" sz="1100"/>
              <a:t>無料見積りを担当させていただきます。</a:t>
            </a:r>
            <a:endParaRPr kumimoji="1" lang="ja-JP" altLang="en-US" sz="1100"/>
          </a:p>
        </p:txBody>
      </p:sp>
    </p:spTree>
    <p:extLst>
      <p:ext uri="{BB962C8B-B14F-4D97-AF65-F5344CB8AC3E}">
        <p14:creationId xmlns:p14="http://schemas.microsoft.com/office/powerpoint/2010/main" val="2258171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>
            <a:extLst>
              <a:ext uri="{FF2B5EF4-FFF2-40B4-BE49-F238E27FC236}">
                <a16:creationId xmlns:a16="http://schemas.microsoft.com/office/drawing/2014/main" id="{353BBC17-F4E0-4A4B-8F36-D830A17F4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292" y="30951"/>
            <a:ext cx="9699419" cy="68270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1ED3089-2A72-8141-BCB7-7D41B94B99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14" t="7489" r="12138" b="9223"/>
          <a:stretch/>
        </p:blipFill>
        <p:spPr>
          <a:xfrm>
            <a:off x="7700412" y="3101107"/>
            <a:ext cx="3232085" cy="283429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EABE7AD-37FB-8C4D-82B5-204CCBB49F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247" r="28356"/>
          <a:stretch/>
        </p:blipFill>
        <p:spPr>
          <a:xfrm>
            <a:off x="6091273" y="3346828"/>
            <a:ext cx="1084585" cy="24992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F18F751-C10C-2246-B212-292B8D6139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555" t="6011" r="26288" b="2901"/>
          <a:stretch/>
        </p:blipFill>
        <p:spPr>
          <a:xfrm>
            <a:off x="7265086" y="4966023"/>
            <a:ext cx="627505" cy="931493"/>
          </a:xfrm>
          <a:prstGeom prst="rect">
            <a:avLst/>
          </a:prstGeom>
        </p:spPr>
      </p:pic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CD1ED050-F41C-9B40-8D14-654E8F4F23AF}"/>
              </a:ext>
            </a:extLst>
          </p:cNvPr>
          <p:cNvCxnSpPr>
            <a:cxnSpLocks/>
          </p:cNvCxnSpPr>
          <p:nvPr/>
        </p:nvCxnSpPr>
        <p:spPr>
          <a:xfrm>
            <a:off x="6479229" y="5609413"/>
            <a:ext cx="68442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3A1A51E-F2BC-F347-B623-B9AAA6B9CD02}"/>
              </a:ext>
            </a:extLst>
          </p:cNvPr>
          <p:cNvSpPr txBox="1"/>
          <p:nvPr/>
        </p:nvSpPr>
        <p:spPr>
          <a:xfrm>
            <a:off x="6382891" y="5935400"/>
            <a:ext cx="1373071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52" b="1">
                <a:solidFill>
                  <a:schemeClr val="accent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夜間に充電</a:t>
            </a:r>
            <a:endParaRPr lang="en-US" altLang="ja-JP" sz="1452" b="1" dirty="0">
              <a:solidFill>
                <a:schemeClr val="accent1"/>
              </a:solidFill>
              <a:latin typeface="Arial" panose="020B0604020202020204" pitchFamily="34" charset="0"/>
              <a:ea typeface="Hiragino Mincho ProN W6" panose="020203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452" b="1" dirty="0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12 </a:t>
            </a:r>
            <a:r>
              <a:rPr lang="ja-JP" altLang="en-US" sz="1452" b="1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円</a:t>
            </a:r>
            <a:r>
              <a:rPr lang="en-US" altLang="ja-JP" sz="1452" b="1" dirty="0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1452" b="1" dirty="0">
                <a:solidFill>
                  <a:schemeClr val="accent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/ 1kwh</a:t>
            </a:r>
            <a:endParaRPr lang="ja-JP" altLang="en-US" sz="1452" b="1">
              <a:solidFill>
                <a:schemeClr val="accent1"/>
              </a:solidFill>
              <a:latin typeface="Arial" panose="020B0604020202020204" pitchFamily="34" charset="0"/>
              <a:ea typeface="Hiragino Mincho ProN W6" panose="020203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034B78B-AB12-CE4F-BD5C-CBEDEBE81DA0}"/>
              </a:ext>
            </a:extLst>
          </p:cNvPr>
          <p:cNvSpPr txBox="1"/>
          <p:nvPr/>
        </p:nvSpPr>
        <p:spPr>
          <a:xfrm>
            <a:off x="6427241" y="4435528"/>
            <a:ext cx="1621164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52" b="1">
                <a:solidFill>
                  <a:srgbClr val="FFC00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太陽光で充電</a:t>
            </a:r>
            <a:endParaRPr lang="en-US" altLang="ja-JP" sz="1452" b="1" dirty="0">
              <a:solidFill>
                <a:srgbClr val="FFC001"/>
              </a:solidFill>
              <a:latin typeface="Arial" panose="020B0604020202020204" pitchFamily="34" charset="0"/>
              <a:ea typeface="Hiragino Mincho ProN W6" panose="020203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452" b="1" dirty="0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8.5 </a:t>
            </a:r>
            <a:r>
              <a:rPr lang="ja-JP" altLang="en-US" sz="1452" b="1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円</a:t>
            </a:r>
            <a:r>
              <a:rPr lang="en-US" altLang="ja-JP" sz="1452" b="1" dirty="0">
                <a:solidFill>
                  <a:srgbClr val="FF0000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1452" b="1" dirty="0">
                <a:solidFill>
                  <a:srgbClr val="FFC00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/ 1kwh</a:t>
            </a:r>
            <a:endParaRPr lang="ja-JP" altLang="en-US" sz="1452" b="1">
              <a:solidFill>
                <a:srgbClr val="FFC001"/>
              </a:solidFill>
              <a:latin typeface="Arial" panose="020B0604020202020204" pitchFamily="34" charset="0"/>
              <a:ea typeface="Hiragino Mincho ProN W6" panose="02020300000000000000" pitchFamily="18" charset="-128"/>
              <a:cs typeface="Arial" panose="020B0604020202020204" pitchFamily="34" charset="0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A7EECA5B-E2FA-704A-B310-89D135E36E72}"/>
              </a:ext>
            </a:extLst>
          </p:cNvPr>
          <p:cNvCxnSpPr>
            <a:cxnSpLocks/>
          </p:cNvCxnSpPr>
          <p:nvPr/>
        </p:nvCxnSpPr>
        <p:spPr>
          <a:xfrm>
            <a:off x="8039717" y="5609413"/>
            <a:ext cx="68442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286415BD-5A13-4345-8D0B-5BAD1BAEB6CB}"/>
              </a:ext>
            </a:extLst>
          </p:cNvPr>
          <p:cNvCxnSpPr>
            <a:cxnSpLocks/>
          </p:cNvCxnSpPr>
          <p:nvPr/>
        </p:nvCxnSpPr>
        <p:spPr>
          <a:xfrm flipH="1">
            <a:off x="8042629" y="3787755"/>
            <a:ext cx="2051311" cy="1254408"/>
          </a:xfrm>
          <a:prstGeom prst="straightConnector1">
            <a:avLst/>
          </a:prstGeom>
          <a:ln w="117475">
            <a:solidFill>
              <a:srgbClr val="FBCE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図 27">
            <a:extLst>
              <a:ext uri="{FF2B5EF4-FFF2-40B4-BE49-F238E27FC236}">
                <a16:creationId xmlns:a16="http://schemas.microsoft.com/office/drawing/2014/main" id="{BCFF3E22-4E06-3347-A7F7-8E79ED844A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29000"/>
          </a:blip>
          <a:srcRect l="-298" t="141" r="298" b="26956"/>
          <a:stretch/>
        </p:blipFill>
        <p:spPr>
          <a:xfrm>
            <a:off x="6080198" y="26584"/>
            <a:ext cx="4865513" cy="2208740"/>
          </a:xfrm>
          <a:prstGeom prst="rect">
            <a:avLst/>
          </a:prstGeom>
        </p:spPr>
      </p:pic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90D34A85-0AAD-474B-9A2F-4E5C9C71BF40}"/>
              </a:ext>
            </a:extLst>
          </p:cNvPr>
          <p:cNvCxnSpPr>
            <a:cxnSpLocks/>
          </p:cNvCxnSpPr>
          <p:nvPr/>
        </p:nvCxnSpPr>
        <p:spPr>
          <a:xfrm>
            <a:off x="8039717" y="5185223"/>
            <a:ext cx="684427" cy="0"/>
          </a:xfrm>
          <a:prstGeom prst="straightConnector1">
            <a:avLst/>
          </a:prstGeom>
          <a:ln w="76200">
            <a:solidFill>
              <a:srgbClr val="FCC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F33D15B-A6CB-3545-BAD6-ECB67E5176C9}"/>
              </a:ext>
            </a:extLst>
          </p:cNvPr>
          <p:cNvSpPr txBox="1"/>
          <p:nvPr/>
        </p:nvSpPr>
        <p:spPr>
          <a:xfrm>
            <a:off x="6752228" y="807640"/>
            <a:ext cx="3531736" cy="594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65">
                <a:solidFill>
                  <a:srgbClr val="011893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夜間充電　可能に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A38108C-72B7-234B-B9FF-847C7F82DCDE}"/>
              </a:ext>
            </a:extLst>
          </p:cNvPr>
          <p:cNvSpPr txBox="1"/>
          <p:nvPr/>
        </p:nvSpPr>
        <p:spPr>
          <a:xfrm>
            <a:off x="7223601" y="2163304"/>
            <a:ext cx="2316660" cy="594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633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高単価</a:t>
            </a:r>
            <a:r>
              <a:rPr lang="en-US" altLang="ja-JP" sz="1633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7:00〜23:00</a:t>
            </a:r>
            <a:r>
              <a:rPr lang="ja-JP" altLang="en-US" sz="1633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の</a:t>
            </a:r>
            <a:endParaRPr lang="en-US" altLang="ja-JP" sz="1633" dirty="0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lang="ja-JP" altLang="en-US" sz="1633" b="1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電気を買わない暮らし</a:t>
            </a:r>
            <a:endParaRPr lang="en-US" altLang="ja-JP" sz="1633" b="1" dirty="0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C502E0E4-64A0-4F4F-ABAB-F94FF9A36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1461" y="1343115"/>
            <a:ext cx="3669279" cy="227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F7279BB-6D00-DF43-AC02-9D04E9F225AA}"/>
              </a:ext>
            </a:extLst>
          </p:cNvPr>
          <p:cNvSpPr txBox="1"/>
          <p:nvPr/>
        </p:nvSpPr>
        <p:spPr>
          <a:xfrm>
            <a:off x="1775065" y="216313"/>
            <a:ext cx="3669787" cy="1138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1984</a:t>
            </a:r>
            <a:r>
              <a:rPr lang="ja-JP" altLang="en-US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年</a:t>
            </a:r>
            <a:r>
              <a:rPr lang="en-US" altLang="ja-JP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〜</a:t>
            </a:r>
            <a:r>
              <a:rPr lang="ja-JP" altLang="en-US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稼働中　</a:t>
            </a:r>
            <a:endParaRPr lang="en-US" altLang="ja-JP" dirty="0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  <a:p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太陽光パネルは長期的に使って頂けます。</a:t>
            </a:r>
            <a:endParaRPr lang="en-US" altLang="ja-JP" sz="999" dirty="0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  <a:p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37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年稼働の中、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10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年以降は売電単価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8.5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円に。</a:t>
            </a:r>
            <a:endParaRPr lang="en-US" altLang="ja-JP" sz="999" dirty="0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  <a:p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残りの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27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年間を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8.5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円以下で売り続けるか、値上げが続く購入電力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26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円、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39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円の電気を買わない暮らしにするのか、業界情報をお伝えしております。</a:t>
            </a:r>
            <a:endParaRPr lang="ja-JP" altLang="en-US">
              <a:latin typeface="Arial" panose="020B0604020202020204" pitchFamily="34" charset="0"/>
              <a:ea typeface="Hiragino Mincho ProN W3" panose="020203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241E3A80-ECD8-2947-A1F7-F4427377074E}"/>
              </a:ext>
            </a:extLst>
          </p:cNvPr>
          <p:cNvSpPr/>
          <p:nvPr/>
        </p:nvSpPr>
        <p:spPr>
          <a:xfrm>
            <a:off x="1775813" y="3578554"/>
            <a:ext cx="3754927" cy="246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※</a:t>
            </a:r>
            <a:r>
              <a:rPr lang="ja-JP" altLang="ja-JP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上記太陽光は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2022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年</a:t>
            </a:r>
            <a:r>
              <a:rPr lang="ja-JP" altLang="ja-JP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現在も発電効率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８７</a:t>
            </a:r>
            <a:r>
              <a:rPr lang="en-US" altLang="ja-JP" sz="999" dirty="0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%</a:t>
            </a:r>
            <a:r>
              <a:rPr lang="ja-JP" altLang="en-US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を</a:t>
            </a:r>
            <a:r>
              <a:rPr lang="ja-JP" altLang="ja-JP" sz="999">
                <a:latin typeface="Arial" panose="020B0604020202020204" pitchFamily="34" charset="0"/>
                <a:ea typeface="Hiragino Mincho ProN W3" panose="02020300000000000000" pitchFamily="18" charset="-128"/>
                <a:cs typeface="Arial" panose="020B0604020202020204" pitchFamily="34" charset="0"/>
              </a:rPr>
              <a:t>維持して稼動中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70B1D6C-E9FD-BD48-ACF5-B70A05EC5920}"/>
              </a:ext>
            </a:extLst>
          </p:cNvPr>
          <p:cNvSpPr txBox="1"/>
          <p:nvPr/>
        </p:nvSpPr>
        <p:spPr>
          <a:xfrm>
            <a:off x="1874993" y="2185440"/>
            <a:ext cx="3606155" cy="706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992" b="1">
                <a:solidFill>
                  <a:schemeClr val="bg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３７年</a:t>
            </a:r>
            <a:r>
              <a:rPr lang="en-US" altLang="ja-JP" sz="3992" b="1" dirty="0">
                <a:solidFill>
                  <a:schemeClr val="bg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 </a:t>
            </a:r>
            <a:r>
              <a:rPr lang="ja-JP" altLang="en-US" sz="3992" b="1">
                <a:solidFill>
                  <a:schemeClr val="bg1"/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稼働中</a:t>
            </a: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87DA5A8C-4985-0D44-BD02-B509135CCB51}"/>
              </a:ext>
            </a:extLst>
          </p:cNvPr>
          <p:cNvSpPr/>
          <p:nvPr/>
        </p:nvSpPr>
        <p:spPr>
          <a:xfrm>
            <a:off x="9045692" y="6469036"/>
            <a:ext cx="1900019" cy="241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816">
                <a:solidFill>
                  <a:schemeClr val="tx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cs typeface="Arial" panose="020B0604020202020204" pitchFamily="34" charset="0"/>
              </a:rPr>
              <a:t>株式会社エナジークオリティー</a:t>
            </a:r>
            <a:endParaRPr lang="en-US" altLang="ja-JP" sz="816" dirty="0">
              <a:solidFill>
                <a:schemeClr val="tx1"/>
              </a:solidFill>
              <a:latin typeface="Hiragino Mincho Pro W3" panose="02020300000000000000" pitchFamily="18" charset="-128"/>
              <a:ea typeface="Hiragino Mincho Pro W3" panose="020203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lang="en-US" altLang="ja-JP" sz="1271" dirty="0">
                <a:solidFill>
                  <a:schemeClr val="tx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cs typeface="Arial" panose="020B0604020202020204" pitchFamily="34" charset="0"/>
              </a:rPr>
              <a:t>ENERGY QUALITY</a:t>
            </a:r>
            <a:endParaRPr lang="ja-JP" altLang="en-US" sz="1271">
              <a:solidFill>
                <a:schemeClr val="tx1"/>
              </a:solidFill>
              <a:latin typeface="Hiragino Mincho Pro W3" panose="02020300000000000000" pitchFamily="18" charset="-128"/>
              <a:ea typeface="Hiragino Mincho Pro W3" panose="02020300000000000000" pitchFamily="18" charset="-128"/>
              <a:cs typeface="Arial" panose="020B0604020202020204" pitchFamily="34" charset="0"/>
            </a:endParaRPr>
          </a:p>
        </p:txBody>
      </p: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F9AA8875-5405-1D40-ACFA-C9940944B2C8}"/>
              </a:ext>
            </a:extLst>
          </p:cNvPr>
          <p:cNvCxnSpPr>
            <a:cxnSpLocks/>
          </p:cNvCxnSpPr>
          <p:nvPr/>
        </p:nvCxnSpPr>
        <p:spPr>
          <a:xfrm>
            <a:off x="9225291" y="6739931"/>
            <a:ext cx="15271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図 51">
            <a:extLst>
              <a:ext uri="{FF2B5EF4-FFF2-40B4-BE49-F238E27FC236}">
                <a16:creationId xmlns:a16="http://schemas.microsoft.com/office/drawing/2014/main" id="{81D52578-7C16-7345-9D56-4EAD2F6623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7680" y="4034175"/>
            <a:ext cx="3703056" cy="2597667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E5A71E7A-CA5C-0347-BC84-195E10A867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4150" y="6330307"/>
            <a:ext cx="621140" cy="518927"/>
          </a:xfrm>
          <a:prstGeom prst="rect">
            <a:avLst/>
          </a:prstGeom>
        </p:spPr>
      </p:pic>
      <p:sp>
        <p:nvSpPr>
          <p:cNvPr id="2" name="下カーブ矢印 1">
            <a:extLst>
              <a:ext uri="{FF2B5EF4-FFF2-40B4-BE49-F238E27FC236}">
                <a16:creationId xmlns:a16="http://schemas.microsoft.com/office/drawing/2014/main" id="{B6FC3FE2-1B17-9249-8EA9-5A205BEF03A9}"/>
              </a:ext>
            </a:extLst>
          </p:cNvPr>
          <p:cNvSpPr/>
          <p:nvPr/>
        </p:nvSpPr>
        <p:spPr>
          <a:xfrm>
            <a:off x="6206401" y="3129803"/>
            <a:ext cx="2047211" cy="933205"/>
          </a:xfrm>
          <a:prstGeom prst="curved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F4887E-71AA-6E43-A7E4-F01ECF6589ED}"/>
              </a:ext>
            </a:extLst>
          </p:cNvPr>
          <p:cNvSpPr txBox="1"/>
          <p:nvPr/>
        </p:nvSpPr>
        <p:spPr>
          <a:xfrm>
            <a:off x="6173671" y="2880663"/>
            <a:ext cx="2204450" cy="3157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52" b="1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cs typeface="Arial" panose="020B0604020202020204" pitchFamily="34" charset="0"/>
              </a:rPr>
              <a:t>朝・晩</a:t>
            </a:r>
            <a:r>
              <a:rPr lang="en-US" altLang="ja-JP" sz="1452" b="1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cs typeface="Arial" panose="020B0604020202020204" pitchFamily="34" charset="0"/>
              </a:rPr>
              <a:t>26</a:t>
            </a:r>
            <a:r>
              <a:rPr lang="ja-JP" altLang="en-US" sz="1452" b="1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cs typeface="Arial" panose="020B0604020202020204" pitchFamily="34" charset="0"/>
              </a:rPr>
              <a:t>円　昼間</a:t>
            </a:r>
            <a:r>
              <a:rPr lang="en-US" altLang="ja-JP" sz="1452" b="1" dirty="0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cs typeface="Arial" panose="020B0604020202020204" pitchFamily="34" charset="0"/>
              </a:rPr>
              <a:t>39</a:t>
            </a:r>
            <a:r>
              <a:rPr lang="ja-JP" altLang="en-US" sz="1452" b="1">
                <a:solidFill>
                  <a:schemeClr val="tx1">
                    <a:lumMod val="50000"/>
                    <a:lumOff val="50000"/>
                  </a:schemeClr>
                </a:solidFill>
                <a:latin typeface="Hiragino Kaku Gothic ProN W3" panose="020B0300000000000000" pitchFamily="34" charset="-128"/>
                <a:ea typeface="Hiragino Kaku Gothic ProN W3" panose="020B0300000000000000" pitchFamily="34" charset="-128"/>
                <a:cs typeface="Arial" panose="020B0604020202020204" pitchFamily="34" charset="0"/>
              </a:rPr>
              <a:t>円</a:t>
            </a:r>
            <a:endParaRPr lang="ja-JP" altLang="en-US" sz="1452" b="1">
              <a:solidFill>
                <a:schemeClr val="tx1">
                  <a:lumMod val="50000"/>
                  <a:lumOff val="50000"/>
                </a:schemeClr>
              </a:solidFill>
              <a:latin typeface="Hiragino Kaku Gothic ProN W3" panose="020B0300000000000000" pitchFamily="34" charset="-128"/>
              <a:ea typeface="Hiragino Kaku Gothic ProN W3" panose="020B0300000000000000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DF01F84-4108-DA45-B9FC-8A01EC921B5F}"/>
              </a:ext>
            </a:extLst>
          </p:cNvPr>
          <p:cNvCxnSpPr>
            <a:cxnSpLocks/>
          </p:cNvCxnSpPr>
          <p:nvPr/>
        </p:nvCxnSpPr>
        <p:spPr>
          <a:xfrm>
            <a:off x="6173668" y="2749644"/>
            <a:ext cx="1866048" cy="1322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764F181E-C195-6B44-9B40-17EB445D1FB4}"/>
              </a:ext>
            </a:extLst>
          </p:cNvPr>
          <p:cNvCxnSpPr>
            <a:cxnSpLocks/>
          </p:cNvCxnSpPr>
          <p:nvPr/>
        </p:nvCxnSpPr>
        <p:spPr>
          <a:xfrm flipH="1">
            <a:off x="6199152" y="2810830"/>
            <a:ext cx="1840569" cy="12612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>
            <a:extLst>
              <a:ext uri="{FF2B5EF4-FFF2-40B4-BE49-F238E27FC236}">
                <a16:creationId xmlns:a16="http://schemas.microsoft.com/office/drawing/2014/main" id="{69146BF1-8EA5-2343-928B-F5E8EF19C3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1909" y="4499668"/>
            <a:ext cx="902031" cy="493299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AEA6BFD-2C5A-994B-B4B9-654C63B16922}"/>
              </a:ext>
            </a:extLst>
          </p:cNvPr>
          <p:cNvSpPr txBox="1"/>
          <p:nvPr/>
        </p:nvSpPr>
        <p:spPr>
          <a:xfrm>
            <a:off x="8219885" y="5870913"/>
            <a:ext cx="2532589" cy="511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907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パワーコンディショナの寿命は</a:t>
            </a:r>
            <a:r>
              <a:rPr lang="en-US" altLang="ja-JP" sz="907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10</a:t>
            </a:r>
            <a:r>
              <a:rPr lang="ja-JP" altLang="en-US" sz="907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年！？</a:t>
            </a:r>
            <a:endParaRPr lang="en-US" altLang="ja-JP" sz="907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Hiragino Mincho ProN W6" panose="020203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lang="ja-JP" altLang="en-US" sz="907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壊れると発電しなくなるなんて</a:t>
            </a:r>
            <a:r>
              <a:rPr lang="en-US" altLang="ja-JP" sz="907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...</a:t>
            </a:r>
            <a:r>
              <a:rPr lang="ja-JP" altLang="en-US" sz="907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。　　　　購入電力が増えて電気代が上がるのか</a:t>
            </a:r>
            <a:r>
              <a:rPr lang="en-US" altLang="ja-JP" sz="907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〜</a:t>
            </a:r>
            <a:r>
              <a:rPr lang="ja-JP" altLang="en-US" sz="907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Hiragino Mincho ProN W6" panose="02020300000000000000" pitchFamily="18" charset="-128"/>
                <a:cs typeface="Arial" panose="020B0604020202020204" pitchFamily="34" charset="0"/>
              </a:rPr>
              <a:t>。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B6E7438-3471-004A-8F15-ED7D99B7ACA1}"/>
              </a:ext>
            </a:extLst>
          </p:cNvPr>
          <p:cNvSpPr txBox="1"/>
          <p:nvPr/>
        </p:nvSpPr>
        <p:spPr>
          <a:xfrm>
            <a:off x="10093940" y="5071585"/>
            <a:ext cx="2236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蓄電池にパワコンが付いてきます！</a:t>
            </a: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8F9A2087-ABA0-354F-8AEF-6E80A6A262D1}"/>
              </a:ext>
            </a:extLst>
          </p:cNvPr>
          <p:cNvCxnSpPr>
            <a:cxnSpLocks/>
          </p:cNvCxnSpPr>
          <p:nvPr/>
        </p:nvCxnSpPr>
        <p:spPr>
          <a:xfrm flipV="1">
            <a:off x="10410260" y="5333008"/>
            <a:ext cx="236863" cy="48780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215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466</Words>
  <Application>Microsoft Macintosh PowerPoint</Application>
  <PresentationFormat>ワイド画面</PresentationFormat>
  <Paragraphs>66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7" baseType="lpstr">
      <vt:lpstr>Hiragino Kaku Gothic ProN W3</vt:lpstr>
      <vt:lpstr>Hiragino Kaku Gothic Std W8</vt:lpstr>
      <vt:lpstr>Hiragino Mincho Pro W3</vt:lpstr>
      <vt:lpstr>Hiragino Mincho ProN W3</vt:lpstr>
      <vt:lpstr>Hiragino Mincho ProN W6</vt:lpstr>
      <vt:lpstr>YuKyokasho</vt:lpstr>
      <vt:lpstr>YuKyokasho Medium</vt:lpstr>
      <vt:lpstr>Meiryo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以下は、クラフト生地での印刷を考慮したものです。クラフトでのデザインの方がありがたいですが、どちらでも大丈夫です。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古城 光</dc:creator>
  <cp:lastModifiedBy>古城 光</cp:lastModifiedBy>
  <cp:revision>4</cp:revision>
  <dcterms:created xsi:type="dcterms:W3CDTF">2022-02-07T23:15:33Z</dcterms:created>
  <dcterms:modified xsi:type="dcterms:W3CDTF">2022-02-07T23:42:00Z</dcterms:modified>
</cp:coreProperties>
</file>