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10d8a665dc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10d8a665dc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10d8a665dc3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10d8a665dc3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ja"/>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s://www.yomiuri.co.jp/economy/20220123-OYT1T5019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155850" y="552400"/>
            <a:ext cx="8832300" cy="22818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ja"/>
              <a:t>スマートメーターの活用で</a:t>
            </a:r>
            <a:endParaRPr/>
          </a:p>
          <a:p>
            <a:pPr indent="0" lvl="0" marL="0" rtl="0" algn="ctr">
              <a:spcBef>
                <a:spcPts val="0"/>
              </a:spcBef>
              <a:spcAft>
                <a:spcPts val="0"/>
              </a:spcAft>
              <a:buNone/>
            </a:pPr>
            <a:r>
              <a:rPr lang="ja"/>
              <a:t>電気使用量データの有効活用。</a:t>
            </a:r>
            <a:endParaRPr/>
          </a:p>
          <a:p>
            <a:pPr indent="0" lvl="0" marL="0" rtl="0" algn="ctr">
              <a:spcBef>
                <a:spcPts val="0"/>
              </a:spcBef>
              <a:spcAft>
                <a:spcPts val="0"/>
              </a:spcAft>
              <a:buNone/>
            </a:pPr>
            <a:r>
              <a:rPr lang="ja"/>
              <a:t>電力大手などが新会社設立へ</a:t>
            </a:r>
            <a:endParaRPr/>
          </a:p>
        </p:txBody>
      </p:sp>
      <p:sp>
        <p:nvSpPr>
          <p:cNvPr id="55" name="Google Shape;55;p13"/>
          <p:cNvSpPr txBox="1"/>
          <p:nvPr>
            <p:ph idx="1" type="subTitle"/>
          </p:nvPr>
        </p:nvSpPr>
        <p:spPr>
          <a:xfrm>
            <a:off x="311700" y="3044375"/>
            <a:ext cx="8520600" cy="582300"/>
          </a:xfrm>
          <a:prstGeom prst="rect">
            <a:avLst/>
          </a:prstGeom>
        </p:spPr>
        <p:txBody>
          <a:bodyPr anchorCtr="0" anchor="t" bIns="91425" lIns="91425" spcFirstLastPara="1" rIns="91425" wrap="square" tIns="91425">
            <a:normAutofit lnSpcReduction="10000"/>
          </a:bodyPr>
          <a:lstStyle/>
          <a:p>
            <a:pPr indent="0" lvl="0" marL="0" rtl="0" algn="ctr">
              <a:spcBef>
                <a:spcPts val="0"/>
              </a:spcBef>
              <a:spcAft>
                <a:spcPts val="0"/>
              </a:spcAft>
              <a:buNone/>
            </a:pPr>
            <a:r>
              <a:rPr lang="ja"/>
              <a:t>読売新聞より</a:t>
            </a:r>
            <a:endParaRPr/>
          </a:p>
        </p:txBody>
      </p:sp>
      <p:pic>
        <p:nvPicPr>
          <p:cNvPr id="56" name="Google Shape;56;p13"/>
          <p:cNvPicPr preferRelativeResize="0"/>
          <p:nvPr/>
        </p:nvPicPr>
        <p:blipFill>
          <a:blip r:embed="rId3">
            <a:alphaModFix/>
          </a:blip>
          <a:stretch>
            <a:fillRect/>
          </a:stretch>
        </p:blipFill>
        <p:spPr>
          <a:xfrm>
            <a:off x="0" y="4071950"/>
            <a:ext cx="1042151" cy="10715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ja"/>
              <a:t>概要</a:t>
            </a:r>
            <a:endParaRPr/>
          </a:p>
        </p:txBody>
      </p:sp>
      <p:sp>
        <p:nvSpPr>
          <p:cNvPr id="62" name="Google Shape;62;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ja"/>
              <a:t>・</a:t>
            </a:r>
            <a:r>
              <a:rPr lang="ja"/>
              <a:t>IT化に関する気になったニュースを紹介（ヤフーニュースより引用）</a:t>
            </a:r>
            <a:endParaRPr/>
          </a:p>
          <a:p>
            <a:pPr indent="0" lvl="0" marL="0" rtl="0" algn="l">
              <a:spcBef>
                <a:spcPts val="1200"/>
              </a:spcBef>
              <a:spcAft>
                <a:spcPts val="0"/>
              </a:spcAft>
              <a:buNone/>
            </a:pPr>
            <a:r>
              <a:rPr lang="ja"/>
              <a:t>・「</a:t>
            </a:r>
            <a:r>
              <a:rPr b="1" lang="ja" sz="2100">
                <a:solidFill>
                  <a:srgbClr val="333333"/>
                </a:solidFill>
                <a:highlight>
                  <a:srgbClr val="FFFFFF"/>
                </a:highlight>
                <a:latin typeface="Meiryo"/>
                <a:ea typeface="Meiryo"/>
                <a:cs typeface="Meiryo"/>
                <a:sym typeface="Meiryo"/>
              </a:rPr>
              <a:t>【独自】電力使用量から在宅状況把握、企業・行政サービスに生かす…東電など新会社」　　より一部引用</a:t>
            </a:r>
            <a:endParaRPr b="1" sz="2100">
              <a:solidFill>
                <a:srgbClr val="333333"/>
              </a:solidFill>
              <a:highlight>
                <a:srgbClr val="FFFFFF"/>
              </a:highlight>
              <a:latin typeface="Meiryo"/>
              <a:ea typeface="Meiryo"/>
              <a:cs typeface="Meiryo"/>
              <a:sym typeface="Meiryo"/>
            </a:endParaRPr>
          </a:p>
          <a:p>
            <a:pPr indent="0" lvl="0" marL="0" rtl="0" algn="l">
              <a:spcBef>
                <a:spcPts val="1200"/>
              </a:spcBef>
              <a:spcAft>
                <a:spcPts val="0"/>
              </a:spcAft>
              <a:buNone/>
            </a:pPr>
            <a:r>
              <a:t/>
            </a:r>
            <a:endParaRPr b="1" sz="1600">
              <a:solidFill>
                <a:srgbClr val="333333"/>
              </a:solidFill>
              <a:highlight>
                <a:srgbClr val="FFFFFF"/>
              </a:highlight>
              <a:latin typeface="Meiryo"/>
              <a:ea typeface="Meiryo"/>
              <a:cs typeface="Meiryo"/>
              <a:sym typeface="Meiryo"/>
            </a:endParaRPr>
          </a:p>
          <a:p>
            <a:pPr indent="0" lvl="0" marL="0" rtl="0" algn="l">
              <a:spcBef>
                <a:spcPts val="1200"/>
              </a:spcBef>
              <a:spcAft>
                <a:spcPts val="0"/>
              </a:spcAft>
              <a:buNone/>
            </a:pPr>
            <a:r>
              <a:rPr lang="ja" u="sng">
                <a:solidFill>
                  <a:schemeClr val="hlink"/>
                </a:solidFill>
                <a:hlinkClick r:id="rId3"/>
              </a:rPr>
              <a:t>https://www.yomiuri.co.jp/economy/20220123-OYT1T50195/</a:t>
            </a:r>
            <a:endParaRPr/>
          </a:p>
          <a:p>
            <a:pPr indent="0" lvl="0" marL="0" rtl="0" algn="l">
              <a:spcBef>
                <a:spcPts val="1200"/>
              </a:spcBef>
              <a:spcAft>
                <a:spcPts val="120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ja"/>
              <a:t>まとめ</a:t>
            </a:r>
            <a:endParaRPr/>
          </a:p>
        </p:txBody>
      </p:sp>
      <p:sp>
        <p:nvSpPr>
          <p:cNvPr id="68" name="Google Shape;68;p1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342900" lvl="0" marL="457200" rtl="0" algn="l">
              <a:spcBef>
                <a:spcPts val="0"/>
              </a:spcBef>
              <a:spcAft>
                <a:spcPts val="0"/>
              </a:spcAft>
              <a:buSzPts val="1800"/>
              <a:buChar char="●"/>
            </a:pPr>
            <a:r>
              <a:rPr lang="ja"/>
              <a:t>東京電力やNTTデータなどが一般家庭の電力使用量のデータを活用したサービス提供会社を設立する</a:t>
            </a:r>
            <a:br>
              <a:rPr lang="ja"/>
            </a:br>
            <a:endParaRPr/>
          </a:p>
          <a:p>
            <a:pPr indent="-342900" lvl="0" marL="457200" rtl="0" algn="l">
              <a:spcBef>
                <a:spcPts val="0"/>
              </a:spcBef>
              <a:spcAft>
                <a:spcPts val="0"/>
              </a:spcAft>
              <a:buSzPts val="1800"/>
              <a:buChar char="●"/>
            </a:pPr>
            <a:r>
              <a:rPr lang="ja"/>
              <a:t>電気のスマートメーターのデータを利用して地域としてのデータを分析して企業などに販売する目的</a:t>
            </a:r>
            <a:br>
              <a:rPr lang="ja"/>
            </a:br>
            <a:endParaRPr/>
          </a:p>
          <a:p>
            <a:pPr indent="-342900" lvl="0" marL="457200" rtl="0" algn="l">
              <a:spcBef>
                <a:spcPts val="0"/>
              </a:spcBef>
              <a:spcAft>
                <a:spcPts val="0"/>
              </a:spcAft>
              <a:buSzPts val="1800"/>
              <a:buChar char="●"/>
            </a:pPr>
            <a:r>
              <a:rPr lang="ja"/>
              <a:t>他社に販売することでデータの収益化と新規サービスの開発に活用できる</a:t>
            </a:r>
            <a:br>
              <a:rPr lang="ja"/>
            </a:br>
            <a:endParaRPr/>
          </a:p>
          <a:p>
            <a:pPr indent="-342900" lvl="0" marL="457200" rtl="0" algn="l">
              <a:spcBef>
                <a:spcPts val="0"/>
              </a:spcBef>
              <a:spcAft>
                <a:spcPts val="0"/>
              </a:spcAft>
              <a:buClr>
                <a:srgbClr val="FF0000"/>
              </a:buClr>
              <a:buSzPts val="1800"/>
              <a:buChar char="●"/>
            </a:pPr>
            <a:r>
              <a:rPr lang="ja">
                <a:solidFill>
                  <a:srgbClr val="FF0000"/>
                </a:solidFill>
              </a:rPr>
              <a:t>以下感想：スマートメーターを利用したビッグデータの活用は電気だけではなくガスや水道のメーターも同様の活用が考えられる。単なるデータ自体が巨大になれば大きな利益となり得る事例で人工知能の開発にもビッグデータは活用されていくだろう。</a:t>
            </a:r>
            <a:endParaRPr>
              <a:solidFill>
                <a:srgbClr val="FF000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