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3" r:id="rId1"/>
  </p:sldMasterIdLst>
  <p:notesMasterIdLst>
    <p:notesMasterId r:id="rId14"/>
  </p:notesMasterIdLst>
  <p:handoutMasterIdLst>
    <p:handoutMasterId r:id="rId15"/>
  </p:handoutMasterIdLst>
  <p:sldIdLst>
    <p:sldId id="290" r:id="rId2"/>
    <p:sldId id="259" r:id="rId3"/>
    <p:sldId id="3402" r:id="rId4"/>
    <p:sldId id="3399" r:id="rId5"/>
    <p:sldId id="3403" r:id="rId6"/>
    <p:sldId id="3404" r:id="rId7"/>
    <p:sldId id="3390" r:id="rId8"/>
    <p:sldId id="270" r:id="rId9"/>
    <p:sldId id="3400" r:id="rId10"/>
    <p:sldId id="3405" r:id="rId11"/>
    <p:sldId id="3401" r:id="rId12"/>
    <p:sldId id="3387" r:id="rId13"/>
  </p:sldIdLst>
  <p:sldSz cx="9906000" cy="6858000" type="A4"/>
  <p:notesSz cx="6886575" cy="100171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3" userDrawn="1">
          <p15:clr>
            <a:srgbClr val="A4A3A4"/>
          </p15:clr>
        </p15:guide>
        <p15:guide id="2" pos="31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C0C2"/>
    <a:srgbClr val="000000"/>
    <a:srgbClr val="BAC2C7"/>
    <a:srgbClr val="44A9AE"/>
    <a:srgbClr val="EDF6F9"/>
    <a:srgbClr val="1DB2D5"/>
    <a:srgbClr val="1D7FC1"/>
    <a:srgbClr val="0E64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10"/>
    <p:restoredTop sz="94662"/>
  </p:normalViewPr>
  <p:slideViewPr>
    <p:cSldViewPr showGuides="1">
      <p:cViewPr varScale="1">
        <p:scale>
          <a:sx n="100" d="100"/>
          <a:sy n="100" d="100"/>
        </p:scale>
        <p:origin x="567" y="3"/>
      </p:cViewPr>
      <p:guideLst>
        <p:guide orient="horz" pos="2283"/>
        <p:guide pos="3125"/>
      </p:guideLst>
    </p:cSldViewPr>
  </p:slideViewPr>
  <p:notesTextViewPr>
    <p:cViewPr>
      <p:scale>
        <a:sx n="100" d="100"/>
        <a:sy n="100" d="100"/>
      </p:scale>
      <p:origin x="0" y="0"/>
    </p:cViewPr>
  </p:notesTextViewPr>
  <p:sorterViewPr showFormatting="0">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2" y="0"/>
            <a:ext cx="2984182" cy="500856"/>
          </a:xfrm>
          <a:prstGeom prst="rect">
            <a:avLst/>
          </a:prstGeom>
        </p:spPr>
        <p:txBody>
          <a:bodyPr vert="horz" lIns="92407" tIns="46204" rIns="92407" bIns="46204" rtlCol="0"/>
          <a:lstStyle>
            <a:lvl1pPr algn="l">
              <a:defRPr sz="1200"/>
            </a:lvl1pPr>
          </a:lstStyle>
          <a:p>
            <a:pPr defTabSz="924078" latinLnBrk="1">
              <a:defRPr/>
            </a:pPr>
            <a:endParaRPr lang="ko-KR" altLang="en-US"/>
          </a:p>
        </p:txBody>
      </p:sp>
      <p:sp>
        <p:nvSpPr>
          <p:cNvPr id="3" name="날짜 개체 틀 2"/>
          <p:cNvSpPr>
            <a:spLocks noGrp="1"/>
          </p:cNvSpPr>
          <p:nvPr>
            <p:ph type="dt" sz="quarter" idx="1"/>
          </p:nvPr>
        </p:nvSpPr>
        <p:spPr>
          <a:xfrm>
            <a:off x="3900801" y="0"/>
            <a:ext cx="2984182" cy="500856"/>
          </a:xfrm>
          <a:prstGeom prst="rect">
            <a:avLst/>
          </a:prstGeom>
        </p:spPr>
        <p:txBody>
          <a:bodyPr vert="horz" lIns="92407" tIns="46204" rIns="92407" bIns="46204" rtlCol="0"/>
          <a:lstStyle>
            <a:lvl1pPr algn="r">
              <a:defRPr sz="1200"/>
            </a:lvl1pPr>
          </a:lstStyle>
          <a:p>
            <a:pPr defTabSz="924078" latinLnBrk="1">
              <a:defRPr/>
            </a:pPr>
            <a:fld id="{003559CC-65EF-401E-8E43-D4AC9A935C3C}" type="datetimeFigureOut">
              <a:rPr lang="ko-KR" altLang="en-US"/>
              <a:pPr defTabSz="924078" latinLnBrk="1">
                <a:defRPr/>
              </a:pPr>
              <a:t>2023-03-31</a:t>
            </a:fld>
            <a:endParaRPr lang="ko-KR" altLang="en-US"/>
          </a:p>
        </p:txBody>
      </p:sp>
      <p:sp>
        <p:nvSpPr>
          <p:cNvPr id="4" name="바닥글 개체 틀 3"/>
          <p:cNvSpPr>
            <a:spLocks noGrp="1"/>
          </p:cNvSpPr>
          <p:nvPr>
            <p:ph type="ftr" sz="quarter" idx="2"/>
          </p:nvPr>
        </p:nvSpPr>
        <p:spPr>
          <a:xfrm>
            <a:off x="2" y="9514530"/>
            <a:ext cx="2984182" cy="500856"/>
          </a:xfrm>
          <a:prstGeom prst="rect">
            <a:avLst/>
          </a:prstGeom>
        </p:spPr>
        <p:txBody>
          <a:bodyPr vert="horz" lIns="92407" tIns="46204" rIns="92407" bIns="46204" rtlCol="0" anchor="b"/>
          <a:lstStyle>
            <a:lvl1pPr algn="l">
              <a:defRPr sz="1200"/>
            </a:lvl1pPr>
          </a:lstStyle>
          <a:p>
            <a:pPr defTabSz="924078" latinLnBrk="1">
              <a:defRPr/>
            </a:pPr>
            <a:endParaRPr lang="ko-KR" altLang="en-US"/>
          </a:p>
        </p:txBody>
      </p:sp>
      <p:sp>
        <p:nvSpPr>
          <p:cNvPr id="5" name="슬라이드 번호 개체 틀 4"/>
          <p:cNvSpPr>
            <a:spLocks noGrp="1"/>
          </p:cNvSpPr>
          <p:nvPr>
            <p:ph type="sldNum" sz="quarter" idx="3"/>
          </p:nvPr>
        </p:nvSpPr>
        <p:spPr>
          <a:xfrm>
            <a:off x="3900801" y="9514530"/>
            <a:ext cx="2984182" cy="500856"/>
          </a:xfrm>
          <a:prstGeom prst="rect">
            <a:avLst/>
          </a:prstGeom>
        </p:spPr>
        <p:txBody>
          <a:bodyPr vert="horz" lIns="92407" tIns="46204" rIns="92407" bIns="46204" rtlCol="0" anchor="b"/>
          <a:lstStyle/>
          <a:p>
            <a:pPr lvl="0" algn="r">
              <a:buNone/>
            </a:pPr>
            <a:fld id="{9A0DB2DC-4C9A-4742-B13C-FB6460FD3503}" type="slidenum">
              <a:rPr lang="ko-KR" altLang="en-US" sz="1200" dirty="0"/>
              <a:t>‹#›</a:t>
            </a:fld>
            <a:endParaRPr lang="ko-KR" altLang="en-US" sz="1200"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2" y="0"/>
            <a:ext cx="2984182" cy="500856"/>
          </a:xfrm>
          <a:prstGeom prst="rect">
            <a:avLst/>
          </a:prstGeom>
        </p:spPr>
        <p:txBody>
          <a:bodyPr vert="horz" lIns="92407" tIns="46204" rIns="92407" bIns="46204" rtlCol="0"/>
          <a:lstStyle>
            <a:lvl1pPr algn="l">
              <a:defRPr sz="1200"/>
            </a:lvl1pPr>
          </a:lstStyle>
          <a:p>
            <a:pPr defTabSz="924078" latinLnBrk="1">
              <a:defRPr/>
            </a:pPr>
            <a:endParaRPr lang="ko-KR" altLang="en-US"/>
          </a:p>
        </p:txBody>
      </p:sp>
      <p:sp>
        <p:nvSpPr>
          <p:cNvPr id="3" name="날짜 개체 틀 2"/>
          <p:cNvSpPr>
            <a:spLocks noGrp="1"/>
          </p:cNvSpPr>
          <p:nvPr>
            <p:ph type="dt" idx="1"/>
          </p:nvPr>
        </p:nvSpPr>
        <p:spPr>
          <a:xfrm>
            <a:off x="3900801" y="0"/>
            <a:ext cx="2984182" cy="500856"/>
          </a:xfrm>
          <a:prstGeom prst="rect">
            <a:avLst/>
          </a:prstGeom>
        </p:spPr>
        <p:txBody>
          <a:bodyPr vert="horz" lIns="92407" tIns="46204" rIns="92407" bIns="46204" rtlCol="0"/>
          <a:lstStyle>
            <a:lvl1pPr algn="r">
              <a:defRPr sz="1200"/>
            </a:lvl1pPr>
          </a:lstStyle>
          <a:p>
            <a:pPr defTabSz="924078" latinLnBrk="1">
              <a:defRPr/>
            </a:pPr>
            <a:fld id="{1A7456A1-F164-4443-9591-B65AE381518A}" type="datetimeFigureOut">
              <a:rPr lang="ko-KR" altLang="en-US" smtClean="0"/>
              <a:pPr defTabSz="924078" latinLnBrk="1">
                <a:defRPr/>
              </a:pPr>
              <a:t>2023-03-31</a:t>
            </a:fld>
            <a:endParaRPr lang="ko-KR" altLang="en-US"/>
          </a:p>
        </p:txBody>
      </p:sp>
      <p:sp>
        <p:nvSpPr>
          <p:cNvPr id="4" name="슬라이드 이미지 개체 틀 3"/>
          <p:cNvSpPr>
            <a:spLocks noGrp="1" noRot="1" noChangeAspect="1"/>
          </p:cNvSpPr>
          <p:nvPr>
            <p:ph type="sldImg" idx="2"/>
          </p:nvPr>
        </p:nvSpPr>
        <p:spPr>
          <a:xfrm>
            <a:off x="728663" y="750888"/>
            <a:ext cx="5429250" cy="3757612"/>
          </a:xfrm>
          <a:prstGeom prst="rect">
            <a:avLst/>
          </a:prstGeom>
          <a:noFill/>
          <a:ln w="12700">
            <a:solidFill>
              <a:prstClr val="black"/>
            </a:solidFill>
          </a:ln>
        </p:spPr>
        <p:txBody>
          <a:bodyPr vert="horz" lIns="92407" tIns="46204" rIns="92407" bIns="46204" rtlCol="0" anchor="ctr"/>
          <a:lstStyle/>
          <a:p>
            <a:pPr marL="0" marR="0" lvl="0" indent="0" algn="l" defTabSz="924078" rtl="0" eaLnBrk="1" fontAlgn="auto" latinLnBrk="1" hangingPunct="1">
              <a:lnSpc>
                <a:spcPct val="100000"/>
              </a:lnSpc>
              <a:spcBef>
                <a:spcPts val="0"/>
              </a:spcBef>
              <a:spcAft>
                <a:spcPts val="0"/>
              </a:spcAft>
              <a:buClrTx/>
              <a:buSzTx/>
              <a:buFontTx/>
              <a:buNone/>
              <a:defRPr/>
            </a:pPr>
            <a:endParaRPr kumimoji="0" lang="ko-KR"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슬라이드 노트 개체 틀 4"/>
          <p:cNvSpPr>
            <a:spLocks noGrp="1"/>
          </p:cNvSpPr>
          <p:nvPr>
            <p:ph type="body" sz="quarter" idx="3"/>
          </p:nvPr>
        </p:nvSpPr>
        <p:spPr>
          <a:xfrm>
            <a:off x="688658" y="4758136"/>
            <a:ext cx="5509260" cy="4507706"/>
          </a:xfrm>
          <a:prstGeom prst="rect">
            <a:avLst/>
          </a:prstGeom>
        </p:spPr>
        <p:txBody>
          <a:bodyPr vert="horz" lIns="92407" tIns="46204" rIns="92407" bIns="46204" rtlCol="0"/>
          <a:lstStyle/>
          <a:p>
            <a:pPr marL="0" marR="0" lvl="0" indent="0" algn="l" defTabSz="924078" rtl="0" eaLnBrk="1" fontAlgn="auto" latinLnBrk="1" hangingPunct="1">
              <a:lnSpc>
                <a:spcPct val="100000"/>
              </a:lnSpc>
              <a:spcBef>
                <a:spcPts val="0"/>
              </a:spcBef>
              <a:spcAft>
                <a:spcPts val="0"/>
              </a:spcAft>
              <a:buClrTx/>
              <a:buSzTx/>
              <a:buFontTx/>
              <a:buNone/>
              <a:defRPr/>
            </a:pPr>
            <a:r>
              <a:rPr kumimoji="0" lang="ko-KR" altLang="en-US" sz="1200" b="0" i="0" u="none" strike="noStrike" kern="1200" cap="none" spc="0" normalizeH="0" baseline="0" noProof="0">
                <a:ln>
                  <a:noFill/>
                </a:ln>
                <a:solidFill>
                  <a:schemeClr val="tx1"/>
                </a:solidFill>
                <a:effectLst/>
                <a:uLnTx/>
                <a:uFillTx/>
                <a:latin typeface="+mn-lt"/>
                <a:ea typeface="+mn-ea"/>
                <a:cs typeface="+mn-cs"/>
              </a:rPr>
              <a:t>마스터 텍스트 스타일을 편집합니다</a:t>
            </a:r>
          </a:p>
          <a:p>
            <a:pPr marL="462039" marR="0" lvl="1" indent="0" algn="l" defTabSz="924078" rtl="0" eaLnBrk="1" fontAlgn="auto" latinLnBrk="1" hangingPunct="1">
              <a:lnSpc>
                <a:spcPct val="100000"/>
              </a:lnSpc>
              <a:spcBef>
                <a:spcPts val="0"/>
              </a:spcBef>
              <a:spcAft>
                <a:spcPts val="0"/>
              </a:spcAft>
              <a:buClrTx/>
              <a:buSzTx/>
              <a:buFontTx/>
              <a:buNone/>
              <a:defRPr/>
            </a:pPr>
            <a:r>
              <a:rPr kumimoji="0" lang="ko-KR" altLang="en-US" sz="1200" b="0" i="0" u="none" strike="noStrike" kern="1200" cap="none" spc="0" normalizeH="0" baseline="0" noProof="0">
                <a:ln>
                  <a:noFill/>
                </a:ln>
                <a:solidFill>
                  <a:schemeClr val="tx1"/>
                </a:solidFill>
                <a:effectLst/>
                <a:uLnTx/>
                <a:uFillTx/>
                <a:latin typeface="+mn-lt"/>
                <a:ea typeface="+mn-ea"/>
                <a:cs typeface="+mn-cs"/>
              </a:rPr>
              <a:t>둘째 수준</a:t>
            </a:r>
          </a:p>
          <a:p>
            <a:pPr marL="924078" marR="0" lvl="2" indent="0" algn="l" defTabSz="924078" rtl="0" eaLnBrk="1" fontAlgn="auto" latinLnBrk="1" hangingPunct="1">
              <a:lnSpc>
                <a:spcPct val="100000"/>
              </a:lnSpc>
              <a:spcBef>
                <a:spcPts val="0"/>
              </a:spcBef>
              <a:spcAft>
                <a:spcPts val="0"/>
              </a:spcAft>
              <a:buClrTx/>
              <a:buSzTx/>
              <a:buFontTx/>
              <a:buNone/>
              <a:defRPr/>
            </a:pPr>
            <a:r>
              <a:rPr kumimoji="0" lang="ko-KR" altLang="en-US" sz="1200" b="0" i="0" u="none" strike="noStrike" kern="1200" cap="none" spc="0" normalizeH="0" baseline="0" noProof="0">
                <a:ln>
                  <a:noFill/>
                </a:ln>
                <a:solidFill>
                  <a:schemeClr val="tx1"/>
                </a:solidFill>
                <a:effectLst/>
                <a:uLnTx/>
                <a:uFillTx/>
                <a:latin typeface="+mn-lt"/>
                <a:ea typeface="+mn-ea"/>
                <a:cs typeface="+mn-cs"/>
              </a:rPr>
              <a:t>셋째 수준</a:t>
            </a:r>
          </a:p>
          <a:p>
            <a:pPr marL="1386117" marR="0" lvl="3" indent="0" algn="l" defTabSz="924078" rtl="0" eaLnBrk="1" fontAlgn="auto" latinLnBrk="1" hangingPunct="1">
              <a:lnSpc>
                <a:spcPct val="100000"/>
              </a:lnSpc>
              <a:spcBef>
                <a:spcPts val="0"/>
              </a:spcBef>
              <a:spcAft>
                <a:spcPts val="0"/>
              </a:spcAft>
              <a:buClrTx/>
              <a:buSzTx/>
              <a:buFontTx/>
              <a:buNone/>
              <a:defRPr/>
            </a:pPr>
            <a:r>
              <a:rPr kumimoji="0" lang="ko-KR" altLang="en-US" sz="1200" b="0" i="0" u="none" strike="noStrike" kern="1200" cap="none" spc="0" normalizeH="0" baseline="0" noProof="0">
                <a:ln>
                  <a:noFill/>
                </a:ln>
                <a:solidFill>
                  <a:schemeClr val="tx1"/>
                </a:solidFill>
                <a:effectLst/>
                <a:uLnTx/>
                <a:uFillTx/>
                <a:latin typeface="+mn-lt"/>
                <a:ea typeface="+mn-ea"/>
                <a:cs typeface="+mn-cs"/>
              </a:rPr>
              <a:t>넷째 수준</a:t>
            </a:r>
          </a:p>
          <a:p>
            <a:pPr marL="1848156" marR="0" lvl="4" indent="0" algn="l" defTabSz="924078" rtl="0" eaLnBrk="1" fontAlgn="auto" latinLnBrk="1" hangingPunct="1">
              <a:lnSpc>
                <a:spcPct val="100000"/>
              </a:lnSpc>
              <a:spcBef>
                <a:spcPts val="0"/>
              </a:spcBef>
              <a:spcAft>
                <a:spcPts val="0"/>
              </a:spcAft>
              <a:buClrTx/>
              <a:buSzTx/>
              <a:buFontTx/>
              <a:buNone/>
              <a:defRPr/>
            </a:pPr>
            <a:r>
              <a:rPr kumimoji="0" lang="ko-KR" altLang="en-US" sz="1200" b="0" i="0" u="none" strike="noStrike" kern="1200" cap="none" spc="0" normalizeH="0" baseline="0" noProof="0">
                <a:ln>
                  <a:noFill/>
                </a:ln>
                <a:solidFill>
                  <a:schemeClr val="tx1"/>
                </a:solidFill>
                <a:effectLst/>
                <a:uLnTx/>
                <a:uFillTx/>
                <a:latin typeface="+mn-lt"/>
                <a:ea typeface="+mn-ea"/>
                <a:cs typeface="+mn-cs"/>
              </a:rPr>
              <a:t>다섯째 수준</a:t>
            </a:r>
          </a:p>
        </p:txBody>
      </p:sp>
      <p:sp>
        <p:nvSpPr>
          <p:cNvPr id="6" name="바닥글 개체 틀 5"/>
          <p:cNvSpPr>
            <a:spLocks noGrp="1"/>
          </p:cNvSpPr>
          <p:nvPr>
            <p:ph type="ftr" sz="quarter" idx="4"/>
          </p:nvPr>
        </p:nvSpPr>
        <p:spPr>
          <a:xfrm>
            <a:off x="2" y="9514530"/>
            <a:ext cx="2984182" cy="500856"/>
          </a:xfrm>
          <a:prstGeom prst="rect">
            <a:avLst/>
          </a:prstGeom>
        </p:spPr>
        <p:txBody>
          <a:bodyPr vert="horz" lIns="92407" tIns="46204" rIns="92407" bIns="46204" rtlCol="0" anchor="b"/>
          <a:lstStyle>
            <a:lvl1pPr algn="l">
              <a:defRPr sz="1200"/>
            </a:lvl1pPr>
          </a:lstStyle>
          <a:p>
            <a:pPr defTabSz="924078" latinLnBrk="1">
              <a:defRPr/>
            </a:pPr>
            <a:endParaRPr lang="ko-KR" altLang="en-US"/>
          </a:p>
        </p:txBody>
      </p:sp>
      <p:sp>
        <p:nvSpPr>
          <p:cNvPr id="7" name="슬라이드 번호 개체 틀 6"/>
          <p:cNvSpPr>
            <a:spLocks noGrp="1"/>
          </p:cNvSpPr>
          <p:nvPr>
            <p:ph type="sldNum" sz="quarter" idx="5"/>
          </p:nvPr>
        </p:nvSpPr>
        <p:spPr>
          <a:xfrm>
            <a:off x="3900801" y="9514530"/>
            <a:ext cx="2984182" cy="500856"/>
          </a:xfrm>
          <a:prstGeom prst="rect">
            <a:avLst/>
          </a:prstGeom>
        </p:spPr>
        <p:txBody>
          <a:bodyPr vert="horz" lIns="92407" tIns="46204" rIns="92407" bIns="46204" rtlCol="0" anchor="b"/>
          <a:lstStyle/>
          <a:p>
            <a:pPr lvl="0" algn="r">
              <a:buNone/>
            </a:pPr>
            <a:fld id="{9A0DB2DC-4C9A-4742-B13C-FB6460FD3503}" type="slidenum">
              <a:rPr lang="ko-KR" altLang="en-US" sz="1200" dirty="0"/>
              <a:t>‹#›</a:t>
            </a:fld>
            <a:endParaRPr lang="ko-KR" altLang="en-US" sz="1200" dirty="0"/>
          </a:p>
        </p:txBody>
      </p:sp>
    </p:spTree>
  </p:cSld>
  <p:clrMap bg1="lt1" tx1="dk1" bg2="lt2" tx2="dk2" accent1="accent1" accent2="accent2" accent3="accent3" accent4="accent4" accent5="accent5" accent6="accent6" hlink="hlink" folHlink="folHlink"/>
  <p:hf sldNum="0" hdr="0" ftr="0" dt="0"/>
  <p:notesStyle>
    <a:lvl1pPr marL="0" algn="l" defTabSz="1072866" rtl="0" eaLnBrk="1" latinLnBrk="1" hangingPunct="1">
      <a:defRPr sz="1408" kern="1200">
        <a:solidFill>
          <a:schemeClr val="tx1"/>
        </a:solidFill>
        <a:latin typeface="+mn-lt"/>
        <a:ea typeface="+mn-ea"/>
        <a:cs typeface="+mn-cs"/>
      </a:defRPr>
    </a:lvl1pPr>
    <a:lvl2pPr marL="536433" algn="l" defTabSz="1072866" rtl="0" eaLnBrk="1" latinLnBrk="1" hangingPunct="1">
      <a:defRPr sz="1408" kern="1200">
        <a:solidFill>
          <a:schemeClr val="tx1"/>
        </a:solidFill>
        <a:latin typeface="+mn-lt"/>
        <a:ea typeface="+mn-ea"/>
        <a:cs typeface="+mn-cs"/>
      </a:defRPr>
    </a:lvl2pPr>
    <a:lvl3pPr marL="1072866" algn="l" defTabSz="1072866" rtl="0" eaLnBrk="1" latinLnBrk="1" hangingPunct="1">
      <a:defRPr sz="1408" kern="1200">
        <a:solidFill>
          <a:schemeClr val="tx1"/>
        </a:solidFill>
        <a:latin typeface="+mn-lt"/>
        <a:ea typeface="+mn-ea"/>
        <a:cs typeface="+mn-cs"/>
      </a:defRPr>
    </a:lvl3pPr>
    <a:lvl4pPr marL="1609298" algn="l" defTabSz="1072866" rtl="0" eaLnBrk="1" latinLnBrk="1" hangingPunct="1">
      <a:defRPr sz="1408" kern="1200">
        <a:solidFill>
          <a:schemeClr val="tx1"/>
        </a:solidFill>
        <a:latin typeface="+mn-lt"/>
        <a:ea typeface="+mn-ea"/>
        <a:cs typeface="+mn-cs"/>
      </a:defRPr>
    </a:lvl4pPr>
    <a:lvl5pPr marL="2145731" algn="l" defTabSz="1072866" rtl="0" eaLnBrk="1" latinLnBrk="1" hangingPunct="1">
      <a:defRPr sz="1408" kern="1200">
        <a:solidFill>
          <a:schemeClr val="tx1"/>
        </a:solidFill>
        <a:latin typeface="+mn-lt"/>
        <a:ea typeface="+mn-ea"/>
        <a:cs typeface="+mn-cs"/>
      </a:defRPr>
    </a:lvl5pPr>
    <a:lvl6pPr marL="2682164" algn="l" defTabSz="1072866" rtl="0" eaLnBrk="1" latinLnBrk="1" hangingPunct="1">
      <a:defRPr sz="1408" kern="1200">
        <a:solidFill>
          <a:schemeClr val="tx1"/>
        </a:solidFill>
        <a:latin typeface="+mn-lt"/>
        <a:ea typeface="+mn-ea"/>
        <a:cs typeface="+mn-cs"/>
      </a:defRPr>
    </a:lvl6pPr>
    <a:lvl7pPr marL="3218597" algn="l" defTabSz="1072866" rtl="0" eaLnBrk="1" latinLnBrk="1" hangingPunct="1">
      <a:defRPr sz="1408" kern="1200">
        <a:solidFill>
          <a:schemeClr val="tx1"/>
        </a:solidFill>
        <a:latin typeface="+mn-lt"/>
        <a:ea typeface="+mn-ea"/>
        <a:cs typeface="+mn-cs"/>
      </a:defRPr>
    </a:lvl7pPr>
    <a:lvl8pPr marL="3755029" algn="l" defTabSz="1072866" rtl="0" eaLnBrk="1" latinLnBrk="1" hangingPunct="1">
      <a:defRPr sz="1408" kern="1200">
        <a:solidFill>
          <a:schemeClr val="tx1"/>
        </a:solidFill>
        <a:latin typeface="+mn-lt"/>
        <a:ea typeface="+mn-ea"/>
        <a:cs typeface="+mn-cs"/>
      </a:defRPr>
    </a:lvl8pPr>
    <a:lvl9pPr marL="4291462" algn="l" defTabSz="1072866" rtl="0" eaLnBrk="1" latinLnBrk="1" hangingPunct="1">
      <a:defRPr sz="140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solidFill>
            <a:srgbClr val="000000">
              <a:alpha val="30196"/>
            </a:srgbClr>
          </a:solidFill>
        </p:spPr>
        <p:txBody>
          <a:bodyPr/>
          <a:lstStyle/>
          <a:p>
            <a:pPr defTabSz="914400" fontAlgn="auto">
              <a:spcBef>
                <a:spcPts val="0"/>
              </a:spcBef>
              <a:spcAft>
                <a:spcPts val="0"/>
              </a:spcAft>
              <a:defRPr/>
            </a:pPr>
            <a:fld id="{5DFF19EC-F9ED-4DA9-900B-C039FC7960DF}" type="datetimeFigureOut">
              <a:rPr lang="ko-KR" altLang="en-US" smtClean="0"/>
              <a:pPr defTabSz="914400" fontAlgn="auto">
                <a:spcBef>
                  <a:spcPts val="0"/>
                </a:spcBef>
                <a:spcAft>
                  <a:spcPts val="0"/>
                </a:spcAft>
                <a:defRPr/>
              </a:pPr>
              <a:t>2023-03-31</a:t>
            </a:fld>
            <a:endParaRPr lang="ko-KR" altLang="en-US">
              <a:latin typeface="+mn-lt"/>
              <a:ea typeface="+mn-ea"/>
            </a:endParaRPr>
          </a:p>
        </p:txBody>
      </p:sp>
      <p:sp>
        <p:nvSpPr>
          <p:cNvPr id="5" name="Footer Placeholder 4"/>
          <p:cNvSpPr>
            <a:spLocks noGrp="1"/>
          </p:cNvSpPr>
          <p:nvPr>
            <p:ph type="ftr" sz="quarter" idx="11"/>
          </p:nvPr>
        </p:nvSpPr>
        <p:spPr/>
        <p:txBody>
          <a:bodyPr/>
          <a:lstStyle/>
          <a:p>
            <a:pPr defTabSz="914400" fontAlgn="auto">
              <a:spcBef>
                <a:spcPts val="0"/>
              </a:spcBef>
              <a:spcAft>
                <a:spcPts val="0"/>
              </a:spcAft>
              <a:defRPr/>
            </a:pPr>
            <a:endParaRPr lang="ko-KR" altLang="en-US"/>
          </a:p>
        </p:txBody>
      </p:sp>
      <p:sp>
        <p:nvSpPr>
          <p:cNvPr id="6" name="Slide Number Placeholder 5"/>
          <p:cNvSpPr>
            <a:spLocks noGrp="1"/>
          </p:cNvSpPr>
          <p:nvPr>
            <p:ph type="sldNum" sz="quarter" idx="12"/>
          </p:nvPr>
        </p:nvSpPr>
        <p:spPr/>
        <p:txBody>
          <a:bodyPr/>
          <a:lstStyle/>
          <a:p>
            <a:pPr lvl="0">
              <a:buNone/>
            </a:pPr>
            <a:fld id="{9A0DB2DC-4C9A-4742-B13C-FB6460FD3503}" type="slidenum">
              <a:rPr lang="ko-KR" altLang="en-US" smtClean="0"/>
              <a:t>‹#›</a:t>
            </a:fld>
            <a:endParaRPr lang="ko-KR" altLang="en-US" dirty="0"/>
          </a:p>
        </p:txBody>
      </p:sp>
      <p:pic>
        <p:nvPicPr>
          <p:cNvPr id="9" name="図 8">
            <a:extLst>
              <a:ext uri="{FF2B5EF4-FFF2-40B4-BE49-F238E27FC236}">
                <a16:creationId xmlns:a16="http://schemas.microsoft.com/office/drawing/2014/main" id="{D3410C85-FB48-4696-B395-39576722A8EE}"/>
              </a:ext>
            </a:extLst>
          </p:cNvPr>
          <p:cNvPicPr>
            <a:picLocks noChangeAspect="1"/>
          </p:cNvPicPr>
          <p:nvPr/>
        </p:nvPicPr>
        <p:blipFill>
          <a:blip r:embed="rId2"/>
          <a:stretch>
            <a:fillRect/>
          </a:stretch>
        </p:blipFill>
        <p:spPr>
          <a:xfrm>
            <a:off x="145766" y="771877"/>
            <a:ext cx="9653757" cy="136843"/>
          </a:xfrm>
          <a:prstGeom prst="rect">
            <a:avLst/>
          </a:prstGeom>
        </p:spPr>
      </p:pic>
    </p:spTree>
    <p:extLst>
      <p:ext uri="{BB962C8B-B14F-4D97-AF65-F5344CB8AC3E}">
        <p14:creationId xmlns:p14="http://schemas.microsoft.com/office/powerpoint/2010/main" val="14739818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fontAlgn="auto">
              <a:spcBef>
                <a:spcPts val="0"/>
              </a:spcBef>
              <a:spcAft>
                <a:spcPts val="0"/>
              </a:spcAft>
              <a:defRPr/>
            </a:pPr>
            <a:fld id="{5DFF19EC-F9ED-4DA9-900B-C039FC7960DF}" type="datetimeFigureOut">
              <a:rPr lang="ko-KR" altLang="en-US" smtClean="0"/>
              <a:pPr defTabSz="914400" fontAlgn="auto">
                <a:spcBef>
                  <a:spcPts val="0"/>
                </a:spcBef>
                <a:spcAft>
                  <a:spcPts val="0"/>
                </a:spcAft>
                <a:defRPr/>
              </a:pPr>
              <a:t>2023-03-31</a:t>
            </a:fld>
            <a:endParaRPr lang="ko-KR" altLang="en-US">
              <a:latin typeface="+mn-lt"/>
              <a:ea typeface="+mn-ea"/>
            </a:endParaRPr>
          </a:p>
        </p:txBody>
      </p:sp>
      <p:sp>
        <p:nvSpPr>
          <p:cNvPr id="3" name="Footer Placeholder 2"/>
          <p:cNvSpPr>
            <a:spLocks noGrp="1"/>
          </p:cNvSpPr>
          <p:nvPr>
            <p:ph type="ftr" sz="quarter" idx="11"/>
          </p:nvPr>
        </p:nvSpPr>
        <p:spPr/>
        <p:txBody>
          <a:bodyPr/>
          <a:lstStyle/>
          <a:p>
            <a:pPr defTabSz="914400" fontAlgn="auto">
              <a:spcBef>
                <a:spcPts val="0"/>
              </a:spcBef>
              <a:spcAft>
                <a:spcPts val="0"/>
              </a:spcAft>
              <a:defRPr/>
            </a:pPr>
            <a:endParaRPr lang="ko-KR" altLang="en-US"/>
          </a:p>
        </p:txBody>
      </p:sp>
      <p:sp>
        <p:nvSpPr>
          <p:cNvPr id="4" name="Slide Number Placeholder 3"/>
          <p:cNvSpPr>
            <a:spLocks noGrp="1"/>
          </p:cNvSpPr>
          <p:nvPr>
            <p:ph type="sldNum" sz="quarter" idx="12"/>
          </p:nvPr>
        </p:nvSpPr>
        <p:spPr/>
        <p:txBody>
          <a:bodyPr/>
          <a:lstStyle/>
          <a:p>
            <a:pPr lvl="0">
              <a:buNone/>
            </a:pPr>
            <a:fld id="{9A0DB2DC-4C9A-4742-B13C-FB6460FD3503}" type="slidenum">
              <a:rPr lang="ko-KR" altLang="en-US" smtClean="0"/>
              <a:t>‹#›</a:t>
            </a:fld>
            <a:endParaRPr lang="ko-KR" altLang="en-US" dirty="0"/>
          </a:p>
        </p:txBody>
      </p:sp>
      <p:pic>
        <p:nvPicPr>
          <p:cNvPr id="5" name="図 4">
            <a:extLst>
              <a:ext uri="{FF2B5EF4-FFF2-40B4-BE49-F238E27FC236}">
                <a16:creationId xmlns:a16="http://schemas.microsoft.com/office/drawing/2014/main" id="{69EA5C12-0A2F-426D-87EF-EDB1EC978DA6}"/>
              </a:ext>
            </a:extLst>
          </p:cNvPr>
          <p:cNvPicPr>
            <a:picLocks noChangeAspect="1"/>
          </p:cNvPicPr>
          <p:nvPr userDrawn="1"/>
        </p:nvPicPr>
        <p:blipFill>
          <a:blip r:embed="rId2"/>
          <a:stretch>
            <a:fillRect/>
          </a:stretch>
        </p:blipFill>
        <p:spPr>
          <a:xfrm>
            <a:off x="145766" y="771877"/>
            <a:ext cx="9653757" cy="136843"/>
          </a:xfrm>
          <a:prstGeom prst="rect">
            <a:avLst/>
          </a:prstGeom>
        </p:spPr>
      </p:pic>
      <p:pic>
        <p:nvPicPr>
          <p:cNvPr id="6" name="図 5">
            <a:extLst>
              <a:ext uri="{FF2B5EF4-FFF2-40B4-BE49-F238E27FC236}">
                <a16:creationId xmlns:a16="http://schemas.microsoft.com/office/drawing/2014/main" id="{2D8BE2AA-3501-42CE-9801-18CAE7869AD4}"/>
              </a:ext>
            </a:extLst>
          </p:cNvPr>
          <p:cNvPicPr>
            <a:picLocks noChangeAspect="1"/>
          </p:cNvPicPr>
          <p:nvPr userDrawn="1"/>
        </p:nvPicPr>
        <p:blipFill>
          <a:blip r:embed="rId3"/>
          <a:stretch>
            <a:fillRect/>
          </a:stretch>
        </p:blipFill>
        <p:spPr>
          <a:xfrm>
            <a:off x="6624638" y="-52725"/>
            <a:ext cx="2672556" cy="1052513"/>
          </a:xfrm>
          <a:prstGeom prst="rect">
            <a:avLst/>
          </a:prstGeom>
        </p:spPr>
      </p:pic>
    </p:spTree>
    <p:extLst>
      <p:ext uri="{BB962C8B-B14F-4D97-AF65-F5344CB8AC3E}">
        <p14:creationId xmlns:p14="http://schemas.microsoft.com/office/powerpoint/2010/main" val="196806587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제목만">
    <p:spTree>
      <p:nvGrpSpPr>
        <p:cNvPr id="1" name=""/>
        <p:cNvGrpSpPr/>
        <p:nvPr/>
      </p:nvGrpSpPr>
      <p:grpSpPr>
        <a:xfrm>
          <a:off x="0" y="0"/>
          <a:ext cx="0" cy="0"/>
          <a:chOff x="0" y="0"/>
          <a:chExt cx="0" cy="0"/>
        </a:xfrm>
      </p:grpSpPr>
      <p:sp>
        <p:nvSpPr>
          <p:cNvPr id="11" name="제목 1"/>
          <p:cNvSpPr>
            <a:spLocks noGrp="1"/>
          </p:cNvSpPr>
          <p:nvPr>
            <p:ph type="title"/>
          </p:nvPr>
        </p:nvSpPr>
        <p:spPr>
          <a:xfrm>
            <a:off x="153196" y="37502"/>
            <a:ext cx="8705074" cy="872060"/>
          </a:xfrm>
        </p:spPr>
        <p:txBody>
          <a:bodyPr vert="horz" lIns="91440" tIns="45720" rIns="91440" bIns="45720" rtlCol="0" anchor="ctr">
            <a:normAutofit/>
          </a:bodyPr>
          <a:lstStyle>
            <a:lvl1pPr marL="0" marR="0" indent="0" algn="l" defTabSz="914400" rtl="0" eaLnBrk="1" fontAlgn="base" latinLnBrk="1" hangingPunct="1">
              <a:lnSpc>
                <a:spcPct val="100000"/>
              </a:lnSpc>
              <a:spcBef>
                <a:spcPct val="0"/>
              </a:spcBef>
              <a:spcAft>
                <a:spcPct val="0"/>
              </a:spcAft>
              <a:buClrTx/>
              <a:buSzTx/>
              <a:buFontTx/>
              <a:buNone/>
              <a:defRPr lang="ko-KR" altLang="en-US" sz="3000" b="0" kern="1200" dirty="0">
                <a:solidFill>
                  <a:schemeClr val="tx1">
                    <a:lumMod val="65000"/>
                    <a:lumOff val="35000"/>
                  </a:schemeClr>
                </a:solidFill>
                <a:latin typeface="Arial" panose="020B0604020202020204" pitchFamily="34" charset="0"/>
                <a:ea typeface="HY견고딕" pitchFamily="18" charset="-127"/>
                <a:cs typeface="Arial" panose="020B0604020202020204" pitchFamily="34" charset="0"/>
              </a:defRPr>
            </a:lvl1pPr>
          </a:lstStyle>
          <a:p>
            <a:endParaRPr lang="ko-KR" altLang="en-US" dirty="0"/>
          </a:p>
        </p:txBody>
      </p:sp>
      <p:sp>
        <p:nvSpPr>
          <p:cNvPr id="2" name="日付プレースホルダ 1"/>
          <p:cNvSpPr>
            <a:spLocks noGrp="1"/>
          </p:cNvSpPr>
          <p:nvPr>
            <p:ph type="dt" sz="half" idx="10"/>
          </p:nvPr>
        </p:nvSpPr>
        <p:spPr/>
        <p:txBody>
          <a:bodyPr/>
          <a:lstStyle/>
          <a:p>
            <a:pPr defTabSz="914400" fontAlgn="auto">
              <a:spcBef>
                <a:spcPts val="0"/>
              </a:spcBef>
              <a:spcAft>
                <a:spcPts val="0"/>
              </a:spcAft>
              <a:defRPr/>
            </a:pPr>
            <a:fld id="{5DFF19EC-F9ED-4DA9-900B-C039FC7960DF}" type="datetimeFigureOut">
              <a:rPr lang="ko-KR" altLang="en-US" smtClean="0">
                <a:latin typeface="+mn-lt"/>
                <a:ea typeface="+mn-ea"/>
              </a:rPr>
              <a:pPr defTabSz="914400" fontAlgn="auto">
                <a:spcBef>
                  <a:spcPts val="0"/>
                </a:spcBef>
                <a:spcAft>
                  <a:spcPts val="0"/>
                </a:spcAft>
                <a:defRPr/>
              </a:pPr>
              <a:t>2023-03-31</a:t>
            </a:fld>
            <a:endParaRPr lang="ko-KR" altLang="en-US">
              <a:latin typeface="+mn-lt"/>
              <a:ea typeface="+mn-ea"/>
            </a:endParaRPr>
          </a:p>
        </p:txBody>
      </p:sp>
      <p:sp>
        <p:nvSpPr>
          <p:cNvPr id="3" name="フッタープレースホルダ 2"/>
          <p:cNvSpPr>
            <a:spLocks noGrp="1"/>
          </p:cNvSpPr>
          <p:nvPr>
            <p:ph type="ftr" sz="quarter" idx="11"/>
          </p:nvPr>
        </p:nvSpPr>
        <p:spPr/>
        <p:txBody>
          <a:bodyPr/>
          <a:lstStyle/>
          <a:p>
            <a:pPr defTabSz="914400" fontAlgn="auto">
              <a:spcBef>
                <a:spcPts val="0"/>
              </a:spcBef>
              <a:spcAft>
                <a:spcPts val="0"/>
              </a:spcAft>
              <a:defRPr/>
            </a:pPr>
            <a:endParaRPr lang="ko-KR" altLang="en-US">
              <a:latin typeface="+mn-lt"/>
              <a:ea typeface="+mn-ea"/>
            </a:endParaRPr>
          </a:p>
        </p:txBody>
      </p:sp>
      <p:sp>
        <p:nvSpPr>
          <p:cNvPr id="4" name="スライド番号プレースホルダ 3"/>
          <p:cNvSpPr>
            <a:spLocks noGrp="1"/>
          </p:cNvSpPr>
          <p:nvPr>
            <p:ph type="sldNum" sz="quarter" idx="12"/>
          </p:nvPr>
        </p:nvSpPr>
        <p:spPr/>
        <p:txBody>
          <a:bodyPr/>
          <a:lstStyle/>
          <a:p>
            <a:pPr lvl="0">
              <a:buNone/>
            </a:pPr>
            <a:fld id="{9A0DB2DC-4C9A-4742-B13C-FB6460FD3503}" type="slidenum">
              <a:rPr lang="ko-KR" altLang="en-US" dirty="0">
                <a:latin typeface="Malgun Gothic" panose="020B0503020000020004" pitchFamily="50" charset="-127"/>
                <a:ea typeface="Malgun Gothic" panose="020B0503020000020004" pitchFamily="50" charset="-127"/>
              </a:rPr>
              <a:t>‹#›</a:t>
            </a:fld>
            <a:endParaRPr lang="ko-KR" altLang="en-US" dirty="0">
              <a:latin typeface="Malgun Gothic" panose="020B0503020000020004" pitchFamily="50" charset="-127"/>
              <a:ea typeface="Malgun Gothic" panose="020B0503020000020004" pitchFamily="50" charset="-127"/>
            </a:endParaRPr>
          </a:p>
        </p:txBody>
      </p:sp>
      <p:pic>
        <p:nvPicPr>
          <p:cNvPr id="6" name="図 5">
            <a:extLst>
              <a:ext uri="{FF2B5EF4-FFF2-40B4-BE49-F238E27FC236}">
                <a16:creationId xmlns:a16="http://schemas.microsoft.com/office/drawing/2014/main" id="{0EA2C62F-BF2B-489E-B76A-288542D2478D}"/>
              </a:ext>
            </a:extLst>
          </p:cNvPr>
          <p:cNvPicPr>
            <a:picLocks noChangeAspect="1"/>
          </p:cNvPicPr>
          <p:nvPr userDrawn="1"/>
        </p:nvPicPr>
        <p:blipFill>
          <a:blip r:embed="rId2"/>
          <a:stretch>
            <a:fillRect/>
          </a:stretch>
        </p:blipFill>
        <p:spPr>
          <a:xfrm>
            <a:off x="145766" y="771877"/>
            <a:ext cx="9653757" cy="136843"/>
          </a:xfrm>
          <a:prstGeom prst="rect">
            <a:avLst/>
          </a:prstGeom>
        </p:spPr>
      </p:pic>
      <p:pic>
        <p:nvPicPr>
          <p:cNvPr id="7" name="図 6">
            <a:extLst>
              <a:ext uri="{FF2B5EF4-FFF2-40B4-BE49-F238E27FC236}">
                <a16:creationId xmlns:a16="http://schemas.microsoft.com/office/drawing/2014/main" id="{8F6A92CD-952B-4320-A16C-9A682E94062D}"/>
              </a:ext>
            </a:extLst>
          </p:cNvPr>
          <p:cNvPicPr>
            <a:picLocks noChangeAspect="1"/>
          </p:cNvPicPr>
          <p:nvPr userDrawn="1"/>
        </p:nvPicPr>
        <p:blipFill>
          <a:blip r:embed="rId3"/>
          <a:stretch>
            <a:fillRect/>
          </a:stretch>
        </p:blipFill>
        <p:spPr>
          <a:xfrm>
            <a:off x="6624638" y="-52725"/>
            <a:ext cx="2672556" cy="1052513"/>
          </a:xfrm>
          <a:prstGeom prst="rect">
            <a:avLst/>
          </a:prstGeom>
        </p:spPr>
      </p:pic>
    </p:spTree>
    <p:extLst>
      <p:ext uri="{BB962C8B-B14F-4D97-AF65-F5344CB8AC3E}">
        <p14:creationId xmlns:p14="http://schemas.microsoft.com/office/powerpoint/2010/main" val="4014057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
    <p:spTree>
      <p:nvGrpSpPr>
        <p:cNvPr id="1" name=""/>
        <p:cNvGrpSpPr/>
        <p:nvPr/>
      </p:nvGrpSpPr>
      <p:grpSpPr>
        <a:xfrm>
          <a:off x="0" y="0"/>
          <a:ext cx="0" cy="0"/>
          <a:chOff x="0" y="0"/>
          <a:chExt cx="0" cy="0"/>
        </a:xfrm>
      </p:grpSpPr>
      <p:sp>
        <p:nvSpPr>
          <p:cNvPr id="14" name="タイトル 19">
            <a:extLst>
              <a:ext uri="{FF2B5EF4-FFF2-40B4-BE49-F238E27FC236}">
                <a16:creationId xmlns:a16="http://schemas.microsoft.com/office/drawing/2014/main" id="{D4281BBD-AFB6-466C-8516-87615AA2F8E6}"/>
              </a:ext>
            </a:extLst>
          </p:cNvPr>
          <p:cNvSpPr>
            <a:spLocks noGrp="1"/>
          </p:cNvSpPr>
          <p:nvPr>
            <p:ph type="title"/>
          </p:nvPr>
        </p:nvSpPr>
        <p:spPr>
          <a:xfrm>
            <a:off x="188327" y="206976"/>
            <a:ext cx="7536434" cy="427361"/>
          </a:xfrm>
          <a:prstGeom prst="rect">
            <a:avLst/>
          </a:prstGeom>
          <a:noFill/>
        </p:spPr>
        <p:txBody>
          <a:bodyPr wrap="square" rtlCol="0">
            <a:spAutoFit/>
          </a:bodyPr>
          <a:lstStyle>
            <a:lvl1pPr algn="l">
              <a:lnSpc>
                <a:spcPct val="100000"/>
              </a:lnSpc>
              <a:defRPr lang="ja-JP" altLang="en-US" sz="2177" b="0" dirty="0">
                <a:solidFill>
                  <a:schemeClr val="tx1">
                    <a:lumMod val="65000"/>
                    <a:lumOff val="35000"/>
                  </a:schemeClr>
                </a:solidFill>
                <a:latin typeface="BIZ UDPゴシック" panose="020B0400000000000000" pitchFamily="50" charset="-128"/>
                <a:ea typeface="BIZ UDPゴシック" panose="020B0400000000000000" pitchFamily="50" charset="-128"/>
                <a:cs typeface="BIZ UDPゴシック" panose="020B0400000000000000" pitchFamily="50" charset="-128"/>
              </a:defRPr>
            </a:lvl1pPr>
          </a:lstStyle>
          <a:p>
            <a:pPr marL="103693" lvl="0" indent="-311079" defTabSz="414772">
              <a:buFont typeface="Arial" panose="020B0604020202020204" pitchFamily="34" charset="0"/>
            </a:pPr>
            <a:r>
              <a:rPr kumimoji="1" lang="ja-JP" altLang="en-US" dirty="0"/>
              <a:t>マスター タイトルの書式設定</a:t>
            </a:r>
          </a:p>
        </p:txBody>
      </p:sp>
      <p:sp>
        <p:nvSpPr>
          <p:cNvPr id="5" name="スライド番号プレースホルダー 4">
            <a:extLst>
              <a:ext uri="{FF2B5EF4-FFF2-40B4-BE49-F238E27FC236}">
                <a16:creationId xmlns:a16="http://schemas.microsoft.com/office/drawing/2014/main" id="{0185F40D-40B9-45DF-83BA-80E6541BF8C0}"/>
              </a:ext>
            </a:extLst>
          </p:cNvPr>
          <p:cNvSpPr>
            <a:spLocks noGrp="1"/>
          </p:cNvSpPr>
          <p:nvPr>
            <p:ph type="sldNum" sz="quarter" idx="12"/>
          </p:nvPr>
        </p:nvSpPr>
        <p:spPr>
          <a:xfrm>
            <a:off x="9103205" y="6365782"/>
            <a:ext cx="802795" cy="253916"/>
          </a:xfrm>
          <a:prstGeom prst="rect">
            <a:avLst/>
          </a:prstGeom>
          <a:noFill/>
        </p:spPr>
        <p:txBody>
          <a:bodyPr wrap="square" rtlCol="0" anchor="b">
            <a:spAutoFit/>
          </a:bodyPr>
          <a:lstStyle>
            <a:lvl1pPr>
              <a:defRPr kumimoji="1" lang="ja-JP" altLang="en-US" sz="1050" smtClean="0">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16DC4137-F484-4CFD-9B85-8F0A9933A030}" type="slidenum">
              <a:rPr lang="en-US" altLang="ja-JP" smtClean="0"/>
              <a:pPr algn="r"/>
              <a:t>‹#›</a:t>
            </a:fld>
            <a:endParaRPr lang="en-US" altLang="ja-JP" dirty="0"/>
          </a:p>
        </p:txBody>
      </p:sp>
      <p:pic>
        <p:nvPicPr>
          <p:cNvPr id="10" name="図 9">
            <a:extLst>
              <a:ext uri="{FF2B5EF4-FFF2-40B4-BE49-F238E27FC236}">
                <a16:creationId xmlns:a16="http://schemas.microsoft.com/office/drawing/2014/main" id="{ECD5C64E-46BA-4589-9F3D-9046AA31765D}"/>
              </a:ext>
            </a:extLst>
          </p:cNvPr>
          <p:cNvPicPr>
            <a:picLocks noChangeAspect="1"/>
          </p:cNvPicPr>
          <p:nvPr userDrawn="1"/>
        </p:nvPicPr>
        <p:blipFill>
          <a:blip r:embed="rId2"/>
          <a:stretch>
            <a:fillRect/>
          </a:stretch>
        </p:blipFill>
        <p:spPr>
          <a:xfrm>
            <a:off x="145766" y="771877"/>
            <a:ext cx="9653757" cy="136843"/>
          </a:xfrm>
          <a:prstGeom prst="rect">
            <a:avLst/>
          </a:prstGeom>
        </p:spPr>
      </p:pic>
      <p:pic>
        <p:nvPicPr>
          <p:cNvPr id="11" name="図 10">
            <a:extLst>
              <a:ext uri="{FF2B5EF4-FFF2-40B4-BE49-F238E27FC236}">
                <a16:creationId xmlns:a16="http://schemas.microsoft.com/office/drawing/2014/main" id="{592F3A3D-DFD3-42F8-8CD6-6847FCCBD68B}"/>
              </a:ext>
            </a:extLst>
          </p:cNvPr>
          <p:cNvPicPr>
            <a:picLocks noChangeAspect="1"/>
          </p:cNvPicPr>
          <p:nvPr userDrawn="1"/>
        </p:nvPicPr>
        <p:blipFill>
          <a:blip r:embed="rId3"/>
          <a:stretch>
            <a:fillRect/>
          </a:stretch>
        </p:blipFill>
        <p:spPr>
          <a:xfrm>
            <a:off x="6624638" y="-52725"/>
            <a:ext cx="2672556" cy="1052513"/>
          </a:xfrm>
          <a:prstGeom prst="rect">
            <a:avLst/>
          </a:prstGeom>
        </p:spPr>
      </p:pic>
    </p:spTree>
    <p:extLst>
      <p:ext uri="{BB962C8B-B14F-4D97-AF65-F5344CB8AC3E}">
        <p14:creationId xmlns:p14="http://schemas.microsoft.com/office/powerpoint/2010/main" val="263689791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defRPr/>
            </a:pPr>
            <a:fld id="{5DFF19EC-F9ED-4DA9-900B-C039FC7960DF}" type="datetimeFigureOut">
              <a:rPr lang="ko-KR" altLang="en-US" smtClean="0"/>
              <a:pPr defTabSz="914400" fontAlgn="auto">
                <a:spcBef>
                  <a:spcPts val="0"/>
                </a:spcBef>
                <a:spcAft>
                  <a:spcPts val="0"/>
                </a:spcAft>
                <a:defRPr/>
              </a:pPr>
              <a:t>2023-03-31</a:t>
            </a:fld>
            <a:endParaRPr lang="ko-KR" altLang="en-US">
              <a:latin typeface="+mn-lt"/>
              <a:ea typeface="+mn-ea"/>
            </a:endParaRP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defRPr/>
            </a:pPr>
            <a:endParaRPr lang="ko-KR"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buNone/>
            </a:pPr>
            <a:fld id="{9A0DB2DC-4C9A-4742-B13C-FB6460FD3503}" type="slidenum">
              <a:rPr lang="ko-KR" altLang="en-US" smtClean="0"/>
              <a:t>‹#›</a:t>
            </a:fld>
            <a:endParaRPr lang="ko-KR" altLang="en-US" dirty="0"/>
          </a:p>
        </p:txBody>
      </p:sp>
      <p:sp>
        <p:nvSpPr>
          <p:cNvPr id="7" name="正方形/長方形 6">
            <a:extLst>
              <a:ext uri="{FF2B5EF4-FFF2-40B4-BE49-F238E27FC236}">
                <a16:creationId xmlns:a16="http://schemas.microsoft.com/office/drawing/2014/main" id="{CC02286D-838A-4AB5-A41A-3D1AE7E78131}"/>
              </a:ext>
            </a:extLst>
          </p:cNvPr>
          <p:cNvSpPr/>
          <p:nvPr userDrawn="1"/>
        </p:nvSpPr>
        <p:spPr>
          <a:xfrm>
            <a:off x="0" y="6619698"/>
            <a:ext cx="9905999" cy="238302"/>
          </a:xfrm>
          <a:prstGeom prst="rect">
            <a:avLst/>
          </a:prstGeom>
          <a:solidFill>
            <a:srgbClr val="44A9AE">
              <a:alpha val="50196"/>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52"/>
          </a:p>
        </p:txBody>
      </p:sp>
      <p:graphicFrame>
        <p:nvGraphicFramePr>
          <p:cNvPr id="8" name="Group 236">
            <a:extLst>
              <a:ext uri="{FF2B5EF4-FFF2-40B4-BE49-F238E27FC236}">
                <a16:creationId xmlns:a16="http://schemas.microsoft.com/office/drawing/2014/main" id="{67E34EAB-37FA-4B4A-8940-F032A5ADDF83}"/>
              </a:ext>
            </a:extLst>
          </p:cNvPr>
          <p:cNvGraphicFramePr>
            <a:graphicFrameLocks noGrp="1"/>
          </p:cNvGraphicFramePr>
          <p:nvPr userDrawn="1">
            <p:extLst>
              <p:ext uri="{D42A27DB-BD31-4B8C-83A1-F6EECF244321}">
                <p14:modId xmlns:p14="http://schemas.microsoft.com/office/powerpoint/2010/main" val="1866446867"/>
              </p:ext>
            </p:extLst>
          </p:nvPr>
        </p:nvGraphicFramePr>
        <p:xfrm>
          <a:off x="6897216" y="6619698"/>
          <a:ext cx="3168523" cy="302432"/>
        </p:xfrm>
        <a:graphic>
          <a:graphicData uri="http://schemas.openxmlformats.org/drawingml/2006/table">
            <a:tbl>
              <a:tblPr/>
              <a:tblGrid>
                <a:gridCol w="3168523">
                  <a:extLst>
                    <a:ext uri="{9D8B030D-6E8A-4147-A177-3AD203B41FA5}">
                      <a16:colId xmlns:a16="http://schemas.microsoft.com/office/drawing/2014/main" val="20000"/>
                    </a:ext>
                  </a:extLst>
                </a:gridCol>
              </a:tblGrid>
              <a:tr h="3024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900" b="0" i="0" u="none" strike="noStrike" cap="none" normalizeH="0" baseline="0" dirty="0">
                          <a:ln>
                            <a:noFill/>
                          </a:ln>
                          <a:solidFill>
                            <a:schemeClr val="bg1"/>
                          </a:solidFill>
                          <a:effectLst/>
                          <a:latin typeface="HGP創英角ｺﾞｼｯｸUB" pitchFamily="50" charset="-128"/>
                          <a:ea typeface="HGP創英角ｺﾞｼｯｸUB" pitchFamily="50" charset="-128"/>
                        </a:rPr>
                        <a:t>Copyright 2022</a:t>
                      </a:r>
                      <a:r>
                        <a:rPr kumimoji="1" lang="ja-JP" altLang="en-US" sz="900" b="0" i="0" u="none" strike="noStrike" cap="none" normalizeH="0" baseline="0" dirty="0">
                          <a:ln>
                            <a:noFill/>
                          </a:ln>
                          <a:solidFill>
                            <a:schemeClr val="bg1"/>
                          </a:solidFill>
                          <a:effectLst/>
                          <a:latin typeface="HGP創英角ｺﾞｼｯｸUB" pitchFamily="50" charset="-128"/>
                          <a:ea typeface="HGP創英角ｺﾞｼｯｸUB" pitchFamily="50" charset="-128"/>
                        </a:rPr>
                        <a:t> </a:t>
                      </a:r>
                      <a:r>
                        <a:rPr kumimoji="1" lang="en-US" altLang="ja-JP" sz="900" b="0" i="0" u="none" strike="noStrike" cap="none" normalizeH="0" baseline="0" dirty="0">
                          <a:ln>
                            <a:noFill/>
                          </a:ln>
                          <a:solidFill>
                            <a:schemeClr val="bg1"/>
                          </a:solidFill>
                          <a:effectLst/>
                          <a:latin typeface="HGP創英角ｺﾞｼｯｸUB" pitchFamily="50" charset="-128"/>
                          <a:ea typeface="HGP創英角ｺﾞｼｯｸUB" pitchFamily="50" charset="-128"/>
                        </a:rPr>
                        <a:t>by </a:t>
                      </a:r>
                      <a:r>
                        <a:rPr kumimoji="1" lang="en-US" altLang="ja-JP" sz="900" b="0" i="0" u="none" strike="noStrike" cap="none" normalizeH="0" baseline="0" dirty="0" err="1">
                          <a:ln>
                            <a:noFill/>
                          </a:ln>
                          <a:solidFill>
                            <a:schemeClr val="bg1"/>
                          </a:solidFill>
                          <a:effectLst/>
                          <a:latin typeface="HGP創英角ｺﾞｼｯｸUB" pitchFamily="50" charset="-128"/>
                          <a:ea typeface="HGP創英角ｺﾞｼｯｸUB" pitchFamily="50" charset="-128"/>
                        </a:rPr>
                        <a:t>kyujinat</a:t>
                      </a:r>
                      <a:r>
                        <a:rPr kumimoji="1" lang="en-US" altLang="ja-JP" sz="900" b="0" i="0" u="none" strike="noStrike" cap="none" normalizeH="0" baseline="0" dirty="0">
                          <a:ln>
                            <a:noFill/>
                          </a:ln>
                          <a:solidFill>
                            <a:schemeClr val="bg1"/>
                          </a:solidFill>
                          <a:effectLst/>
                          <a:latin typeface="HGP創英角ｺﾞｼｯｸUB" pitchFamily="50" charset="-128"/>
                          <a:ea typeface="HGP創英角ｺﾞｼｯｸUB" pitchFamily="50" charset="-128"/>
                        </a:rPr>
                        <a:t>.  .All Rights Reserved.</a:t>
                      </a:r>
                    </a:p>
                  </a:txBody>
                  <a:tcPr marL="84719" marR="84719" marT="41476" marB="41476"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93695383"/>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67" r:id="rId3"/>
    <p:sldLayoutId id="2147483668" r:id="rId4"/>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rot="18861991">
            <a:off x="510598" y="1264914"/>
            <a:ext cx="1612022" cy="1612022"/>
          </a:xfrm>
          <a:prstGeom prst="rect">
            <a:avLst/>
          </a:prstGeom>
          <a:noFill/>
          <a:ln>
            <a:solidFill>
              <a:srgbClr val="423E4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62"/>
          </a:p>
        </p:txBody>
      </p:sp>
      <p:sp>
        <p:nvSpPr>
          <p:cNvPr id="13" name="矩形 12"/>
          <p:cNvSpPr/>
          <p:nvPr/>
        </p:nvSpPr>
        <p:spPr>
          <a:xfrm rot="2649555">
            <a:off x="852025" y="-2862971"/>
            <a:ext cx="1140750" cy="9662170"/>
          </a:xfrm>
          <a:prstGeom prst="rect">
            <a:avLst/>
          </a:prstGeom>
          <a:solidFill>
            <a:srgbClr val="44A9AE">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62"/>
          </a:p>
        </p:txBody>
      </p:sp>
      <p:sp>
        <p:nvSpPr>
          <p:cNvPr id="14" name="矩形 13"/>
          <p:cNvSpPr/>
          <p:nvPr/>
        </p:nvSpPr>
        <p:spPr>
          <a:xfrm rot="8055790">
            <a:off x="1553937" y="-2850969"/>
            <a:ext cx="1140750" cy="11412625"/>
          </a:xfrm>
          <a:prstGeom prst="rect">
            <a:avLst/>
          </a:prstGeom>
          <a:solidFill>
            <a:srgbClr val="72C0C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62"/>
          </a:p>
        </p:txBody>
      </p:sp>
      <p:sp>
        <p:nvSpPr>
          <p:cNvPr id="19" name="矩形 18"/>
          <p:cNvSpPr/>
          <p:nvPr/>
        </p:nvSpPr>
        <p:spPr>
          <a:xfrm rot="18861991">
            <a:off x="738313" y="1500550"/>
            <a:ext cx="1140750" cy="1140750"/>
          </a:xfrm>
          <a:prstGeom prst="rect">
            <a:avLst/>
          </a:prstGeom>
          <a:solidFill>
            <a:srgbClr val="423E42">
              <a:alpha val="80000"/>
            </a:srgbClr>
          </a:solidFill>
          <a:ln>
            <a:solidFill>
              <a:srgbClr val="423E4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462"/>
          </a:p>
        </p:txBody>
      </p:sp>
      <p:sp>
        <p:nvSpPr>
          <p:cNvPr id="28" name="文本框 27"/>
          <p:cNvSpPr txBox="1"/>
          <p:nvPr/>
        </p:nvSpPr>
        <p:spPr>
          <a:xfrm>
            <a:off x="4385437" y="2963011"/>
            <a:ext cx="3934090" cy="392415"/>
          </a:xfrm>
          <a:prstGeom prst="rect">
            <a:avLst/>
          </a:prstGeom>
          <a:noFill/>
        </p:spPr>
        <p:txBody>
          <a:bodyPr wrap="none" rtlCol="0">
            <a:spAutoFit/>
          </a:bodyPr>
          <a:lstStyle/>
          <a:p>
            <a:r>
              <a:rPr kumimoji="1" lang="en-US" altLang="zh-CN" sz="1950" b="1" dirty="0">
                <a:solidFill>
                  <a:srgbClr val="423E42"/>
                </a:solidFill>
                <a:latin typeface="+mj-ea"/>
                <a:ea typeface="+mj-ea"/>
              </a:rPr>
              <a:t>Brand  Marketing And Strategy Plan</a:t>
            </a:r>
          </a:p>
        </p:txBody>
      </p:sp>
      <p:pic>
        <p:nvPicPr>
          <p:cNvPr id="6" name="図 5">
            <a:extLst>
              <a:ext uri="{FF2B5EF4-FFF2-40B4-BE49-F238E27FC236}">
                <a16:creationId xmlns:a16="http://schemas.microsoft.com/office/drawing/2014/main" id="{93C1A22B-D6D9-294F-813D-3ED8D8EF0E44}"/>
              </a:ext>
            </a:extLst>
          </p:cNvPr>
          <p:cNvPicPr>
            <a:picLocks noChangeAspect="1"/>
          </p:cNvPicPr>
          <p:nvPr/>
        </p:nvPicPr>
        <p:blipFill>
          <a:blip r:embed="rId2"/>
          <a:stretch>
            <a:fillRect/>
          </a:stretch>
        </p:blipFill>
        <p:spPr>
          <a:xfrm>
            <a:off x="843355" y="1505712"/>
            <a:ext cx="964317" cy="1027404"/>
          </a:xfrm>
          <a:prstGeom prst="rect">
            <a:avLst/>
          </a:prstGeom>
        </p:spPr>
      </p:pic>
      <p:pic>
        <p:nvPicPr>
          <p:cNvPr id="7" name="図 6">
            <a:extLst>
              <a:ext uri="{FF2B5EF4-FFF2-40B4-BE49-F238E27FC236}">
                <a16:creationId xmlns:a16="http://schemas.microsoft.com/office/drawing/2014/main" id="{07EEEFE3-D77E-564B-BBE3-3C2862B36132}"/>
              </a:ext>
            </a:extLst>
          </p:cNvPr>
          <p:cNvPicPr>
            <a:picLocks noChangeAspect="1"/>
          </p:cNvPicPr>
          <p:nvPr/>
        </p:nvPicPr>
        <p:blipFill>
          <a:blip r:embed="rId3"/>
          <a:stretch>
            <a:fillRect/>
          </a:stretch>
        </p:blipFill>
        <p:spPr>
          <a:xfrm>
            <a:off x="4385438" y="1993548"/>
            <a:ext cx="2672556" cy="1052513"/>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A63A7F-7C86-D1F8-A4DA-B7D505D3C78E}"/>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掲載について　プラン例</a:t>
            </a:r>
            <a:endParaRPr kumimoji="1" lang="ja-JP" altLang="en-US" dirty="0"/>
          </a:p>
        </p:txBody>
      </p:sp>
      <p:pic>
        <p:nvPicPr>
          <p:cNvPr id="4" name="図 3">
            <a:extLst>
              <a:ext uri="{FF2B5EF4-FFF2-40B4-BE49-F238E27FC236}">
                <a16:creationId xmlns:a16="http://schemas.microsoft.com/office/drawing/2014/main" id="{D99F481E-FCC1-8724-9B38-1C0D60C75021}"/>
              </a:ext>
            </a:extLst>
          </p:cNvPr>
          <p:cNvPicPr>
            <a:picLocks noChangeAspect="1"/>
          </p:cNvPicPr>
          <p:nvPr/>
        </p:nvPicPr>
        <p:blipFill>
          <a:blip r:embed="rId2"/>
          <a:stretch>
            <a:fillRect/>
          </a:stretch>
        </p:blipFill>
        <p:spPr>
          <a:xfrm>
            <a:off x="304032" y="909562"/>
            <a:ext cx="9297935" cy="5610203"/>
          </a:xfrm>
          <a:prstGeom prst="rect">
            <a:avLst/>
          </a:prstGeom>
        </p:spPr>
      </p:pic>
    </p:spTree>
    <p:extLst>
      <p:ext uri="{BB962C8B-B14F-4D97-AF65-F5344CB8AC3E}">
        <p14:creationId xmlns:p14="http://schemas.microsoft.com/office/powerpoint/2010/main" val="3220129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B730EE1-473B-4DDF-812E-8B670A7A8531}"/>
              </a:ext>
            </a:extLst>
          </p:cNvPr>
          <p:cNvPicPr>
            <a:picLocks noChangeAspect="1"/>
          </p:cNvPicPr>
          <p:nvPr/>
        </p:nvPicPr>
        <p:blipFill>
          <a:blip r:embed="rId2"/>
          <a:stretch>
            <a:fillRect/>
          </a:stretch>
        </p:blipFill>
        <p:spPr>
          <a:xfrm>
            <a:off x="309491" y="1211462"/>
            <a:ext cx="9287017" cy="4435075"/>
          </a:xfrm>
          <a:prstGeom prst="rect">
            <a:avLst/>
          </a:prstGeom>
        </p:spPr>
      </p:pic>
    </p:spTree>
    <p:extLst>
      <p:ext uri="{BB962C8B-B14F-4D97-AF65-F5344CB8AC3E}">
        <p14:creationId xmlns:p14="http://schemas.microsoft.com/office/powerpoint/2010/main" val="201891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0E8630-C373-4ABE-B2E8-65BC13FB79AE}"/>
              </a:ext>
            </a:extLst>
          </p:cNvPr>
          <p:cNvSpPr>
            <a:spLocks noGrp="1"/>
          </p:cNvSpPr>
          <p:nvPr>
            <p:ph type="title"/>
          </p:nvPr>
        </p:nvSpPr>
        <p:spPr/>
        <p:txBody>
          <a:bodyPr/>
          <a:lstStyle/>
          <a:p>
            <a:r>
              <a:rPr lang="ja-JP" altLang="en-US" dirty="0"/>
              <a:t>法人概要</a:t>
            </a:r>
            <a:endParaRPr kumimoji="1" lang="ja-JP" altLang="en-US" dirty="0"/>
          </a:p>
        </p:txBody>
      </p:sp>
      <p:sp>
        <p:nvSpPr>
          <p:cNvPr id="3" name="スライド番号プレースホルダー 2">
            <a:extLst>
              <a:ext uri="{FF2B5EF4-FFF2-40B4-BE49-F238E27FC236}">
                <a16:creationId xmlns:a16="http://schemas.microsoft.com/office/drawing/2014/main" id="{7C4A9F7F-5768-4F64-A116-5C793D991F99}"/>
              </a:ext>
            </a:extLst>
          </p:cNvPr>
          <p:cNvSpPr>
            <a:spLocks noGrp="1"/>
          </p:cNvSpPr>
          <p:nvPr>
            <p:ph type="sldNum" sz="quarter" idx="12"/>
          </p:nvPr>
        </p:nvSpPr>
        <p:spPr/>
        <p:txBody>
          <a:bodyPr/>
          <a:lstStyle/>
          <a:p>
            <a:pPr algn="r"/>
            <a:fld id="{16DC4137-F484-4CFD-9B85-8F0A9933A030}" type="slidenum">
              <a:rPr lang="en-US" altLang="ja-JP" smtClean="0"/>
              <a:pPr algn="r"/>
              <a:t>12</a:t>
            </a:fld>
            <a:endParaRPr lang="en-US" altLang="ja-JP" dirty="0"/>
          </a:p>
        </p:txBody>
      </p:sp>
      <p:graphicFrame>
        <p:nvGraphicFramePr>
          <p:cNvPr id="4" name="表 3">
            <a:extLst>
              <a:ext uri="{FF2B5EF4-FFF2-40B4-BE49-F238E27FC236}">
                <a16:creationId xmlns:a16="http://schemas.microsoft.com/office/drawing/2014/main" id="{A97BFDBD-81BD-4A4A-A008-18358AEF54D6}"/>
              </a:ext>
            </a:extLst>
          </p:cNvPr>
          <p:cNvGraphicFramePr>
            <a:graphicFrameLocks noGrp="1"/>
          </p:cNvGraphicFramePr>
          <p:nvPr>
            <p:extLst>
              <p:ext uri="{D42A27DB-BD31-4B8C-83A1-F6EECF244321}">
                <p14:modId xmlns:p14="http://schemas.microsoft.com/office/powerpoint/2010/main" val="2995663403"/>
              </p:ext>
            </p:extLst>
          </p:nvPr>
        </p:nvGraphicFramePr>
        <p:xfrm>
          <a:off x="179512" y="1426904"/>
          <a:ext cx="4536504" cy="4389644"/>
        </p:xfrm>
        <a:graphic>
          <a:graphicData uri="http://schemas.openxmlformats.org/drawingml/2006/table">
            <a:tbl>
              <a:tblPr firstRow="1" bandRow="1">
                <a:tableStyleId>{5C22544A-7EE6-4342-B048-85BDC9FD1C3A}</a:tableStyleId>
              </a:tblPr>
              <a:tblGrid>
                <a:gridCol w="1041165">
                  <a:extLst>
                    <a:ext uri="{9D8B030D-6E8A-4147-A177-3AD203B41FA5}">
                      <a16:colId xmlns:a16="http://schemas.microsoft.com/office/drawing/2014/main" val="20000"/>
                    </a:ext>
                  </a:extLst>
                </a:gridCol>
                <a:gridCol w="3495339">
                  <a:extLst>
                    <a:ext uri="{9D8B030D-6E8A-4147-A177-3AD203B41FA5}">
                      <a16:colId xmlns:a16="http://schemas.microsoft.com/office/drawing/2014/main" val="20001"/>
                    </a:ext>
                  </a:extLst>
                </a:gridCol>
              </a:tblGrid>
              <a:tr h="345912">
                <a:tc>
                  <a:txBody>
                    <a:bodyPr/>
                    <a:lstStyle/>
                    <a:p>
                      <a:pPr algn="ctr"/>
                      <a:r>
                        <a:rPr kumimoji="1" lang="ja-JP" altLang="en-US" sz="1200" b="0" dirty="0">
                          <a:latin typeface="HGP創英角ｺﾞｼｯｸUB" panose="020B0900000000000000" pitchFamily="50" charset="-128"/>
                          <a:ea typeface="HGP創英角ｺﾞｼｯｸUB" panose="020B0900000000000000" pitchFamily="50" charset="-128"/>
                        </a:rPr>
                        <a:t>商号</a:t>
                      </a:r>
                      <a:endParaRPr kumimoji="1" lang="en-US" altLang="ja-JP" sz="1200" b="0" dirty="0">
                        <a:latin typeface="HGP創英角ｺﾞｼｯｸUB" panose="020B0900000000000000" pitchFamily="50" charset="-128"/>
                        <a:ea typeface="HGP創英角ｺﾞｼｯｸUB" panose="020B0900000000000000" pitchFamily="50" charset="-128"/>
                      </a:endParaRPr>
                    </a:p>
                  </a:txBody>
                  <a:tcPr>
                    <a:solidFill>
                      <a:srgbClr val="72C0C2"/>
                    </a:solidFill>
                  </a:tcPr>
                </a:tc>
                <a:tc>
                  <a:txBody>
                    <a:bodyPr/>
                    <a:lstStyle/>
                    <a:p>
                      <a:pPr algn="ct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求人アット</a:t>
                      </a:r>
                      <a:endParaRPr kumimoji="1"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a:solidFill>
                      <a:srgbClr val="72C0C2"/>
                    </a:solidFill>
                  </a:tcPr>
                </a:tc>
                <a:extLst>
                  <a:ext uri="{0D108BD9-81ED-4DB2-BD59-A6C34878D82A}">
                    <a16:rowId xmlns:a16="http://schemas.microsoft.com/office/drawing/2014/main" val="10000"/>
                  </a:ext>
                </a:extLst>
              </a:tr>
              <a:tr h="288032">
                <a:tc>
                  <a:txBody>
                    <a:bodyPr/>
                    <a:lstStyle/>
                    <a:p>
                      <a:pPr algn="ctr"/>
                      <a:r>
                        <a:rPr kumimoji="1" lang="ja-JP" altLang="en-US"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rPr>
                        <a:t>法人名</a:t>
                      </a:r>
                    </a:p>
                  </a:txBody>
                  <a:tcPr>
                    <a:solidFill>
                      <a:schemeClr val="bg2">
                        <a:lumMod val="85000"/>
                        <a:alpha val="50000"/>
                      </a:schemeClr>
                    </a:solidFill>
                  </a:tcPr>
                </a:tc>
                <a:tc>
                  <a:txBody>
                    <a:bodyPr/>
                    <a:lstStyle/>
                    <a:p>
                      <a:r>
                        <a:rPr kumimoji="1" lang="ja-JP" altLang="en-US" sz="1100" b="1" dirty="0">
                          <a:latin typeface="Meiryo UI" panose="020B0604030504040204" pitchFamily="50" charset="-128"/>
                          <a:ea typeface="Meiryo UI" panose="020B0604030504040204" pitchFamily="50" charset="-128"/>
                          <a:cs typeface="メイリオ" panose="020B0604030504040204" pitchFamily="50" charset="-128"/>
                        </a:rPr>
                        <a:t>ステップオファー株式会社</a:t>
                      </a:r>
                      <a:endParaRPr kumimoji="1" lang="en-US" altLang="ja-JP" sz="1100" b="1" dirty="0">
                        <a:latin typeface="Meiryo UI" panose="020B0604030504040204" pitchFamily="50" charset="-128"/>
                        <a:ea typeface="Meiryo UI" panose="020B0604030504040204" pitchFamily="50" charset="-128"/>
                        <a:cs typeface="メイリオ" panose="020B0604030504040204" pitchFamily="50" charset="-128"/>
                      </a:endParaRPr>
                    </a:p>
                  </a:txBody>
                  <a:tcPr>
                    <a:solidFill>
                      <a:srgbClr val="BAC2C7">
                        <a:alpha val="50196"/>
                      </a:srgbClr>
                    </a:solidFill>
                  </a:tcPr>
                </a:tc>
                <a:extLst>
                  <a:ext uri="{0D108BD9-81ED-4DB2-BD59-A6C34878D82A}">
                    <a16:rowId xmlns:a16="http://schemas.microsoft.com/office/drawing/2014/main" val="1270352807"/>
                  </a:ext>
                </a:extLst>
              </a:tr>
              <a:tr h="2300316">
                <a:tc>
                  <a:txBody>
                    <a:bodyPr/>
                    <a:lstStyle/>
                    <a:p>
                      <a:pPr algn="ctr"/>
                      <a:endParaRPr kumimoji="1" lang="en-US" altLang="ja-JP"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endParaRPr>
                    </a:p>
                    <a:p>
                      <a:pPr algn="ctr"/>
                      <a:endParaRPr kumimoji="1" lang="en-US" altLang="ja-JP"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endParaRPr>
                    </a:p>
                    <a:p>
                      <a:pPr algn="ctr"/>
                      <a:endParaRPr kumimoji="1" lang="en-US" altLang="ja-JP"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endParaRPr>
                    </a:p>
                    <a:p>
                      <a:pPr algn="ctr"/>
                      <a:r>
                        <a:rPr kumimoji="1" lang="ja-JP" altLang="en-US"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rPr>
                        <a:t>拠点</a:t>
                      </a:r>
                    </a:p>
                  </a:txBody>
                  <a:tcPr>
                    <a:solidFill>
                      <a:schemeClr val="bg2">
                        <a:lumMod val="85000"/>
                        <a:alpha val="50000"/>
                      </a:schemeClr>
                    </a:solidFill>
                  </a:tcPr>
                </a:tc>
                <a:tc>
                  <a:txBody>
                    <a:bodyPr/>
                    <a:lstStyle/>
                    <a:p>
                      <a:endParaRPr kumimoji="1" lang="en-US" altLang="ja-JP" sz="1000" dirty="0">
                        <a:latin typeface="Meiryo UI" panose="020B0604030504040204" pitchFamily="50" charset="-128"/>
                        <a:ea typeface="Meiryo UI" panose="020B0604030504040204" pitchFamily="50" charset="-128"/>
                        <a:cs typeface="メイリオ" panose="020B0604030504040204" pitchFamily="50" charset="-128"/>
                      </a:endParaRPr>
                    </a:p>
                    <a:p>
                      <a:r>
                        <a:rPr kumimoji="1" lang="en-US" altLang="ja-JP" sz="1000" b="1" dirty="0">
                          <a:latin typeface="Meiryo UI" panose="020B0604030504040204" pitchFamily="50" charset="-128"/>
                          <a:ea typeface="Meiryo UI" panose="020B0604030504040204" pitchFamily="50" charset="-128"/>
                          <a:cs typeface="メイリオ" panose="020B0604030504040204" pitchFamily="50" charset="-128"/>
                        </a:rPr>
                        <a:t>[</a:t>
                      </a:r>
                      <a:r>
                        <a:rPr kumimoji="1" lang="ja-JP" altLang="en-US" sz="1000" b="1" dirty="0">
                          <a:latin typeface="Meiryo UI" panose="020B0604030504040204" pitchFamily="50" charset="-128"/>
                          <a:ea typeface="Meiryo UI" panose="020B0604030504040204" pitchFamily="50" charset="-128"/>
                          <a:cs typeface="メイリオ" panose="020B0604030504040204" pitchFamily="50" charset="-128"/>
                        </a:rPr>
                        <a:t>新横浜本社</a:t>
                      </a:r>
                      <a:r>
                        <a:rPr kumimoji="1" lang="en-US" altLang="ja-JP" sz="1000" b="1" dirty="0">
                          <a:latin typeface="Meiryo UI" panose="020B0604030504040204" pitchFamily="50" charset="-128"/>
                          <a:ea typeface="Meiryo UI" panose="020B0604030504040204" pitchFamily="50" charset="-128"/>
                          <a:cs typeface="メイリオ" panose="020B0604030504040204" pitchFamily="50" charset="-128"/>
                        </a:rPr>
                        <a:t>]</a:t>
                      </a: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神奈川県横浜市港北区新横浜</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1-25-5</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　</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プラーズ新横浜</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7</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階</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cs typeface="メイリオ" panose="020B0604030504040204" pitchFamily="50" charset="-128"/>
                      </a:endParaRPr>
                    </a:p>
                    <a:p>
                      <a:r>
                        <a:rPr kumimoji="1" lang="en-US" altLang="ja-JP" sz="1000" b="1" dirty="0">
                          <a:latin typeface="Meiryo UI" panose="020B0604030504040204" pitchFamily="50" charset="-128"/>
                          <a:ea typeface="Meiryo UI" panose="020B0604030504040204" pitchFamily="50" charset="-128"/>
                          <a:cs typeface="メイリオ" panose="020B0604030504040204" pitchFamily="50" charset="-128"/>
                        </a:rPr>
                        <a:t>[</a:t>
                      </a:r>
                      <a:r>
                        <a:rPr kumimoji="1" lang="ja-JP" altLang="en-US" sz="1000" b="1" dirty="0">
                          <a:latin typeface="Meiryo UI" panose="020B0604030504040204" pitchFamily="50" charset="-128"/>
                          <a:ea typeface="Meiryo UI" panose="020B0604030504040204" pitchFamily="50" charset="-128"/>
                          <a:cs typeface="メイリオ" panose="020B0604030504040204" pitchFamily="50" charset="-128"/>
                        </a:rPr>
                        <a:t>東京支店</a:t>
                      </a:r>
                      <a:r>
                        <a:rPr kumimoji="1" lang="en-US" altLang="ja-JP" sz="1000" b="1" dirty="0">
                          <a:latin typeface="Meiryo UI" panose="020B0604030504040204" pitchFamily="50" charset="-128"/>
                          <a:ea typeface="Meiryo UI" panose="020B0604030504040204" pitchFamily="50" charset="-128"/>
                          <a:cs typeface="メイリオ" panose="020B0604030504040204" pitchFamily="50" charset="-128"/>
                        </a:rPr>
                        <a:t>]</a:t>
                      </a: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東京都中央区新川</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1-14-5</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　</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金盃第</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3</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ビル</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8</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階</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100" b="1" dirty="0">
                          <a:latin typeface="Meiryo UI" panose="020B0604030504040204" pitchFamily="50" charset="-128"/>
                          <a:ea typeface="Meiryo UI" panose="020B0604030504040204" pitchFamily="50" charset="-128"/>
                          <a:cs typeface="メイリオ" panose="020B0604030504040204" pitchFamily="50" charset="-128"/>
                        </a:rPr>
                        <a:t>　総合窓口</a:t>
                      </a:r>
                    </a:p>
                    <a:p>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メイリオ"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メイリオ" panose="020B0604030504040204" pitchFamily="50" charset="-128"/>
                        </a:rPr>
                        <a:t>045-565-9633</a:t>
                      </a:r>
                    </a:p>
                    <a:p>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メイリオ" panose="020B0604030504040204" pitchFamily="50" charset="-128"/>
                        </a:rPr>
                        <a:t>FAX</a:t>
                      </a:r>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メイリオ" panose="020B0604030504040204" pitchFamily="50" charset="-128"/>
                        </a:rPr>
                        <a:t>050-3164-9008</a:t>
                      </a:r>
                    </a:p>
                    <a:p>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100" dirty="0" err="1">
                          <a:latin typeface="Meiryo UI" panose="020B0604030504040204" pitchFamily="50" charset="-128"/>
                          <a:ea typeface="Meiryo UI" panose="020B0604030504040204" pitchFamily="50" charset="-128"/>
                          <a:cs typeface="メイリオ" panose="020B0604030504040204" pitchFamily="50" charset="-128"/>
                        </a:rPr>
                        <a:t>E-mail:info@kyujin.online</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メイリオ" panose="020B0604030504040204" pitchFamily="50" charset="-128"/>
                        </a:rPr>
                        <a:t>　</a:t>
                      </a:r>
                      <a:endParaRPr kumimoji="1" lang="en-US" altLang="ja-JP" sz="1100" dirty="0">
                        <a:latin typeface="Meiryo UI" panose="020B0604030504040204" pitchFamily="50" charset="-128"/>
                        <a:ea typeface="Meiryo UI" panose="020B0604030504040204" pitchFamily="50" charset="-128"/>
                        <a:cs typeface="メイリオ" panose="020B0604030504040204" pitchFamily="50" charset="-128"/>
                      </a:endParaRPr>
                    </a:p>
                  </a:txBody>
                  <a:tcPr>
                    <a:solidFill>
                      <a:srgbClr val="BAC2C7">
                        <a:alpha val="50196"/>
                      </a:srgbClr>
                    </a:solidFill>
                  </a:tcPr>
                </a:tc>
                <a:extLst>
                  <a:ext uri="{0D108BD9-81ED-4DB2-BD59-A6C34878D82A}">
                    <a16:rowId xmlns:a16="http://schemas.microsoft.com/office/drawing/2014/main" val="10001"/>
                  </a:ext>
                </a:extLst>
              </a:tr>
              <a:tr h="387660">
                <a:tc>
                  <a:txBody>
                    <a:bodyPr/>
                    <a:lstStyle/>
                    <a:p>
                      <a:pPr algn="ctr"/>
                      <a:r>
                        <a:rPr kumimoji="1" lang="ja-JP" altLang="en-US"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rPr>
                        <a:t>設立日</a:t>
                      </a:r>
                    </a:p>
                  </a:txBody>
                  <a:tcPr>
                    <a:solidFill>
                      <a:schemeClr val="bg2">
                        <a:lumMod val="85000"/>
                        <a:alpha val="50000"/>
                      </a:schemeClr>
                    </a:solidFill>
                  </a:tcPr>
                </a:tc>
                <a:tc>
                  <a:txBody>
                    <a:bodyPr/>
                    <a:lstStyle/>
                    <a:p>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創業</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】2014</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年</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9</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月</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17</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日　</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法人設立</a:t>
                      </a:r>
                      <a:r>
                        <a:rPr kumimoji="1" lang="en-US" altLang="ja-JP" sz="1200" dirty="0">
                          <a:latin typeface="Meiryo UI" panose="020B0604030504040204" pitchFamily="50" charset="-128"/>
                          <a:ea typeface="Meiryo UI" panose="020B0604030504040204" pitchFamily="50" charset="-128"/>
                          <a:cs typeface="メイリオ" panose="020B0604030504040204" pitchFamily="50" charset="-128"/>
                        </a:rPr>
                        <a:t>】2022</a:t>
                      </a:r>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年</a:t>
                      </a:r>
                    </a:p>
                  </a:txBody>
                  <a:tcPr>
                    <a:solidFill>
                      <a:schemeClr val="bg2">
                        <a:lumMod val="85000"/>
                        <a:alpha val="50000"/>
                      </a:schemeClr>
                    </a:solidFill>
                  </a:tcPr>
                </a:tc>
                <a:extLst>
                  <a:ext uri="{0D108BD9-81ED-4DB2-BD59-A6C34878D82A}">
                    <a16:rowId xmlns:a16="http://schemas.microsoft.com/office/drawing/2014/main" val="10002"/>
                  </a:ext>
                </a:extLst>
              </a:tr>
              <a:tr h="387660">
                <a:tc>
                  <a:txBody>
                    <a:bodyPr/>
                    <a:lstStyle/>
                    <a:p>
                      <a:pPr algn="ctr"/>
                      <a:r>
                        <a:rPr kumimoji="1" lang="ja-JP" altLang="en-US"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rPr>
                        <a:t>　経営陣</a:t>
                      </a:r>
                    </a:p>
                  </a:txBody>
                  <a:tcPr>
                    <a:solidFill>
                      <a:schemeClr val="bg2">
                        <a:lumMod val="85000"/>
                        <a:alpha val="50000"/>
                      </a:schemeClr>
                    </a:solidFill>
                  </a:tcPr>
                </a:tc>
                <a:tc>
                  <a:txBody>
                    <a:bodyPr/>
                    <a:lstStyle/>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代表取締役　木村　忠</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アドバイザー　 高田　雄太</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txBody>
                  <a:tcPr>
                    <a:solidFill>
                      <a:schemeClr val="bg2">
                        <a:lumMod val="85000"/>
                        <a:alpha val="50000"/>
                      </a:schemeClr>
                    </a:solidFill>
                  </a:tcPr>
                </a:tc>
                <a:extLst>
                  <a:ext uri="{0D108BD9-81ED-4DB2-BD59-A6C34878D82A}">
                    <a16:rowId xmlns:a16="http://schemas.microsoft.com/office/drawing/2014/main" val="10003"/>
                  </a:ext>
                </a:extLst>
              </a:tr>
              <a:tr h="387660">
                <a:tc>
                  <a:txBody>
                    <a:bodyPr/>
                    <a:lstStyle/>
                    <a:p>
                      <a:pPr algn="ctr"/>
                      <a:r>
                        <a:rPr kumimoji="1" lang="ja-JP" altLang="en-US" sz="1200" dirty="0">
                          <a:solidFill>
                            <a:schemeClr val="tx1">
                              <a:lumMod val="75000"/>
                              <a:lumOff val="25000"/>
                            </a:schemeClr>
                          </a:solidFill>
                          <a:latin typeface="HGP創英角ｺﾞｼｯｸUB" panose="020B0900000000000000" pitchFamily="50" charset="-128"/>
                          <a:ea typeface="HGP創英角ｺﾞｼｯｸUB" panose="020B0900000000000000" pitchFamily="50" charset="-128"/>
                        </a:rPr>
                        <a:t>事業内容</a:t>
                      </a:r>
                    </a:p>
                  </a:txBody>
                  <a:tcPr>
                    <a:solidFill>
                      <a:schemeClr val="bg2">
                        <a:lumMod val="85000"/>
                        <a:alpha val="50000"/>
                      </a:schemeClr>
                    </a:solidFill>
                  </a:tcPr>
                </a:tc>
                <a:tc>
                  <a:txBody>
                    <a:bodyPr/>
                    <a:lstStyle/>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各業界に特化した人材採用支援サービス</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r>
                        <a:rPr kumimoji="1" lang="ja-JP" altLang="en-US" sz="1200" dirty="0">
                          <a:latin typeface="Meiryo UI" panose="020B0604030504040204" pitchFamily="50" charset="-128"/>
                          <a:ea typeface="Meiryo UI" panose="020B0604030504040204" pitchFamily="50" charset="-128"/>
                          <a:cs typeface="メイリオ" panose="020B0604030504040204" pitchFamily="50" charset="-128"/>
                        </a:rPr>
                        <a:t>人材採用支援に関するマーケティング</a:t>
                      </a:r>
                      <a:endParaRPr kumimoji="1"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txBody>
                  <a:tcPr>
                    <a:solidFill>
                      <a:schemeClr val="bg2">
                        <a:lumMod val="85000"/>
                        <a:alpha val="50000"/>
                      </a:schemeClr>
                    </a:solidFill>
                  </a:tcPr>
                </a:tc>
                <a:extLst>
                  <a:ext uri="{0D108BD9-81ED-4DB2-BD59-A6C34878D82A}">
                    <a16:rowId xmlns:a16="http://schemas.microsoft.com/office/drawing/2014/main" val="10004"/>
                  </a:ext>
                </a:extLst>
              </a:tr>
            </a:tbl>
          </a:graphicData>
        </a:graphic>
      </p:graphicFrame>
      <p:sp>
        <p:nvSpPr>
          <p:cNvPr id="6" name="テキスト ボックス 5">
            <a:extLst>
              <a:ext uri="{FF2B5EF4-FFF2-40B4-BE49-F238E27FC236}">
                <a16:creationId xmlns:a16="http://schemas.microsoft.com/office/drawing/2014/main" id="{A656A780-5A28-4EA2-BAF6-28703EE690B6}"/>
              </a:ext>
            </a:extLst>
          </p:cNvPr>
          <p:cNvSpPr txBox="1"/>
          <p:nvPr/>
        </p:nvSpPr>
        <p:spPr>
          <a:xfrm>
            <a:off x="4822699" y="1700808"/>
            <a:ext cx="4880832" cy="2808461"/>
          </a:xfrm>
          <a:prstGeom prst="rect">
            <a:avLst/>
          </a:prstGeom>
          <a:noFill/>
          <a:ln>
            <a:solidFill>
              <a:schemeClr val="tx1"/>
            </a:solidFill>
          </a:ln>
        </p:spPr>
        <p:txBody>
          <a:bodyPr wrap="square" rtlCol="0">
            <a:spAutoFit/>
          </a:bodyPr>
          <a:lstStyle/>
          <a:p>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b="0" i="0" dirty="0">
                <a:solidFill>
                  <a:srgbClr val="000000"/>
                </a:solidFill>
                <a:effectLst/>
                <a:latin typeface="Meiryo UI" panose="020B0604030504040204" pitchFamily="50" charset="-128"/>
                <a:ea typeface="Meiryo UI" panose="020B0604030504040204" pitchFamily="50" charset="-128"/>
              </a:rPr>
              <a:t>■各専門業界に特化した人材採用支援サービスの展開</a:t>
            </a:r>
            <a:endParaRPr lang="en-US" altLang="ja-JP" sz="1200" b="0" i="0" dirty="0">
              <a:solidFill>
                <a:srgbClr val="000000"/>
              </a:solidFill>
              <a:effectLst/>
              <a:latin typeface="Meiryo UI" panose="020B0604030504040204" pitchFamily="50" charset="-128"/>
              <a:ea typeface="Meiryo UI" panose="020B0604030504040204" pitchFamily="50" charset="-128"/>
            </a:endParaRPr>
          </a:p>
          <a:p>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・建築専門求人サイト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求人アット建築</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・美容専門求人サイト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求人アット美容</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・運送専門求人サイト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求人アット運送</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・医療専門求人サイト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求人アット医療</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・保育専門求人サイト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求人アット保育</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・介護専門求人サイト</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求人アット介護</a:t>
            </a:r>
            <a:r>
              <a:rPr lang="en-US" altLang="ja-JP" sz="1200" b="0" i="0" dirty="0">
                <a:solidFill>
                  <a:srgbClr val="000000"/>
                </a:solidFill>
                <a:effectLst/>
                <a:latin typeface="Meiryo UI" panose="020B0604030504040204" pitchFamily="50" charset="-128"/>
                <a:ea typeface="Meiryo UI" panose="020B0604030504040204" pitchFamily="50" charset="-128"/>
              </a:rPr>
              <a:t>』</a:t>
            </a:r>
            <a:r>
              <a:rPr lang="ja-JP" altLang="en-US" sz="1200" b="0" i="0" dirty="0">
                <a:solidFill>
                  <a:srgbClr val="000000"/>
                </a:solidFill>
                <a:effectLst/>
                <a:latin typeface="Meiryo UI" panose="020B0604030504040204" pitchFamily="50" charset="-128"/>
                <a:ea typeface="Meiryo UI" panose="020B0604030504040204" pitchFamily="50" charset="-128"/>
              </a:rPr>
              <a:t>の運営・管理</a:t>
            </a:r>
            <a:endParaRPr lang="en-US" altLang="ja-JP" sz="1200" b="0" i="0" dirty="0">
              <a:solidFill>
                <a:srgbClr val="000000"/>
              </a:solidFill>
              <a:effectLst/>
              <a:latin typeface="Meiryo UI" panose="020B0604030504040204" pitchFamily="50" charset="-128"/>
              <a:ea typeface="Meiryo UI" panose="020B0604030504040204" pitchFamily="50" charset="-128"/>
            </a:endParaRPr>
          </a:p>
          <a:p>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■インターネットサービス事業</a:t>
            </a:r>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　ホームページ制作、サーバー保守・管理</a:t>
            </a:r>
            <a:endParaRPr lang="en-US" altLang="ja-JP" sz="1200" b="0" i="0" dirty="0">
              <a:solidFill>
                <a:srgbClr val="000000"/>
              </a:solidFill>
              <a:effectLst/>
              <a:latin typeface="Meiryo UI" panose="020B0604030504040204" pitchFamily="50" charset="-128"/>
              <a:ea typeface="Meiryo UI" panose="020B0604030504040204" pitchFamily="50" charset="-128"/>
            </a:endParaRPr>
          </a:p>
          <a:p>
            <a:br>
              <a:rPr lang="ja-JP" altLang="en-US" sz="1200" dirty="0">
                <a:latin typeface="Meiryo UI" panose="020B0604030504040204" pitchFamily="50" charset="-128"/>
                <a:ea typeface="Meiryo UI" panose="020B0604030504040204" pitchFamily="50" charset="-128"/>
              </a:rPr>
            </a:br>
            <a:r>
              <a:rPr lang="ja-JP" altLang="en-US" sz="1200" b="0" i="0" dirty="0">
                <a:solidFill>
                  <a:srgbClr val="000000"/>
                </a:solidFill>
                <a:effectLst/>
                <a:latin typeface="Meiryo UI" panose="020B0604030504040204" pitchFamily="50" charset="-128"/>
                <a:ea typeface="Meiryo UI" panose="020B0604030504040204" pitchFamily="50" charset="-128"/>
              </a:rPr>
              <a:t>■インターネット広告事業</a:t>
            </a:r>
            <a:endParaRPr lang="en-US" altLang="ja-JP" sz="1200" dirty="0">
              <a:latin typeface="Meiryo UI" panose="020B0604030504040204" pitchFamily="50" charset="-128"/>
              <a:ea typeface="Meiryo UI" panose="020B0604030504040204" pitchFamily="50" charset="-128"/>
              <a:cs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正方形/長方形 7">
            <a:extLst>
              <a:ext uri="{FF2B5EF4-FFF2-40B4-BE49-F238E27FC236}">
                <a16:creationId xmlns:a16="http://schemas.microsoft.com/office/drawing/2014/main" id="{DBC64DAF-6191-400A-A19B-BCA8019BBB41}"/>
              </a:ext>
            </a:extLst>
          </p:cNvPr>
          <p:cNvSpPr/>
          <p:nvPr/>
        </p:nvSpPr>
        <p:spPr>
          <a:xfrm>
            <a:off x="4808984" y="1427585"/>
            <a:ext cx="4889198" cy="28803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Meiryo UI" panose="020B0604030504040204" pitchFamily="50" charset="-128"/>
                <a:ea typeface="Meiryo UI" panose="020B0604030504040204" pitchFamily="50" charset="-128"/>
              </a:rPr>
              <a:t>サービス内容</a:t>
            </a:r>
          </a:p>
        </p:txBody>
      </p:sp>
      <p:sp>
        <p:nvSpPr>
          <p:cNvPr id="9" name="テキスト ボックス 8">
            <a:extLst>
              <a:ext uri="{FF2B5EF4-FFF2-40B4-BE49-F238E27FC236}">
                <a16:creationId xmlns:a16="http://schemas.microsoft.com/office/drawing/2014/main" id="{976C8ECB-92F1-4065-9573-5069B32B2B63}"/>
              </a:ext>
            </a:extLst>
          </p:cNvPr>
          <p:cNvSpPr txBox="1"/>
          <p:nvPr/>
        </p:nvSpPr>
        <p:spPr>
          <a:xfrm>
            <a:off x="35496" y="1002214"/>
            <a:ext cx="9024937" cy="338554"/>
          </a:xfrm>
          <a:prstGeom prst="rect">
            <a:avLst/>
          </a:prstGeom>
          <a:noFill/>
        </p:spPr>
        <p:txBody>
          <a:bodyPr wrap="square" rtlCol="0">
            <a:spAutoFit/>
          </a:bodyPr>
          <a:lstStyle/>
          <a:p>
            <a:pPr algn="ctr"/>
            <a:r>
              <a:rPr kumimoji="1" lang="ja-JP" altLang="en-US" sz="1600" b="1" dirty="0">
                <a:latin typeface="Meiryo UI" panose="020B0604030504040204" pitchFamily="50" charset="-128"/>
                <a:ea typeface="Meiryo UI" panose="020B0604030504040204" pitchFamily="50" charset="-128"/>
              </a:rPr>
              <a:t>求人アットは人と企業を繋げる未来を豊かにする企業です。</a:t>
            </a:r>
          </a:p>
        </p:txBody>
      </p:sp>
      <p:sp>
        <p:nvSpPr>
          <p:cNvPr id="10" name="テキスト ボックス 9">
            <a:extLst>
              <a:ext uri="{FF2B5EF4-FFF2-40B4-BE49-F238E27FC236}">
                <a16:creationId xmlns:a16="http://schemas.microsoft.com/office/drawing/2014/main" id="{8B74A996-4B9F-480F-A633-671B33D78866}"/>
              </a:ext>
            </a:extLst>
          </p:cNvPr>
          <p:cNvSpPr txBox="1"/>
          <p:nvPr/>
        </p:nvSpPr>
        <p:spPr>
          <a:xfrm>
            <a:off x="239062" y="5863691"/>
            <a:ext cx="4464496" cy="430887"/>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取引先金融機関：楽天銀行</a:t>
            </a:r>
            <a:endPar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従業員数　　　：</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名</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（役職員・アルバイト・パート・パートナー含む）</a:t>
            </a:r>
            <a:endPar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四角形: 角を丸くする 11">
            <a:extLst>
              <a:ext uri="{FF2B5EF4-FFF2-40B4-BE49-F238E27FC236}">
                <a16:creationId xmlns:a16="http://schemas.microsoft.com/office/drawing/2014/main" id="{9AA7F6E4-B266-403E-8B6E-1938AF75488B}"/>
              </a:ext>
            </a:extLst>
          </p:cNvPr>
          <p:cNvSpPr/>
          <p:nvPr/>
        </p:nvSpPr>
        <p:spPr>
          <a:xfrm>
            <a:off x="4918563" y="5013176"/>
            <a:ext cx="4670040" cy="696244"/>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2">
            <a:extLst>
              <a:ext uri="{FF2B5EF4-FFF2-40B4-BE49-F238E27FC236}">
                <a16:creationId xmlns:a16="http://schemas.microsoft.com/office/drawing/2014/main" id="{3192C323-89D2-435A-B2C2-E436B70BCFC0}"/>
              </a:ext>
            </a:extLst>
          </p:cNvPr>
          <p:cNvSpPr txBox="1"/>
          <p:nvPr/>
        </p:nvSpPr>
        <p:spPr>
          <a:xfrm>
            <a:off x="5348574" y="5076894"/>
            <a:ext cx="3814680" cy="559572"/>
          </a:xfrm>
          <a:prstGeom prst="rect">
            <a:avLst/>
          </a:prstGeom>
          <a:noFill/>
        </p:spPr>
        <p:txBody>
          <a:bodyPr wrap="none" lIns="72000" tIns="36000" rIns="72000" bIns="0" rtlCol="0">
            <a:spAutoFit/>
          </a:bodyPr>
          <a:lstStyle>
            <a:defPPr>
              <a:defRPr lang="en-US"/>
            </a:defPPr>
            <a:lvl1pPr marL="0" algn="l" defTabSz="419938" rtl="0" eaLnBrk="1" latinLnBrk="0" hangingPunct="1">
              <a:defRPr sz="1653" kern="1200">
                <a:solidFill>
                  <a:schemeClr val="tx1"/>
                </a:solidFill>
                <a:latin typeface="+mn-lt"/>
                <a:ea typeface="+mn-ea"/>
                <a:cs typeface="+mn-cs"/>
              </a:defRPr>
            </a:lvl1pPr>
            <a:lvl2pPr marL="419938" algn="l" defTabSz="419938" rtl="0" eaLnBrk="1" latinLnBrk="0" hangingPunct="1">
              <a:defRPr sz="1653" kern="1200">
                <a:solidFill>
                  <a:schemeClr val="tx1"/>
                </a:solidFill>
                <a:latin typeface="+mn-lt"/>
                <a:ea typeface="+mn-ea"/>
                <a:cs typeface="+mn-cs"/>
              </a:defRPr>
            </a:lvl2pPr>
            <a:lvl3pPr marL="839876" algn="l" defTabSz="419938" rtl="0" eaLnBrk="1" latinLnBrk="0" hangingPunct="1">
              <a:defRPr sz="1653" kern="1200">
                <a:solidFill>
                  <a:schemeClr val="tx1"/>
                </a:solidFill>
                <a:latin typeface="+mn-lt"/>
                <a:ea typeface="+mn-ea"/>
                <a:cs typeface="+mn-cs"/>
              </a:defRPr>
            </a:lvl3pPr>
            <a:lvl4pPr marL="1259815" algn="l" defTabSz="419938" rtl="0" eaLnBrk="1" latinLnBrk="0" hangingPunct="1">
              <a:defRPr sz="1653" kern="1200">
                <a:solidFill>
                  <a:schemeClr val="tx1"/>
                </a:solidFill>
                <a:latin typeface="+mn-lt"/>
                <a:ea typeface="+mn-ea"/>
                <a:cs typeface="+mn-cs"/>
              </a:defRPr>
            </a:lvl4pPr>
            <a:lvl5pPr marL="1679753" algn="l" defTabSz="419938" rtl="0" eaLnBrk="1" latinLnBrk="0" hangingPunct="1">
              <a:defRPr sz="1653" kern="1200">
                <a:solidFill>
                  <a:schemeClr val="tx1"/>
                </a:solidFill>
                <a:latin typeface="+mn-lt"/>
                <a:ea typeface="+mn-ea"/>
                <a:cs typeface="+mn-cs"/>
              </a:defRPr>
            </a:lvl5pPr>
            <a:lvl6pPr marL="2099691" algn="l" defTabSz="419938" rtl="0" eaLnBrk="1" latinLnBrk="0" hangingPunct="1">
              <a:defRPr sz="1653" kern="1200">
                <a:solidFill>
                  <a:schemeClr val="tx1"/>
                </a:solidFill>
                <a:latin typeface="+mn-lt"/>
                <a:ea typeface="+mn-ea"/>
                <a:cs typeface="+mn-cs"/>
              </a:defRPr>
            </a:lvl6pPr>
            <a:lvl7pPr marL="2519629" algn="l" defTabSz="419938" rtl="0" eaLnBrk="1" latinLnBrk="0" hangingPunct="1">
              <a:defRPr sz="1653" kern="1200">
                <a:solidFill>
                  <a:schemeClr val="tx1"/>
                </a:solidFill>
                <a:latin typeface="+mn-lt"/>
                <a:ea typeface="+mn-ea"/>
                <a:cs typeface="+mn-cs"/>
              </a:defRPr>
            </a:lvl7pPr>
            <a:lvl8pPr marL="2939567" algn="l" defTabSz="419938" rtl="0" eaLnBrk="1" latinLnBrk="0" hangingPunct="1">
              <a:defRPr sz="1653" kern="1200">
                <a:solidFill>
                  <a:schemeClr val="tx1"/>
                </a:solidFill>
                <a:latin typeface="+mn-lt"/>
                <a:ea typeface="+mn-ea"/>
                <a:cs typeface="+mn-cs"/>
              </a:defRPr>
            </a:lvl8pPr>
            <a:lvl9pPr marL="3359506" algn="l" defTabSz="419938" rtl="0" eaLnBrk="1" latinLnBrk="0" hangingPunct="1">
              <a:defRPr sz="1653" kern="1200">
                <a:solidFill>
                  <a:schemeClr val="tx1"/>
                </a:solidFill>
                <a:latin typeface="+mn-lt"/>
                <a:ea typeface="+mn-ea"/>
                <a:cs typeface="+mn-cs"/>
              </a:defRPr>
            </a:lvl9pPr>
          </a:lstStyle>
          <a:p>
            <a:r>
              <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新横浜本社</a:t>
            </a:r>
            <a:r>
              <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p>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神奈川県横浜市港北区新横浜</a:t>
            </a:r>
            <a:r>
              <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rPr>
              <a:t>1-25-5</a:t>
            </a:r>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　プラーズ新横浜</a:t>
            </a:r>
            <a:r>
              <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rPr>
              <a:t>7</a:t>
            </a:r>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階</a:t>
            </a:r>
            <a:endPar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200" dirty="0" err="1">
                <a:latin typeface="メイリオ" panose="020B0604030504040204" pitchFamily="50" charset="-128"/>
                <a:ea typeface="メイリオ" panose="020B0604030504040204" pitchFamily="50" charset="-128"/>
                <a:cs typeface="メイリオ" panose="020B0604030504040204" pitchFamily="50" charset="-128"/>
              </a:rPr>
              <a:t>E-mail:info@kyujin.online</a:t>
            </a:r>
            <a:endParaRPr kumimoji="1" lang="en-US" altLang="ja-JP" sz="1200" dirty="0">
              <a:latin typeface="+mj-ea"/>
              <a:ea typeface="+mj-ea"/>
              <a:cs typeface="メイリオ" panose="020B0604030504040204" pitchFamily="50" charset="-128"/>
            </a:endParaRPr>
          </a:p>
        </p:txBody>
      </p:sp>
    </p:spTree>
    <p:extLst>
      <p:ext uri="{BB962C8B-B14F-4D97-AF65-F5344CB8AC3E}">
        <p14:creationId xmlns:p14="http://schemas.microsoft.com/office/powerpoint/2010/main" val="3395464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22289" y="885825"/>
            <a:ext cx="8035925" cy="654050"/>
          </a:xfrm>
        </p:spPr>
        <p:txBody>
          <a:bodyPr vert="horz" lIns="91440" tIns="45720" rIns="91440" bIns="45720" rtlCol="0" anchor="ctr" anchorCtr="0">
            <a:normAutofit/>
          </a:bodyPr>
          <a:lstStyle/>
          <a:p>
            <a:pPr>
              <a:defRPr/>
            </a:pPr>
            <a:r>
              <a:rPr lang="ja-JP" altLang="en-US" dirty="0">
                <a:latin typeface="HG丸ｺﾞｼｯｸM-PRO" panose="020F0600000000000000" pitchFamily="50" charset="-128"/>
                <a:ea typeface="HG丸ｺﾞｼｯｸM-PRO" panose="020F0600000000000000" pitchFamily="50" charset="-128"/>
              </a:rPr>
              <a:t>全国の有効求人倍率の変遷</a:t>
            </a:r>
            <a:endParaRPr lang="ko-KR" altLang="en-US" dirty="0">
              <a:latin typeface="HG丸ｺﾞｼｯｸM-PRO" panose="020F0600000000000000" pitchFamily="50" charset="-128"/>
            </a:endParaRPr>
          </a:p>
        </p:txBody>
      </p:sp>
      <p:grpSp>
        <p:nvGrpSpPr>
          <p:cNvPr id="9219" name="그룹 162"/>
          <p:cNvGrpSpPr/>
          <p:nvPr/>
        </p:nvGrpSpPr>
        <p:grpSpPr>
          <a:xfrm>
            <a:off x="659754" y="1781636"/>
            <a:ext cx="8298460" cy="1699619"/>
            <a:chOff x="3007837" y="2492896"/>
            <a:chExt cx="5149956" cy="1352480"/>
          </a:xfrm>
        </p:grpSpPr>
        <p:grpSp>
          <p:nvGrpSpPr>
            <p:cNvPr id="9338" name="그룹 7"/>
            <p:cNvGrpSpPr/>
            <p:nvPr/>
          </p:nvGrpSpPr>
          <p:grpSpPr>
            <a:xfrm>
              <a:off x="3007837" y="2494556"/>
              <a:ext cx="5149957" cy="1350807"/>
              <a:chOff x="1450975" y="3284538"/>
              <a:chExt cx="2420938" cy="635001"/>
            </a:xfrm>
          </p:grpSpPr>
          <p:sp>
            <p:nvSpPr>
              <p:cNvPr id="9340" name="Freeform 114"/>
              <p:cNvSpPr/>
              <p:nvPr/>
            </p:nvSpPr>
            <p:spPr>
              <a:xfrm>
                <a:off x="1450975" y="3800476"/>
                <a:ext cx="709613" cy="80963"/>
              </a:xfrm>
              <a:custGeom>
                <a:avLst/>
                <a:gdLst/>
                <a:ahLst/>
                <a:cxnLst>
                  <a:cxn ang="0">
                    <a:pos x="403" y="51"/>
                  </a:cxn>
                  <a:cxn ang="0">
                    <a:pos x="0" y="51"/>
                  </a:cxn>
                  <a:cxn ang="0">
                    <a:pos x="123" y="0"/>
                  </a:cxn>
                  <a:cxn ang="0">
                    <a:pos x="447" y="0"/>
                  </a:cxn>
                  <a:cxn ang="0">
                    <a:pos x="403" y="51"/>
                  </a:cxn>
                </a:cxnLst>
                <a:rect l="0" t="0" r="0" b="0"/>
                <a:pathLst>
                  <a:path w="447" h="51">
                    <a:moveTo>
                      <a:pt x="403" y="51"/>
                    </a:moveTo>
                    <a:lnTo>
                      <a:pt x="0" y="51"/>
                    </a:lnTo>
                    <a:lnTo>
                      <a:pt x="123" y="0"/>
                    </a:lnTo>
                    <a:lnTo>
                      <a:pt x="447" y="0"/>
                    </a:lnTo>
                    <a:lnTo>
                      <a:pt x="403" y="51"/>
                    </a:lnTo>
                    <a:close/>
                  </a:path>
                </a:pathLst>
              </a:custGeom>
              <a:solidFill>
                <a:srgbClr val="DFDFDE">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1" name="Rectangle 127"/>
              <p:cNvSpPr/>
              <p:nvPr/>
            </p:nvSpPr>
            <p:spPr>
              <a:xfrm>
                <a:off x="1450975" y="3881438"/>
                <a:ext cx="639763" cy="38100"/>
              </a:xfrm>
              <a:prstGeom prst="rect">
                <a:avLst/>
              </a:prstGeom>
              <a:solidFill>
                <a:srgbClr val="A7A095"/>
              </a:solidFill>
              <a:ln w="9525">
                <a:noFill/>
              </a:ln>
            </p:spPr>
            <p:txBody>
              <a:bodyPr/>
              <a:lstStyle/>
              <a:p>
                <a:pPr>
                  <a:buNone/>
                </a:pPr>
                <a:endParaRPr lang="ko-KR" altLang="en-US" dirty="0">
                  <a:latin typeface="BIZ UDPゴシック" panose="020B0400000000000000" charset="-128"/>
                  <a:ea typeface="BIZ UDPゴシック" panose="020B0400000000000000" charset="-128"/>
                </a:endParaRPr>
              </a:p>
            </p:txBody>
          </p:sp>
          <p:sp>
            <p:nvSpPr>
              <p:cNvPr id="9342" name="Freeform 128"/>
              <p:cNvSpPr/>
              <p:nvPr/>
            </p:nvSpPr>
            <p:spPr>
              <a:xfrm>
                <a:off x="2306638" y="3541713"/>
                <a:ext cx="709613" cy="82550"/>
              </a:xfrm>
              <a:custGeom>
                <a:avLst/>
                <a:gdLst/>
                <a:ahLst/>
                <a:cxnLst>
                  <a:cxn ang="0">
                    <a:pos x="403" y="52"/>
                  </a:cxn>
                  <a:cxn ang="0">
                    <a:pos x="0" y="52"/>
                  </a:cxn>
                  <a:cxn ang="0">
                    <a:pos x="122" y="0"/>
                  </a:cxn>
                  <a:cxn ang="0">
                    <a:pos x="447" y="0"/>
                  </a:cxn>
                  <a:cxn ang="0">
                    <a:pos x="403" y="52"/>
                  </a:cxn>
                </a:cxnLst>
                <a:rect l="0" t="0" r="0" b="0"/>
                <a:pathLst>
                  <a:path w="447" h="52">
                    <a:moveTo>
                      <a:pt x="403" y="52"/>
                    </a:moveTo>
                    <a:lnTo>
                      <a:pt x="0" y="52"/>
                    </a:lnTo>
                    <a:lnTo>
                      <a:pt x="122" y="0"/>
                    </a:lnTo>
                    <a:lnTo>
                      <a:pt x="447" y="0"/>
                    </a:lnTo>
                    <a:lnTo>
                      <a:pt x="403" y="52"/>
                    </a:lnTo>
                    <a:close/>
                  </a:path>
                </a:pathLst>
              </a:custGeom>
              <a:solidFill>
                <a:srgbClr val="DFDFDE">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3" name="Freeform 129"/>
              <p:cNvSpPr/>
              <p:nvPr/>
            </p:nvSpPr>
            <p:spPr>
              <a:xfrm>
                <a:off x="2090738" y="3644901"/>
                <a:ext cx="296863" cy="274638"/>
              </a:xfrm>
              <a:custGeom>
                <a:avLst/>
                <a:gdLst/>
                <a:ahLst/>
                <a:cxnLst>
                  <a:cxn ang="0">
                    <a:pos x="0" y="173"/>
                  </a:cxn>
                  <a:cxn ang="0">
                    <a:pos x="105" y="91"/>
                  </a:cxn>
                  <a:cxn ang="0">
                    <a:pos x="187" y="3"/>
                  </a:cxn>
                  <a:cxn ang="0">
                    <a:pos x="133" y="0"/>
                  </a:cxn>
                  <a:cxn ang="0">
                    <a:pos x="0" y="157"/>
                  </a:cxn>
                  <a:cxn ang="0">
                    <a:pos x="0" y="173"/>
                  </a:cxn>
                </a:cxnLst>
                <a:rect l="0" t="0" r="0" b="0"/>
                <a:pathLst>
                  <a:path w="187" h="173">
                    <a:moveTo>
                      <a:pt x="0" y="173"/>
                    </a:moveTo>
                    <a:lnTo>
                      <a:pt x="105" y="91"/>
                    </a:lnTo>
                    <a:lnTo>
                      <a:pt x="187" y="3"/>
                    </a:lnTo>
                    <a:lnTo>
                      <a:pt x="133" y="0"/>
                    </a:lnTo>
                    <a:lnTo>
                      <a:pt x="0" y="157"/>
                    </a:lnTo>
                    <a:lnTo>
                      <a:pt x="0" y="173"/>
                    </a:lnTo>
                    <a:close/>
                  </a:path>
                </a:pathLst>
              </a:custGeom>
              <a:solidFill>
                <a:srgbClr val="696763">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4" name="Freeform 130"/>
              <p:cNvSpPr/>
              <p:nvPr/>
            </p:nvSpPr>
            <p:spPr>
              <a:xfrm>
                <a:off x="2066925" y="3622676"/>
                <a:ext cx="263525" cy="296863"/>
              </a:xfrm>
              <a:custGeom>
                <a:avLst/>
                <a:gdLst/>
                <a:ahLst/>
                <a:cxnLst>
                  <a:cxn ang="0">
                    <a:pos x="166" y="14"/>
                  </a:cxn>
                  <a:cxn ang="0">
                    <a:pos x="15" y="187"/>
                  </a:cxn>
                  <a:cxn ang="0">
                    <a:pos x="0" y="173"/>
                  </a:cxn>
                  <a:cxn ang="0">
                    <a:pos x="151" y="0"/>
                  </a:cxn>
                  <a:cxn ang="0">
                    <a:pos x="166" y="14"/>
                  </a:cxn>
                </a:cxnLst>
                <a:rect l="0" t="0" r="0" b="0"/>
                <a:pathLst>
                  <a:path w="166" h="187">
                    <a:moveTo>
                      <a:pt x="166" y="14"/>
                    </a:moveTo>
                    <a:lnTo>
                      <a:pt x="15" y="187"/>
                    </a:lnTo>
                    <a:lnTo>
                      <a:pt x="0" y="173"/>
                    </a:lnTo>
                    <a:lnTo>
                      <a:pt x="151" y="0"/>
                    </a:lnTo>
                    <a:lnTo>
                      <a:pt x="166" y="14"/>
                    </a:lnTo>
                    <a:close/>
                  </a:path>
                </a:pathLst>
              </a:custGeom>
              <a:solidFill>
                <a:srgbClr val="A7A095">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5" name="Rectangle 131"/>
              <p:cNvSpPr/>
              <p:nvPr/>
            </p:nvSpPr>
            <p:spPr>
              <a:xfrm>
                <a:off x="2306638" y="3622676"/>
                <a:ext cx="639763" cy="39688"/>
              </a:xfrm>
              <a:prstGeom prst="rect">
                <a:avLst/>
              </a:prstGeom>
              <a:solidFill>
                <a:srgbClr val="A7A095"/>
              </a:solidFill>
              <a:ln w="9525">
                <a:noFill/>
              </a:ln>
            </p:spPr>
            <p:txBody>
              <a:bodyPr/>
              <a:lstStyle/>
              <a:p>
                <a:pPr>
                  <a:buNone/>
                </a:pPr>
                <a:endParaRPr lang="ko-KR" altLang="en-US" dirty="0">
                  <a:latin typeface="BIZ UDPゴシック" panose="020B0400000000000000" charset="-128"/>
                  <a:ea typeface="BIZ UDPゴシック" panose="020B0400000000000000" charset="-128"/>
                </a:endParaRPr>
              </a:p>
            </p:txBody>
          </p:sp>
          <p:sp>
            <p:nvSpPr>
              <p:cNvPr id="9346" name="Freeform 132"/>
              <p:cNvSpPr/>
              <p:nvPr/>
            </p:nvSpPr>
            <p:spPr>
              <a:xfrm>
                <a:off x="3162300" y="3284538"/>
                <a:ext cx="709613" cy="80963"/>
              </a:xfrm>
              <a:custGeom>
                <a:avLst/>
                <a:gdLst/>
                <a:ahLst/>
                <a:cxnLst>
                  <a:cxn ang="0">
                    <a:pos x="403" y="51"/>
                  </a:cxn>
                  <a:cxn ang="0">
                    <a:pos x="0" y="51"/>
                  </a:cxn>
                  <a:cxn ang="0">
                    <a:pos x="122" y="0"/>
                  </a:cxn>
                  <a:cxn ang="0">
                    <a:pos x="447" y="0"/>
                  </a:cxn>
                  <a:cxn ang="0">
                    <a:pos x="403" y="51"/>
                  </a:cxn>
                </a:cxnLst>
                <a:rect l="0" t="0" r="0" b="0"/>
                <a:pathLst>
                  <a:path w="447" h="51">
                    <a:moveTo>
                      <a:pt x="403" y="51"/>
                    </a:moveTo>
                    <a:lnTo>
                      <a:pt x="0" y="51"/>
                    </a:lnTo>
                    <a:lnTo>
                      <a:pt x="122" y="0"/>
                    </a:lnTo>
                    <a:lnTo>
                      <a:pt x="447" y="0"/>
                    </a:lnTo>
                    <a:lnTo>
                      <a:pt x="403" y="51"/>
                    </a:lnTo>
                    <a:close/>
                  </a:path>
                </a:pathLst>
              </a:custGeom>
              <a:solidFill>
                <a:srgbClr val="DFDFDE">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7" name="Freeform 133"/>
              <p:cNvSpPr/>
              <p:nvPr/>
            </p:nvSpPr>
            <p:spPr>
              <a:xfrm>
                <a:off x="2946400" y="3386138"/>
                <a:ext cx="296863" cy="274638"/>
              </a:xfrm>
              <a:custGeom>
                <a:avLst/>
                <a:gdLst/>
                <a:ahLst/>
                <a:cxnLst>
                  <a:cxn ang="0">
                    <a:pos x="0" y="173"/>
                  </a:cxn>
                  <a:cxn ang="0">
                    <a:pos x="106" y="91"/>
                  </a:cxn>
                  <a:cxn ang="0">
                    <a:pos x="187" y="3"/>
                  </a:cxn>
                  <a:cxn ang="0">
                    <a:pos x="133" y="0"/>
                  </a:cxn>
                  <a:cxn ang="0">
                    <a:pos x="0" y="157"/>
                  </a:cxn>
                  <a:cxn ang="0">
                    <a:pos x="0" y="173"/>
                  </a:cxn>
                </a:cxnLst>
                <a:rect l="0" t="0" r="0" b="0"/>
                <a:pathLst>
                  <a:path w="187" h="173">
                    <a:moveTo>
                      <a:pt x="0" y="173"/>
                    </a:moveTo>
                    <a:lnTo>
                      <a:pt x="106" y="91"/>
                    </a:lnTo>
                    <a:lnTo>
                      <a:pt x="187" y="3"/>
                    </a:lnTo>
                    <a:lnTo>
                      <a:pt x="133" y="0"/>
                    </a:lnTo>
                    <a:lnTo>
                      <a:pt x="0" y="157"/>
                    </a:lnTo>
                    <a:lnTo>
                      <a:pt x="0" y="173"/>
                    </a:lnTo>
                    <a:close/>
                  </a:path>
                </a:pathLst>
              </a:custGeom>
              <a:solidFill>
                <a:srgbClr val="696763">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8" name="Freeform 134"/>
              <p:cNvSpPr/>
              <p:nvPr/>
            </p:nvSpPr>
            <p:spPr>
              <a:xfrm>
                <a:off x="2922588" y="3365501"/>
                <a:ext cx="263525" cy="296863"/>
              </a:xfrm>
              <a:custGeom>
                <a:avLst/>
                <a:gdLst/>
                <a:ahLst/>
                <a:cxnLst>
                  <a:cxn ang="0">
                    <a:pos x="166" y="14"/>
                  </a:cxn>
                  <a:cxn ang="0">
                    <a:pos x="15" y="187"/>
                  </a:cxn>
                  <a:cxn ang="0">
                    <a:pos x="0" y="173"/>
                  </a:cxn>
                  <a:cxn ang="0">
                    <a:pos x="151" y="0"/>
                  </a:cxn>
                  <a:cxn ang="0">
                    <a:pos x="166" y="14"/>
                  </a:cxn>
                </a:cxnLst>
                <a:rect l="0" t="0" r="0" b="0"/>
                <a:pathLst>
                  <a:path w="166" h="187">
                    <a:moveTo>
                      <a:pt x="166" y="14"/>
                    </a:moveTo>
                    <a:lnTo>
                      <a:pt x="15" y="187"/>
                    </a:lnTo>
                    <a:lnTo>
                      <a:pt x="0" y="173"/>
                    </a:lnTo>
                    <a:lnTo>
                      <a:pt x="151" y="0"/>
                    </a:lnTo>
                    <a:lnTo>
                      <a:pt x="166" y="14"/>
                    </a:lnTo>
                    <a:close/>
                  </a:path>
                </a:pathLst>
              </a:custGeom>
              <a:solidFill>
                <a:srgbClr val="A7A095">
                  <a:alpha val="100000"/>
                </a:srgbClr>
              </a:solidFill>
              <a:ln w="9525">
                <a:noFill/>
              </a:ln>
            </p:spPr>
            <p:txBody>
              <a:bodyPr/>
              <a:lstStyle/>
              <a:p>
                <a:endParaRPr lang="ja-JP" altLang="en-US">
                  <a:latin typeface="BIZ UDPゴシック" panose="020B0400000000000000" charset="-128"/>
                  <a:ea typeface="BIZ UDPゴシック" panose="020B0400000000000000" charset="-128"/>
                </a:endParaRPr>
              </a:p>
            </p:txBody>
          </p:sp>
          <p:sp>
            <p:nvSpPr>
              <p:cNvPr id="9349" name="Rectangle 135"/>
              <p:cNvSpPr/>
              <p:nvPr/>
            </p:nvSpPr>
            <p:spPr>
              <a:xfrm>
                <a:off x="3162300" y="3365501"/>
                <a:ext cx="639763" cy="39688"/>
              </a:xfrm>
              <a:prstGeom prst="rect">
                <a:avLst/>
              </a:prstGeom>
              <a:solidFill>
                <a:srgbClr val="A7A095"/>
              </a:solidFill>
              <a:ln w="9525">
                <a:noFill/>
              </a:ln>
            </p:spPr>
            <p:txBody>
              <a:bodyPr/>
              <a:lstStyle/>
              <a:p>
                <a:pPr>
                  <a:buNone/>
                </a:pPr>
                <a:endParaRPr lang="ko-KR" altLang="en-US" dirty="0">
                  <a:latin typeface="BIZ UDPゴシック" panose="020B0400000000000000" charset="-128"/>
                  <a:ea typeface="BIZ UDPゴシック" panose="020B0400000000000000" charset="-128"/>
                </a:endParaRPr>
              </a:p>
            </p:txBody>
          </p:sp>
        </p:grpSp>
        <p:sp>
          <p:nvSpPr>
            <p:cNvPr id="165" name="자유형 164"/>
            <p:cNvSpPr/>
            <p:nvPr/>
          </p:nvSpPr>
          <p:spPr>
            <a:xfrm>
              <a:off x="8007215" y="2492896"/>
              <a:ext cx="143256" cy="263581"/>
            </a:xfrm>
            <a:custGeom>
              <a:avLst/>
              <a:gdLst>
                <a:gd name="connsiteX0" fmla="*/ 0 w 936104"/>
                <a:gd name="connsiteY0" fmla="*/ 0 h 144016"/>
                <a:gd name="connsiteX1" fmla="*/ 936104 w 936104"/>
                <a:gd name="connsiteY1" fmla="*/ 0 h 144016"/>
                <a:gd name="connsiteX2" fmla="*/ 936104 w 936104"/>
                <a:gd name="connsiteY2" fmla="*/ 144016 h 144016"/>
                <a:gd name="connsiteX3" fmla="*/ 0 w 936104"/>
                <a:gd name="connsiteY3" fmla="*/ 144016 h 144016"/>
                <a:gd name="connsiteX4" fmla="*/ 0 w 936104"/>
                <a:gd name="connsiteY4" fmla="*/ 0 h 144016"/>
                <a:gd name="connsiteX0-1" fmla="*/ 0 w 936104"/>
                <a:gd name="connsiteY0-2" fmla="*/ 432048 h 576064"/>
                <a:gd name="connsiteX1-3" fmla="*/ 504056 w 936104"/>
                <a:gd name="connsiteY1-4" fmla="*/ 0 h 576064"/>
                <a:gd name="connsiteX2-5" fmla="*/ 936104 w 936104"/>
                <a:gd name="connsiteY2-6" fmla="*/ 576064 h 576064"/>
                <a:gd name="connsiteX3-7" fmla="*/ 0 w 936104"/>
                <a:gd name="connsiteY3-8" fmla="*/ 576064 h 576064"/>
                <a:gd name="connsiteX4-9" fmla="*/ 0 w 936104"/>
                <a:gd name="connsiteY4-10" fmla="*/ 432048 h 576064"/>
                <a:gd name="connsiteX0-11" fmla="*/ 0 w 576064"/>
                <a:gd name="connsiteY0-12" fmla="*/ 432048 h 576064"/>
                <a:gd name="connsiteX1-13" fmla="*/ 504056 w 576064"/>
                <a:gd name="connsiteY1-14" fmla="*/ 0 h 576064"/>
                <a:gd name="connsiteX2-15" fmla="*/ 576064 w 576064"/>
                <a:gd name="connsiteY2-16" fmla="*/ 144016 h 576064"/>
                <a:gd name="connsiteX3-17" fmla="*/ 0 w 576064"/>
                <a:gd name="connsiteY3-18" fmla="*/ 576064 h 576064"/>
                <a:gd name="connsiteX4-19" fmla="*/ 0 w 576064"/>
                <a:gd name="connsiteY4-20" fmla="*/ 432048 h 576064"/>
                <a:gd name="connsiteX0-21" fmla="*/ 0 w 576064"/>
                <a:gd name="connsiteY0-22" fmla="*/ 288032 h 432048"/>
                <a:gd name="connsiteX1-23" fmla="*/ 144016 w 576064"/>
                <a:gd name="connsiteY1-24" fmla="*/ 95823 h 432048"/>
                <a:gd name="connsiteX2-25" fmla="*/ 576064 w 576064"/>
                <a:gd name="connsiteY2-26" fmla="*/ 0 h 432048"/>
                <a:gd name="connsiteX3-27" fmla="*/ 0 w 576064"/>
                <a:gd name="connsiteY3-28" fmla="*/ 432048 h 432048"/>
                <a:gd name="connsiteX4-29" fmla="*/ 0 w 576064"/>
                <a:gd name="connsiteY4-30" fmla="*/ 288032 h 432048"/>
                <a:gd name="connsiteX0-31" fmla="*/ 0 w 144016"/>
                <a:gd name="connsiteY0-32" fmla="*/ 192209 h 336225"/>
                <a:gd name="connsiteX1-33" fmla="*/ 144016 w 144016"/>
                <a:gd name="connsiteY1-34" fmla="*/ 0 h 336225"/>
                <a:gd name="connsiteX2-35" fmla="*/ 144016 w 144016"/>
                <a:gd name="connsiteY2-36" fmla="*/ 72008 h 336225"/>
                <a:gd name="connsiteX3-37" fmla="*/ 0 w 144016"/>
                <a:gd name="connsiteY3-38" fmla="*/ 336225 h 336225"/>
                <a:gd name="connsiteX4-39" fmla="*/ 0 w 144016"/>
                <a:gd name="connsiteY4-40" fmla="*/ 192209 h 336225"/>
                <a:gd name="connsiteX0-41" fmla="*/ 0 w 144016"/>
                <a:gd name="connsiteY0-42" fmla="*/ 192209 h 216024"/>
                <a:gd name="connsiteX1-43" fmla="*/ 144016 w 144016"/>
                <a:gd name="connsiteY1-44" fmla="*/ 0 h 216024"/>
                <a:gd name="connsiteX2-45" fmla="*/ 144016 w 144016"/>
                <a:gd name="connsiteY2-46" fmla="*/ 72008 h 216024"/>
                <a:gd name="connsiteX3-47" fmla="*/ 0 w 144016"/>
                <a:gd name="connsiteY3-48" fmla="*/ 216024 h 216024"/>
                <a:gd name="connsiteX4-49" fmla="*/ 0 w 144016"/>
                <a:gd name="connsiteY4-50" fmla="*/ 192209 h 216024"/>
                <a:gd name="connsiteX0-51" fmla="*/ 0 w 144016"/>
                <a:gd name="connsiteY0-52" fmla="*/ 192209 h 288032"/>
                <a:gd name="connsiteX1-53" fmla="*/ 144016 w 144016"/>
                <a:gd name="connsiteY1-54" fmla="*/ 0 h 288032"/>
                <a:gd name="connsiteX2-55" fmla="*/ 144016 w 144016"/>
                <a:gd name="connsiteY2-56" fmla="*/ 72008 h 288032"/>
                <a:gd name="connsiteX3-57" fmla="*/ 0 w 144016"/>
                <a:gd name="connsiteY3-58" fmla="*/ 288032 h 288032"/>
                <a:gd name="connsiteX4-59" fmla="*/ 0 w 144016"/>
                <a:gd name="connsiteY4-60" fmla="*/ 192209 h 288032"/>
                <a:gd name="connsiteX0-61" fmla="*/ 0 w 148779"/>
                <a:gd name="connsiteY0-62" fmla="*/ 177920 h 273743"/>
                <a:gd name="connsiteX1-63" fmla="*/ 148779 w 148779"/>
                <a:gd name="connsiteY1-64" fmla="*/ 0 h 273743"/>
                <a:gd name="connsiteX2-65" fmla="*/ 144016 w 148779"/>
                <a:gd name="connsiteY2-66" fmla="*/ 57719 h 273743"/>
                <a:gd name="connsiteX3-67" fmla="*/ 0 w 148779"/>
                <a:gd name="connsiteY3-68" fmla="*/ 273743 h 273743"/>
                <a:gd name="connsiteX4-69" fmla="*/ 0 w 148779"/>
                <a:gd name="connsiteY4-70" fmla="*/ 177920 h 273743"/>
                <a:gd name="connsiteX0-71" fmla="*/ 0 w 148779"/>
                <a:gd name="connsiteY0-72" fmla="*/ 177920 h 273743"/>
                <a:gd name="connsiteX1-73" fmla="*/ 148779 w 148779"/>
                <a:gd name="connsiteY1-74" fmla="*/ 0 h 273743"/>
                <a:gd name="connsiteX2-75" fmla="*/ 148779 w 148779"/>
                <a:gd name="connsiteY2-76" fmla="*/ 72008 h 273743"/>
                <a:gd name="connsiteX3-77" fmla="*/ 0 w 148779"/>
                <a:gd name="connsiteY3-78" fmla="*/ 273743 h 273743"/>
                <a:gd name="connsiteX4-79" fmla="*/ 0 w 148779"/>
                <a:gd name="connsiteY4-80" fmla="*/ 177920 h 2737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8779" h="273743">
                  <a:moveTo>
                    <a:pt x="0" y="177920"/>
                  </a:moveTo>
                  <a:lnTo>
                    <a:pt x="148779" y="0"/>
                  </a:lnTo>
                  <a:lnTo>
                    <a:pt x="148779" y="72008"/>
                  </a:lnTo>
                  <a:lnTo>
                    <a:pt x="0" y="273743"/>
                  </a:lnTo>
                  <a:lnTo>
                    <a:pt x="0" y="177920"/>
                  </a:lnTo>
                  <a:close/>
                </a:path>
              </a:pathLst>
            </a:custGeom>
            <a:solidFill>
              <a:srgbClr val="6967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grpSp>
      <p:sp>
        <p:nvSpPr>
          <p:cNvPr id="176" name="TextBox 175"/>
          <p:cNvSpPr txBox="1"/>
          <p:nvPr/>
        </p:nvSpPr>
        <p:spPr>
          <a:xfrm>
            <a:off x="1073003" y="2515883"/>
            <a:ext cx="1953745" cy="646331"/>
          </a:xfrm>
          <a:prstGeom prst="rect">
            <a:avLst/>
          </a:prstGeom>
          <a:noFill/>
        </p:spPr>
        <p:txBody>
          <a:bodyPr wrap="square" rtlCol="0" anchor="ctr">
            <a:spAutoFit/>
            <a:scene3d>
              <a:camera prst="orthographicFront">
                <a:rot lat="0" lon="0" rev="0"/>
              </a:camera>
              <a:lightRig rig="flat" dir="t"/>
            </a:scene3d>
            <a:sp3d extrusionH="57150" prstMaterial="softEdge">
              <a:bevelT w="25400" h="12700"/>
              <a:contourClr>
                <a:schemeClr val="accent4">
                  <a:alpha val="95000"/>
                </a:schemeClr>
              </a:contourClr>
            </a:sp3d>
          </a:bodyPr>
          <a:lstStyle/>
          <a:p>
            <a:pPr marL="180975" indent="-180975" algn="ctr" defTabSz="914400" fontAlgn="auto">
              <a:spcBef>
                <a:spcPts val="300"/>
              </a:spcBef>
              <a:spcAft>
                <a:spcPts val="0"/>
              </a:spcAft>
              <a:buClr>
                <a:srgbClr val="FFC000"/>
              </a:buClr>
              <a:buSzPct val="90000"/>
              <a:defRPr/>
            </a:pPr>
            <a:r>
              <a:rPr lang="en-US" altLang="ko-KR" sz="3600" spc="-150" dirty="0">
                <a:ln>
                  <a:solidFill>
                    <a:srgbClr val="3C73AC"/>
                  </a:solidFill>
                  <a:prstDash val="solid"/>
                </a:ln>
                <a:solidFill>
                  <a:srgbClr val="3C73AC"/>
                </a:solidFill>
                <a:latin typeface="BIZ UDPゴシック" panose="020B0400000000000000" charset="-128"/>
                <a:ea typeface="BIZ UDPゴシック" panose="020B0400000000000000" charset="-128"/>
                <a:cs typeface="Arial" panose="020B0604020202020204" pitchFamily="34" charset="0"/>
              </a:rPr>
              <a:t>2</a:t>
            </a:r>
            <a:r>
              <a:rPr lang="en-US" sz="3600" spc="-150" dirty="0">
                <a:ln>
                  <a:solidFill>
                    <a:srgbClr val="3C73AC"/>
                  </a:solidFill>
                  <a:prstDash val="solid"/>
                </a:ln>
                <a:solidFill>
                  <a:srgbClr val="3C73AC"/>
                </a:solidFill>
                <a:latin typeface="BIZ UDPゴシック" panose="020B0400000000000000" charset="-128"/>
                <a:ea typeface="BIZ UDPゴシック" panose="020B0400000000000000" charset="-128"/>
                <a:cs typeface="Arial" panose="020B0604020202020204" pitchFamily="34" charset="0"/>
              </a:rPr>
              <a:t>0</a:t>
            </a:r>
            <a:r>
              <a:rPr lang="en-US" altLang="ja-JP" sz="3600" spc="-150" dirty="0">
                <a:ln>
                  <a:solidFill>
                    <a:srgbClr val="3C73AC"/>
                  </a:solidFill>
                  <a:prstDash val="solid"/>
                </a:ln>
                <a:solidFill>
                  <a:srgbClr val="3C73AC"/>
                </a:solidFill>
                <a:latin typeface="BIZ UDPゴシック" panose="020B0400000000000000" charset="-128"/>
                <a:ea typeface="BIZ UDPゴシック" panose="020B0400000000000000" charset="-128"/>
                <a:cs typeface="Arial" panose="020B0604020202020204" pitchFamily="34" charset="0"/>
              </a:rPr>
              <a:t>09</a:t>
            </a:r>
            <a:endParaRPr lang="en-US" sz="3600" spc="-150" dirty="0">
              <a:ln>
                <a:solidFill>
                  <a:srgbClr val="3C73AC"/>
                </a:solidFill>
                <a:prstDash val="solid"/>
              </a:ln>
              <a:solidFill>
                <a:srgbClr val="3C73AC"/>
              </a:solidFill>
              <a:latin typeface="BIZ UDPゴシック" panose="020B0400000000000000" charset="-128"/>
              <a:ea typeface="BIZ UDPゴシック" panose="020B0400000000000000" charset="-128"/>
              <a:cs typeface="Arial" panose="020B0604020202020204" pitchFamily="34" charset="0"/>
            </a:endParaRPr>
          </a:p>
        </p:txBody>
      </p:sp>
      <p:sp>
        <p:nvSpPr>
          <p:cNvPr id="177" name="TextBox 176"/>
          <p:cNvSpPr txBox="1"/>
          <p:nvPr/>
        </p:nvSpPr>
        <p:spPr>
          <a:xfrm>
            <a:off x="3875542" y="1926924"/>
            <a:ext cx="1816078" cy="646331"/>
          </a:xfrm>
          <a:prstGeom prst="rect">
            <a:avLst/>
          </a:prstGeom>
          <a:noFill/>
        </p:spPr>
        <p:txBody>
          <a:bodyPr wrap="square" rtlCol="0" anchor="ctr">
            <a:spAutoFit/>
            <a:scene3d>
              <a:camera prst="orthographicFront">
                <a:rot lat="0" lon="0" rev="0"/>
              </a:camera>
              <a:lightRig rig="flat" dir="t"/>
            </a:scene3d>
            <a:sp3d extrusionH="57150" prstMaterial="softEdge">
              <a:bevelT w="25400" h="12700"/>
              <a:contourClr>
                <a:schemeClr val="accent4">
                  <a:alpha val="95000"/>
                </a:schemeClr>
              </a:contourClr>
            </a:sp3d>
          </a:bodyPr>
          <a:lstStyle>
            <a:defPPr>
              <a:defRPr lang="ko-KR"/>
            </a:defPPr>
            <a:lvl1pPr marL="180975" indent="-180975" algn="ctr" fontAlgn="auto">
              <a:spcBef>
                <a:spcPts val="300"/>
              </a:spcBef>
              <a:spcAft>
                <a:spcPts val="0"/>
              </a:spcAft>
              <a:buClr>
                <a:srgbClr val="FFC000"/>
              </a:buClr>
              <a:buSzPct val="90000"/>
              <a:defRPr kumimoji="0" sz="4500" spc="-150">
                <a:ln>
                  <a:solidFill>
                    <a:srgbClr val="3C73AC"/>
                  </a:solidFill>
                  <a:prstDash val="solid"/>
                </a:ln>
                <a:solidFill>
                  <a:srgbClr val="3C73AC"/>
                </a:solidFill>
                <a:latin typeface="HY견고딕" pitchFamily="18" charset="-127"/>
                <a:ea typeface="HY견고딕" pitchFamily="18" charset="-127"/>
                <a:cs typeface="Arial" panose="020B0604020202020204" pitchFamily="34" charset="0"/>
              </a:defRPr>
            </a:lvl1pPr>
          </a:lstStyle>
          <a:p>
            <a:pPr defTabSz="914400">
              <a:defRPr/>
            </a:pPr>
            <a:r>
              <a:rPr lang="en-US" altLang="ko-KR" sz="3600" dirty="0">
                <a:latin typeface="BIZ UDPゴシック" panose="020B0400000000000000" charset="-128"/>
                <a:ea typeface="BIZ UDPゴシック" panose="020B0400000000000000" charset="-128"/>
              </a:rPr>
              <a:t>20</a:t>
            </a:r>
            <a:r>
              <a:rPr lang="en-US" altLang="ja-JP" sz="3600" dirty="0">
                <a:latin typeface="BIZ UDPゴシック" panose="020B0400000000000000" charset="-128"/>
                <a:ea typeface="BIZ UDPゴシック" panose="020B0400000000000000" charset="-128"/>
              </a:rPr>
              <a:t>18</a:t>
            </a:r>
            <a:endParaRPr lang="en-US" sz="3600" dirty="0">
              <a:latin typeface="BIZ UDPゴシック" panose="020B0400000000000000" charset="-128"/>
              <a:ea typeface="BIZ UDPゴシック" panose="020B0400000000000000" charset="-128"/>
            </a:endParaRPr>
          </a:p>
        </p:txBody>
      </p:sp>
      <p:sp>
        <p:nvSpPr>
          <p:cNvPr id="178" name="TextBox 177"/>
          <p:cNvSpPr txBox="1"/>
          <p:nvPr/>
        </p:nvSpPr>
        <p:spPr>
          <a:xfrm>
            <a:off x="6773437" y="1326241"/>
            <a:ext cx="1816078" cy="646331"/>
          </a:xfrm>
          <a:prstGeom prst="rect">
            <a:avLst/>
          </a:prstGeom>
          <a:noFill/>
        </p:spPr>
        <p:txBody>
          <a:bodyPr wrap="square" rtlCol="0" anchor="ctr">
            <a:spAutoFit/>
            <a:scene3d>
              <a:camera prst="orthographicFront">
                <a:rot lat="0" lon="0" rev="0"/>
              </a:camera>
              <a:lightRig rig="flat" dir="t"/>
            </a:scene3d>
            <a:sp3d extrusionH="57150" prstMaterial="softEdge">
              <a:bevelT w="25400" h="12700"/>
              <a:contourClr>
                <a:schemeClr val="accent4">
                  <a:alpha val="95000"/>
                </a:schemeClr>
              </a:contourClr>
            </a:sp3d>
          </a:bodyPr>
          <a:lstStyle>
            <a:defPPr>
              <a:defRPr lang="ko-KR"/>
            </a:defPPr>
            <a:lvl1pPr marL="180975" indent="-180975" algn="ctr" fontAlgn="auto">
              <a:spcBef>
                <a:spcPts val="300"/>
              </a:spcBef>
              <a:spcAft>
                <a:spcPts val="0"/>
              </a:spcAft>
              <a:buClr>
                <a:srgbClr val="FFC000"/>
              </a:buClr>
              <a:buSzPct val="90000"/>
              <a:defRPr kumimoji="0" sz="4500" spc="-150">
                <a:ln>
                  <a:solidFill>
                    <a:srgbClr val="3C73AC"/>
                  </a:solidFill>
                  <a:prstDash val="solid"/>
                </a:ln>
                <a:solidFill>
                  <a:srgbClr val="3C73AC"/>
                </a:solidFill>
                <a:latin typeface="HY견고딕" pitchFamily="18" charset="-127"/>
                <a:ea typeface="HY견고딕" pitchFamily="18" charset="-127"/>
                <a:cs typeface="Arial" panose="020B0604020202020204" pitchFamily="34" charset="0"/>
              </a:defRPr>
            </a:lvl1pPr>
          </a:lstStyle>
          <a:p>
            <a:pPr defTabSz="914400">
              <a:defRPr/>
            </a:pPr>
            <a:r>
              <a:rPr lang="en-US" altLang="ko-KR" sz="3600" dirty="0">
                <a:ln>
                  <a:solidFill>
                    <a:srgbClr val="1DB2D5"/>
                  </a:solidFill>
                  <a:prstDash val="solid"/>
                </a:ln>
                <a:solidFill>
                  <a:srgbClr val="1DB2D5"/>
                </a:solidFill>
                <a:latin typeface="BIZ UDPゴシック" panose="020B0400000000000000" charset="-128"/>
                <a:ea typeface="BIZ UDPゴシック" panose="020B0400000000000000" charset="-128"/>
              </a:rPr>
              <a:t>20</a:t>
            </a:r>
            <a:r>
              <a:rPr lang="ja-JP" altLang="en-US" sz="3600" dirty="0">
                <a:ln>
                  <a:solidFill>
                    <a:srgbClr val="1DB2D5"/>
                  </a:solidFill>
                  <a:prstDash val="solid"/>
                </a:ln>
                <a:solidFill>
                  <a:srgbClr val="1DB2D5"/>
                </a:solidFill>
                <a:latin typeface="BIZ UDPゴシック" panose="020B0400000000000000" charset="-128"/>
                <a:ea typeface="BIZ UDPゴシック" panose="020B0400000000000000" charset="-128"/>
              </a:rPr>
              <a:t>２</a:t>
            </a:r>
            <a:r>
              <a:rPr lang="en-US" altLang="ja-JP" sz="3600" dirty="0">
                <a:ln>
                  <a:solidFill>
                    <a:srgbClr val="1DB2D5"/>
                  </a:solidFill>
                  <a:prstDash val="solid"/>
                </a:ln>
                <a:solidFill>
                  <a:srgbClr val="1DB2D5"/>
                </a:solidFill>
                <a:latin typeface="BIZ UDPゴシック" panose="020B0400000000000000" charset="-128"/>
                <a:ea typeface="BIZ UDPゴシック" panose="020B0400000000000000" charset="-128"/>
              </a:rPr>
              <a:t>3</a:t>
            </a:r>
            <a:endParaRPr lang="en-US" sz="3600" dirty="0">
              <a:ln>
                <a:solidFill>
                  <a:srgbClr val="1DB2D5"/>
                </a:solidFill>
                <a:prstDash val="solid"/>
              </a:ln>
              <a:solidFill>
                <a:srgbClr val="1DB2D5"/>
              </a:solidFill>
              <a:latin typeface="BIZ UDPゴシック" panose="020B0400000000000000" charset="-128"/>
              <a:ea typeface="BIZ UDPゴシック" panose="020B0400000000000000" charset="-128"/>
            </a:endParaRPr>
          </a:p>
        </p:txBody>
      </p:sp>
      <p:grpSp>
        <p:nvGrpSpPr>
          <p:cNvPr id="9223" name="그룹 111"/>
          <p:cNvGrpSpPr/>
          <p:nvPr/>
        </p:nvGrpSpPr>
        <p:grpSpPr>
          <a:xfrm>
            <a:off x="6749927" y="2789500"/>
            <a:ext cx="106819" cy="146246"/>
            <a:chOff x="575747" y="3601768"/>
            <a:chExt cx="1540958" cy="1560853"/>
          </a:xfrm>
        </p:grpSpPr>
        <p:sp>
          <p:nvSpPr>
            <p:cNvPr id="200" name="Oval 3"/>
            <p:cNvSpPr>
              <a:spLocks noChangeArrowheads="1"/>
            </p:cNvSpPr>
            <p:nvPr/>
          </p:nvSpPr>
          <p:spPr bwMode="auto">
            <a:xfrm>
              <a:off x="575747" y="3601768"/>
              <a:ext cx="1540958" cy="1560853"/>
            </a:xfrm>
            <a:prstGeom prst="ellipse">
              <a:avLst/>
            </a:prstGeom>
            <a:solidFill>
              <a:srgbClr val="5299DA"/>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sp>
          <p:nvSpPr>
            <p:cNvPr id="201" name="Oval 4"/>
            <p:cNvSpPr>
              <a:spLocks noChangeArrowheads="1"/>
            </p:cNvSpPr>
            <p:nvPr/>
          </p:nvSpPr>
          <p:spPr bwMode="auto">
            <a:xfrm>
              <a:off x="774260" y="3645539"/>
              <a:ext cx="1153587" cy="962101"/>
            </a:xfrm>
            <a:prstGeom prst="ellipse">
              <a:avLst/>
            </a:prstGeom>
            <a:gradFill rotWithShape="1">
              <a:gsLst>
                <a:gs pos="0">
                  <a:schemeClr val="bg1">
                    <a:alpha val="71000"/>
                  </a:schemeClr>
                </a:gs>
                <a:gs pos="78000">
                  <a:schemeClr val="bg1">
                    <a:gamma/>
                    <a:tint val="0"/>
                    <a:invGamma/>
                    <a:alpha val="0"/>
                  </a:schemeClr>
                </a:gs>
              </a:gsLst>
              <a:lin ang="5400000" scaled="1"/>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202" name="Oval 4"/>
            <p:cNvSpPr>
              <a:spLocks noChangeArrowheads="1"/>
            </p:cNvSpPr>
            <p:nvPr/>
          </p:nvSpPr>
          <p:spPr bwMode="auto">
            <a:xfrm flipV="1">
              <a:off x="720608" y="4403221"/>
              <a:ext cx="1306273" cy="364197"/>
            </a:xfrm>
            <a:prstGeom prst="ellipse">
              <a:avLst/>
            </a:prstGeom>
            <a:gradFill flip="none" rotWithShape="1">
              <a:gsLst>
                <a:gs pos="0">
                  <a:schemeClr val="bg1">
                    <a:alpha val="73000"/>
                  </a:schemeClr>
                </a:gs>
                <a:gs pos="100000">
                  <a:schemeClr val="bg1">
                    <a:gamma/>
                    <a:tint val="0"/>
                    <a:invGamma/>
                    <a:alpha val="6000"/>
                  </a:schemeClr>
                </a:gs>
              </a:gsLst>
              <a:path path="circle">
                <a:fillToRect l="50000" t="50000" r="50000" b="50000"/>
              </a:path>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203" name="Oval 4"/>
            <p:cNvSpPr>
              <a:spLocks noChangeArrowheads="1"/>
            </p:cNvSpPr>
            <p:nvPr/>
          </p:nvSpPr>
          <p:spPr bwMode="auto">
            <a:xfrm flipV="1">
              <a:off x="708753" y="4093185"/>
              <a:ext cx="1296816" cy="1005433"/>
            </a:xfrm>
            <a:prstGeom prst="ellipse">
              <a:avLst/>
            </a:prstGeom>
            <a:gradFill flip="none" rotWithShape="1">
              <a:gsLst>
                <a:gs pos="0">
                  <a:schemeClr val="bg1">
                    <a:alpha val="72000"/>
                  </a:schemeClr>
                </a:gs>
                <a:gs pos="54000">
                  <a:schemeClr val="bg1">
                    <a:gamma/>
                    <a:tint val="0"/>
                    <a:invGamma/>
                    <a:alpha val="0"/>
                  </a:schemeClr>
                </a:gs>
              </a:gsLst>
              <a:lin ang="5400000" scaled="1"/>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grpSp>
      <p:grpSp>
        <p:nvGrpSpPr>
          <p:cNvPr id="9225" name="그룹 111"/>
          <p:cNvGrpSpPr/>
          <p:nvPr/>
        </p:nvGrpSpPr>
        <p:grpSpPr>
          <a:xfrm>
            <a:off x="638429" y="3623901"/>
            <a:ext cx="106819" cy="146246"/>
            <a:chOff x="575747" y="3601768"/>
            <a:chExt cx="1540958" cy="1560853"/>
          </a:xfrm>
        </p:grpSpPr>
        <p:sp>
          <p:nvSpPr>
            <p:cNvPr id="196" name="Oval 3"/>
            <p:cNvSpPr>
              <a:spLocks noChangeArrowheads="1"/>
            </p:cNvSpPr>
            <p:nvPr/>
          </p:nvSpPr>
          <p:spPr bwMode="auto">
            <a:xfrm>
              <a:off x="575747" y="3601768"/>
              <a:ext cx="1540958" cy="1560853"/>
            </a:xfrm>
            <a:prstGeom prst="ellipse">
              <a:avLst/>
            </a:prstGeom>
            <a:solidFill>
              <a:srgbClr val="5299DA"/>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sp>
          <p:nvSpPr>
            <p:cNvPr id="197" name="Oval 4"/>
            <p:cNvSpPr>
              <a:spLocks noChangeArrowheads="1"/>
            </p:cNvSpPr>
            <p:nvPr/>
          </p:nvSpPr>
          <p:spPr bwMode="auto">
            <a:xfrm>
              <a:off x="774260" y="3645539"/>
              <a:ext cx="1153587" cy="962101"/>
            </a:xfrm>
            <a:prstGeom prst="ellipse">
              <a:avLst/>
            </a:prstGeom>
            <a:gradFill rotWithShape="1">
              <a:gsLst>
                <a:gs pos="0">
                  <a:schemeClr val="bg1">
                    <a:alpha val="71000"/>
                  </a:schemeClr>
                </a:gs>
                <a:gs pos="78000">
                  <a:schemeClr val="bg1">
                    <a:gamma/>
                    <a:tint val="0"/>
                    <a:invGamma/>
                    <a:alpha val="0"/>
                  </a:schemeClr>
                </a:gs>
              </a:gsLst>
              <a:lin ang="5400000" scaled="1"/>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198" name="Oval 4"/>
            <p:cNvSpPr>
              <a:spLocks noChangeArrowheads="1"/>
            </p:cNvSpPr>
            <p:nvPr/>
          </p:nvSpPr>
          <p:spPr bwMode="auto">
            <a:xfrm flipV="1">
              <a:off x="720608" y="4403221"/>
              <a:ext cx="1306273" cy="364197"/>
            </a:xfrm>
            <a:prstGeom prst="ellipse">
              <a:avLst/>
            </a:prstGeom>
            <a:gradFill flip="none" rotWithShape="1">
              <a:gsLst>
                <a:gs pos="0">
                  <a:schemeClr val="bg1">
                    <a:alpha val="73000"/>
                  </a:schemeClr>
                </a:gs>
                <a:gs pos="100000">
                  <a:schemeClr val="bg1">
                    <a:gamma/>
                    <a:tint val="0"/>
                    <a:invGamma/>
                    <a:alpha val="6000"/>
                  </a:schemeClr>
                </a:gs>
              </a:gsLst>
              <a:path path="circle">
                <a:fillToRect l="50000" t="50000" r="50000" b="50000"/>
              </a:path>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199" name="Oval 4"/>
            <p:cNvSpPr>
              <a:spLocks noChangeArrowheads="1"/>
            </p:cNvSpPr>
            <p:nvPr/>
          </p:nvSpPr>
          <p:spPr bwMode="auto">
            <a:xfrm flipV="1">
              <a:off x="708753" y="4093185"/>
              <a:ext cx="1296816" cy="1005433"/>
            </a:xfrm>
            <a:prstGeom prst="ellipse">
              <a:avLst/>
            </a:prstGeom>
            <a:gradFill flip="none" rotWithShape="1">
              <a:gsLst>
                <a:gs pos="0">
                  <a:schemeClr val="bg1">
                    <a:alpha val="72000"/>
                  </a:schemeClr>
                </a:gs>
                <a:gs pos="54000">
                  <a:schemeClr val="bg1">
                    <a:gamma/>
                    <a:tint val="0"/>
                    <a:invGamma/>
                    <a:alpha val="0"/>
                  </a:schemeClr>
                </a:gs>
              </a:gsLst>
              <a:lin ang="5400000" scaled="1"/>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grpSp>
      <p:sp>
        <p:nvSpPr>
          <p:cNvPr id="183" name="TextBox 182"/>
          <p:cNvSpPr txBox="1"/>
          <p:nvPr/>
        </p:nvSpPr>
        <p:spPr>
          <a:xfrm>
            <a:off x="786175" y="3579350"/>
            <a:ext cx="1957137" cy="577081"/>
          </a:xfrm>
          <a:prstGeom prst="rect">
            <a:avLst/>
          </a:prstGeom>
          <a:noFill/>
        </p:spPr>
        <p:txBody>
          <a:bodyPr wrap="square" rtlCol="0">
            <a:spAutoFit/>
          </a:bodyPr>
          <a:lstStyle/>
          <a:p>
            <a:pPr defTabSz="914400" fontAlgn="auto" latinLnBrk="0">
              <a:spcBef>
                <a:spcPts val="0"/>
              </a:spcBef>
              <a:spcAft>
                <a:spcPts val="0"/>
              </a:spcAft>
              <a:defRPr/>
            </a:pPr>
            <a:r>
              <a:rPr lang="ja-JP" altLang="en-US"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リーマンショックにより失業者が増え、過去最高の有効求人倍率の低迷</a:t>
            </a:r>
            <a:endParaRPr lang="en-US" altLang="ko-KR"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endParaRPr>
          </a:p>
        </p:txBody>
      </p:sp>
      <p:grpSp>
        <p:nvGrpSpPr>
          <p:cNvPr id="9229" name="그룹 111"/>
          <p:cNvGrpSpPr/>
          <p:nvPr/>
        </p:nvGrpSpPr>
        <p:grpSpPr>
          <a:xfrm>
            <a:off x="3708656" y="3396974"/>
            <a:ext cx="106819" cy="146246"/>
            <a:chOff x="575747" y="3601768"/>
            <a:chExt cx="1540958" cy="1560853"/>
          </a:xfrm>
        </p:grpSpPr>
        <p:sp>
          <p:nvSpPr>
            <p:cNvPr id="233" name="Oval 3"/>
            <p:cNvSpPr>
              <a:spLocks noChangeArrowheads="1"/>
            </p:cNvSpPr>
            <p:nvPr/>
          </p:nvSpPr>
          <p:spPr bwMode="auto">
            <a:xfrm>
              <a:off x="575747" y="3601768"/>
              <a:ext cx="1540958" cy="1560853"/>
            </a:xfrm>
            <a:prstGeom prst="ellipse">
              <a:avLst/>
            </a:prstGeom>
            <a:solidFill>
              <a:srgbClr val="5299DA"/>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sp>
          <p:nvSpPr>
            <p:cNvPr id="234" name="Oval 4"/>
            <p:cNvSpPr>
              <a:spLocks noChangeArrowheads="1"/>
            </p:cNvSpPr>
            <p:nvPr/>
          </p:nvSpPr>
          <p:spPr bwMode="auto">
            <a:xfrm>
              <a:off x="774260" y="3645539"/>
              <a:ext cx="1153587" cy="962101"/>
            </a:xfrm>
            <a:prstGeom prst="ellipse">
              <a:avLst/>
            </a:prstGeom>
            <a:gradFill rotWithShape="1">
              <a:gsLst>
                <a:gs pos="0">
                  <a:schemeClr val="bg1">
                    <a:alpha val="71000"/>
                  </a:schemeClr>
                </a:gs>
                <a:gs pos="78000">
                  <a:schemeClr val="bg1">
                    <a:gamma/>
                    <a:tint val="0"/>
                    <a:invGamma/>
                    <a:alpha val="0"/>
                  </a:schemeClr>
                </a:gs>
              </a:gsLst>
              <a:lin ang="5400000" scaled="1"/>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235" name="Oval 4"/>
            <p:cNvSpPr>
              <a:spLocks noChangeArrowheads="1"/>
            </p:cNvSpPr>
            <p:nvPr/>
          </p:nvSpPr>
          <p:spPr bwMode="auto">
            <a:xfrm flipV="1">
              <a:off x="720608" y="4403221"/>
              <a:ext cx="1306273" cy="364197"/>
            </a:xfrm>
            <a:prstGeom prst="ellipse">
              <a:avLst/>
            </a:prstGeom>
            <a:gradFill flip="none" rotWithShape="1">
              <a:gsLst>
                <a:gs pos="0">
                  <a:schemeClr val="bg1">
                    <a:alpha val="73000"/>
                  </a:schemeClr>
                </a:gs>
                <a:gs pos="100000">
                  <a:schemeClr val="bg1">
                    <a:gamma/>
                    <a:tint val="0"/>
                    <a:invGamma/>
                    <a:alpha val="6000"/>
                  </a:schemeClr>
                </a:gs>
              </a:gsLst>
              <a:path path="circle">
                <a:fillToRect l="50000" t="50000" r="50000" b="50000"/>
              </a:path>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sp>
          <p:nvSpPr>
            <p:cNvPr id="236" name="Oval 4"/>
            <p:cNvSpPr>
              <a:spLocks noChangeArrowheads="1"/>
            </p:cNvSpPr>
            <p:nvPr/>
          </p:nvSpPr>
          <p:spPr bwMode="auto">
            <a:xfrm flipV="1">
              <a:off x="708753" y="4093185"/>
              <a:ext cx="1296816" cy="1005433"/>
            </a:xfrm>
            <a:prstGeom prst="ellipse">
              <a:avLst/>
            </a:prstGeom>
            <a:gradFill flip="none" rotWithShape="1">
              <a:gsLst>
                <a:gs pos="0">
                  <a:schemeClr val="bg1">
                    <a:alpha val="72000"/>
                  </a:schemeClr>
                </a:gs>
                <a:gs pos="54000">
                  <a:schemeClr val="bg1">
                    <a:gamma/>
                    <a:tint val="0"/>
                    <a:invGamma/>
                    <a:alpha val="0"/>
                  </a:schemeClr>
                </a:gs>
              </a:gsLst>
              <a:lin ang="5400000" scaled="1"/>
              <a:tileRect/>
            </a:gradFill>
            <a:ln w="9525">
              <a:noFill/>
              <a:round/>
            </a:ln>
            <a:effectLst/>
          </p:spPr>
          <p:txBody>
            <a:bodyPr wrap="none" anchor="ctr"/>
            <a:lstStyle/>
            <a:p>
              <a:pPr algn="ctr" defTabSz="914400" fontAlgn="auto">
                <a:spcBef>
                  <a:spcPts val="0"/>
                </a:spcBef>
                <a:spcAft>
                  <a:spcPts val="0"/>
                </a:spcAft>
                <a:defRPr/>
              </a:pPr>
              <a:endParaRPr lang="ko-KR" altLang="en-US" b="1">
                <a:solidFill>
                  <a:srgbClr val="000000"/>
                </a:solidFill>
                <a:latin typeface="BIZ UDPゴシック" panose="020B0400000000000000" charset="-128"/>
                <a:ea typeface="BIZ UDPゴシック" panose="020B0400000000000000" charset="-128"/>
              </a:endParaRPr>
            </a:p>
          </p:txBody>
        </p:sp>
      </p:grpSp>
      <p:sp>
        <p:nvSpPr>
          <p:cNvPr id="208" name="TextBox 207"/>
          <p:cNvSpPr txBox="1"/>
          <p:nvPr/>
        </p:nvSpPr>
        <p:spPr>
          <a:xfrm>
            <a:off x="3828617" y="3333791"/>
            <a:ext cx="1957137" cy="738664"/>
          </a:xfrm>
          <a:prstGeom prst="rect">
            <a:avLst/>
          </a:prstGeom>
          <a:noFill/>
        </p:spPr>
        <p:txBody>
          <a:bodyPr wrap="square" rtlCol="0">
            <a:spAutoFit/>
          </a:bodyPr>
          <a:lstStyle/>
          <a:p>
            <a:pPr defTabSz="914400" fontAlgn="auto" latinLnBrk="0">
              <a:spcBef>
                <a:spcPts val="0"/>
              </a:spcBef>
              <a:spcAft>
                <a:spcPts val="0"/>
              </a:spcAft>
              <a:defRPr/>
            </a:pPr>
            <a:r>
              <a:rPr lang="ja-JP" altLang="en-US"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リーマンショック以降、景気の回復と共に</a:t>
            </a:r>
            <a:r>
              <a:rPr lang="en-US" altLang="ja-JP"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2018</a:t>
            </a:r>
            <a:r>
              <a:rPr lang="ja-JP" altLang="en-US"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年までには有効求人倍率は右肩上がりで増加</a:t>
            </a:r>
            <a:endParaRPr lang="en-US" altLang="ko-KR"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endParaRPr>
          </a:p>
        </p:txBody>
      </p:sp>
      <p:sp>
        <p:nvSpPr>
          <p:cNvPr id="245" name="TextBox 244"/>
          <p:cNvSpPr txBox="1"/>
          <p:nvPr/>
        </p:nvSpPr>
        <p:spPr>
          <a:xfrm>
            <a:off x="6871059" y="2687650"/>
            <a:ext cx="1957137" cy="1384995"/>
          </a:xfrm>
          <a:prstGeom prst="rect">
            <a:avLst/>
          </a:prstGeom>
          <a:noFill/>
        </p:spPr>
        <p:txBody>
          <a:bodyPr wrap="square" rtlCol="0">
            <a:spAutoFit/>
          </a:bodyPr>
          <a:lstStyle/>
          <a:p>
            <a:pPr defTabSz="914400" fontAlgn="auto" latinLnBrk="0">
              <a:spcBef>
                <a:spcPts val="0"/>
              </a:spcBef>
              <a:spcAft>
                <a:spcPts val="0"/>
              </a:spcAft>
              <a:defRPr/>
            </a:pPr>
            <a:r>
              <a:rPr lang="ja-JP" altLang="en-US"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オリンピックによる景気の回復もあったがコロナウィルスの影響による閉店を余儀なくされる企業も増え、近年では有効求人倍率が下がっております。</a:t>
            </a:r>
            <a:r>
              <a:rPr lang="en-US" altLang="ja-JP"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2023</a:t>
            </a:r>
            <a:r>
              <a:rPr lang="ja-JP" altLang="en-US"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rPr>
              <a:t>年にはコロナもやや落ち着ちつき人材の動きも活発になって参りました。</a:t>
            </a:r>
            <a:endParaRPr lang="en-US" altLang="ko-KR" sz="1050" dirty="0">
              <a:solidFill>
                <a:schemeClr val="tx1">
                  <a:lumMod val="50000"/>
                  <a:lumOff val="50000"/>
                </a:schemeClr>
              </a:solidFill>
              <a:latin typeface="BIZ UDPゴシック" panose="020B0400000000000000" charset="-128"/>
              <a:ea typeface="BIZ UDPゴシック" panose="020B0400000000000000" charset="-128"/>
              <a:cs typeface="Arial" panose="020B0604020202020204" pitchFamily="34" charset="0"/>
            </a:endParaRPr>
          </a:p>
        </p:txBody>
      </p:sp>
      <p:grpSp>
        <p:nvGrpSpPr>
          <p:cNvPr id="9242" name="그룹 5"/>
          <p:cNvGrpSpPr/>
          <p:nvPr/>
        </p:nvGrpSpPr>
        <p:grpSpPr>
          <a:xfrm>
            <a:off x="416496" y="4255692"/>
            <a:ext cx="8645077" cy="1949922"/>
            <a:chOff x="678683" y="4626092"/>
            <a:chExt cx="7580431" cy="1500221"/>
          </a:xfrm>
          <a:solidFill>
            <a:schemeClr val="accent1">
              <a:alpha val="26000"/>
            </a:schemeClr>
          </a:solidFill>
        </p:grpSpPr>
        <p:pic>
          <p:nvPicPr>
            <p:cNvPr id="9243" name="그림 28" descr="화살표.png"/>
            <p:cNvPicPr>
              <a:picLocks noChangeAspect="1"/>
            </p:cNvPicPr>
            <p:nvPr/>
          </p:nvPicPr>
          <p:blipFill>
            <a:blip r:embed="rId2">
              <a:grayscl/>
              <a:lum bright="6000"/>
            </a:blip>
            <a:stretch>
              <a:fillRect/>
            </a:stretch>
          </p:blipFill>
          <p:spPr>
            <a:xfrm>
              <a:off x="2843808" y="4626092"/>
              <a:ext cx="492492" cy="1500221"/>
            </a:xfrm>
            <a:prstGeom prst="rect">
              <a:avLst/>
            </a:prstGeom>
            <a:grpFill/>
            <a:ln w="9525">
              <a:noFill/>
            </a:ln>
          </p:spPr>
        </p:pic>
        <p:grpSp>
          <p:nvGrpSpPr>
            <p:cNvPr id="9244" name="그룹 1"/>
            <p:cNvGrpSpPr/>
            <p:nvPr/>
          </p:nvGrpSpPr>
          <p:grpSpPr>
            <a:xfrm>
              <a:off x="678683" y="4651455"/>
              <a:ext cx="2179091" cy="1472799"/>
              <a:chOff x="561725" y="4728509"/>
              <a:chExt cx="2179091" cy="1472799"/>
            </a:xfrm>
            <a:grpFill/>
          </p:grpSpPr>
          <p:sp>
            <p:nvSpPr>
              <p:cNvPr id="305" name="모서리가 둥근 직사각형 49"/>
              <p:cNvSpPr/>
              <p:nvPr/>
            </p:nvSpPr>
            <p:spPr>
              <a:xfrm>
                <a:off x="566606" y="4728509"/>
                <a:ext cx="2174210" cy="1472799"/>
              </a:xfrm>
              <a:prstGeom prst="roundRect">
                <a:avLst>
                  <a:gd name="adj" fmla="val 5986"/>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pic>
            <p:nvPicPr>
              <p:cNvPr id="9258" name="그림 50"/>
              <p:cNvPicPr>
                <a:picLocks noChangeAspect="1"/>
              </p:cNvPicPr>
              <p:nvPr/>
            </p:nvPicPr>
            <p:blipFill>
              <a:blip r:embed="rId3"/>
              <a:stretch>
                <a:fillRect/>
              </a:stretch>
            </p:blipFill>
            <p:spPr>
              <a:xfrm>
                <a:off x="566606" y="4837358"/>
                <a:ext cx="2166457" cy="1119402"/>
              </a:xfrm>
              <a:prstGeom prst="rect">
                <a:avLst/>
              </a:prstGeom>
              <a:grpFill/>
              <a:ln w="9525">
                <a:noFill/>
              </a:ln>
            </p:spPr>
          </p:pic>
          <p:sp>
            <p:nvSpPr>
              <p:cNvPr id="307" name="타원 51"/>
              <p:cNvSpPr/>
              <p:nvPr/>
            </p:nvSpPr>
            <p:spPr>
              <a:xfrm>
                <a:off x="561725" y="4752307"/>
                <a:ext cx="2160000" cy="385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grpSp>
        <p:grpSp>
          <p:nvGrpSpPr>
            <p:cNvPr id="9245" name="그룹 54"/>
            <p:cNvGrpSpPr/>
            <p:nvPr/>
          </p:nvGrpSpPr>
          <p:grpSpPr>
            <a:xfrm>
              <a:off x="3379353" y="4651455"/>
              <a:ext cx="2179091" cy="1472799"/>
              <a:chOff x="561725" y="4728509"/>
              <a:chExt cx="2179091" cy="1472799"/>
            </a:xfrm>
            <a:grpFill/>
          </p:grpSpPr>
          <p:sp>
            <p:nvSpPr>
              <p:cNvPr id="302" name="모서리가 둥근 직사각형 301"/>
              <p:cNvSpPr/>
              <p:nvPr/>
            </p:nvSpPr>
            <p:spPr>
              <a:xfrm>
                <a:off x="566606" y="4728509"/>
                <a:ext cx="2174210" cy="1472799"/>
              </a:xfrm>
              <a:prstGeom prst="roundRect">
                <a:avLst>
                  <a:gd name="adj" fmla="val 5986"/>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pic>
            <p:nvPicPr>
              <p:cNvPr id="9255" name="그림 302"/>
              <p:cNvPicPr>
                <a:picLocks noChangeAspect="1"/>
              </p:cNvPicPr>
              <p:nvPr/>
            </p:nvPicPr>
            <p:blipFill>
              <a:blip r:embed="rId3"/>
              <a:stretch>
                <a:fillRect/>
              </a:stretch>
            </p:blipFill>
            <p:spPr>
              <a:xfrm>
                <a:off x="566606" y="4837358"/>
                <a:ext cx="2166457" cy="1119402"/>
              </a:xfrm>
              <a:prstGeom prst="rect">
                <a:avLst/>
              </a:prstGeom>
              <a:grpFill/>
              <a:ln w="9525">
                <a:noFill/>
              </a:ln>
            </p:spPr>
          </p:pic>
          <p:sp>
            <p:nvSpPr>
              <p:cNvPr id="304" name="타원 303"/>
              <p:cNvSpPr/>
              <p:nvPr/>
            </p:nvSpPr>
            <p:spPr>
              <a:xfrm>
                <a:off x="561725" y="4752307"/>
                <a:ext cx="2160000" cy="385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grpSp>
        <p:grpSp>
          <p:nvGrpSpPr>
            <p:cNvPr id="9246" name="그룹 58"/>
            <p:cNvGrpSpPr/>
            <p:nvPr/>
          </p:nvGrpSpPr>
          <p:grpSpPr>
            <a:xfrm>
              <a:off x="6080023" y="4651455"/>
              <a:ext cx="2179091" cy="1472799"/>
              <a:chOff x="561725" y="4728509"/>
              <a:chExt cx="2179091" cy="1472799"/>
            </a:xfrm>
            <a:grpFill/>
          </p:grpSpPr>
          <p:sp>
            <p:nvSpPr>
              <p:cNvPr id="299" name="모서리가 둥근 직사각형 298"/>
              <p:cNvSpPr/>
              <p:nvPr/>
            </p:nvSpPr>
            <p:spPr>
              <a:xfrm>
                <a:off x="566606" y="4728509"/>
                <a:ext cx="2174210" cy="1472799"/>
              </a:xfrm>
              <a:prstGeom prst="roundRect">
                <a:avLst>
                  <a:gd name="adj" fmla="val 5986"/>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pic>
            <p:nvPicPr>
              <p:cNvPr id="9252" name="그림 299"/>
              <p:cNvPicPr>
                <a:picLocks noChangeAspect="1"/>
              </p:cNvPicPr>
              <p:nvPr/>
            </p:nvPicPr>
            <p:blipFill>
              <a:blip r:embed="rId3"/>
              <a:stretch>
                <a:fillRect/>
              </a:stretch>
            </p:blipFill>
            <p:spPr>
              <a:xfrm>
                <a:off x="566606" y="4837358"/>
                <a:ext cx="2166457" cy="1119402"/>
              </a:xfrm>
              <a:prstGeom prst="rect">
                <a:avLst/>
              </a:prstGeom>
              <a:grpFill/>
              <a:ln w="9525">
                <a:noFill/>
              </a:ln>
            </p:spPr>
          </p:pic>
          <p:sp>
            <p:nvSpPr>
              <p:cNvPr id="301" name="타원 300"/>
              <p:cNvSpPr/>
              <p:nvPr/>
            </p:nvSpPr>
            <p:spPr>
              <a:xfrm>
                <a:off x="561725" y="4752307"/>
                <a:ext cx="2160000" cy="385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a:latin typeface="BIZ UDPゴシック" panose="020B0400000000000000" charset="-128"/>
                  <a:ea typeface="BIZ UDPゴシック" panose="020B0400000000000000" charset="-128"/>
                </a:endParaRPr>
              </a:p>
            </p:txBody>
          </p:sp>
        </p:grpSp>
        <p:pic>
          <p:nvPicPr>
            <p:cNvPr id="9247" name="그림 151" descr="화살표.png"/>
            <p:cNvPicPr>
              <a:picLocks noChangeAspect="1"/>
            </p:cNvPicPr>
            <p:nvPr/>
          </p:nvPicPr>
          <p:blipFill>
            <a:blip r:embed="rId2">
              <a:grayscl/>
              <a:lum bright="6000"/>
            </a:blip>
            <a:stretch>
              <a:fillRect/>
            </a:stretch>
          </p:blipFill>
          <p:spPr>
            <a:xfrm>
              <a:off x="5555111" y="4626092"/>
              <a:ext cx="492492" cy="1500221"/>
            </a:xfrm>
            <a:prstGeom prst="rect">
              <a:avLst/>
            </a:prstGeom>
            <a:grpFill/>
            <a:ln w="9525">
              <a:noFill/>
            </a:ln>
          </p:spPr>
        </p:pic>
        <p:sp>
          <p:nvSpPr>
            <p:cNvPr id="296" name="TextBox 295"/>
            <p:cNvSpPr txBox="1"/>
            <p:nvPr/>
          </p:nvSpPr>
          <p:spPr>
            <a:xfrm>
              <a:off x="807003" y="4963768"/>
              <a:ext cx="1911947" cy="803680"/>
            </a:xfrm>
            <a:prstGeom prst="rect">
              <a:avLst/>
            </a:prstGeom>
            <a:grpFill/>
          </p:spPr>
          <p:txBody>
            <a:bodyPr wrap="square" rtlCol="0">
              <a:spAutoFit/>
            </a:bodyPr>
            <a:lstStyle/>
            <a:p>
              <a:pPr algn="ctr" defTabSz="914400" fontAlgn="auto" latinLnBrk="0">
                <a:spcBef>
                  <a:spcPts val="0"/>
                </a:spcBef>
                <a:spcAft>
                  <a:spcPts val="0"/>
                </a:spcAft>
                <a:defRPr/>
              </a:pPr>
              <a:r>
                <a:rPr lang="en-US" altLang="ja-JP"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0.45</a:t>
              </a:r>
              <a:r>
                <a:rPr lang="ja-JP" altLang="en-US"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倍</a:t>
              </a:r>
              <a:endParaRPr lang="en-US" altLang="ko-KR" sz="3600" b="1" kern="0" dirty="0">
                <a:solidFill>
                  <a:schemeClr val="bg1"/>
                </a:solidFill>
                <a:latin typeface="BIZ UDPゴシック" panose="020B0400000000000000" charset="-128"/>
                <a:ea typeface="BIZ UDPゴシック" panose="020B0400000000000000" charset="-128"/>
                <a:cs typeface="Arial" panose="020B0604020202020204" pitchFamily="34" charset="0"/>
              </a:endParaRPr>
            </a:p>
          </p:txBody>
        </p:sp>
        <p:sp>
          <p:nvSpPr>
            <p:cNvPr id="297" name="TextBox 296"/>
            <p:cNvSpPr txBox="1"/>
            <p:nvPr/>
          </p:nvSpPr>
          <p:spPr>
            <a:xfrm>
              <a:off x="3503171" y="4986013"/>
              <a:ext cx="1911947" cy="803680"/>
            </a:xfrm>
            <a:prstGeom prst="rect">
              <a:avLst/>
            </a:prstGeom>
            <a:grpFill/>
          </p:spPr>
          <p:txBody>
            <a:bodyPr wrap="square" rtlCol="0">
              <a:spAutoFit/>
            </a:bodyPr>
            <a:lstStyle/>
            <a:p>
              <a:pPr algn="ctr" defTabSz="914400" fontAlgn="auto" latinLnBrk="0">
                <a:spcBef>
                  <a:spcPts val="0"/>
                </a:spcBef>
                <a:spcAft>
                  <a:spcPts val="0"/>
                </a:spcAft>
                <a:defRPr/>
              </a:pPr>
              <a:r>
                <a:rPr lang="en-US" altLang="ja-JP"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1.62</a:t>
              </a:r>
              <a:r>
                <a:rPr lang="ja-JP" altLang="en-US"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倍</a:t>
              </a:r>
              <a:endParaRPr lang="en-US" altLang="ko-KR" sz="3600" b="1" kern="0" dirty="0">
                <a:solidFill>
                  <a:schemeClr val="bg1"/>
                </a:solidFill>
                <a:latin typeface="BIZ UDPゴシック" panose="020B0400000000000000" charset="-128"/>
                <a:ea typeface="BIZ UDPゴシック" panose="020B0400000000000000" charset="-128"/>
                <a:cs typeface="Arial" panose="020B0604020202020204" pitchFamily="34" charset="0"/>
              </a:endParaRPr>
            </a:p>
          </p:txBody>
        </p:sp>
        <p:sp>
          <p:nvSpPr>
            <p:cNvPr id="298" name="TextBox 297"/>
            <p:cNvSpPr txBox="1"/>
            <p:nvPr/>
          </p:nvSpPr>
          <p:spPr>
            <a:xfrm>
              <a:off x="6248045" y="4984455"/>
              <a:ext cx="1911947" cy="497271"/>
            </a:xfrm>
            <a:prstGeom prst="rect">
              <a:avLst/>
            </a:prstGeom>
            <a:grpFill/>
          </p:spPr>
          <p:txBody>
            <a:bodyPr wrap="square" rtlCol="0">
              <a:spAutoFit/>
            </a:bodyPr>
            <a:lstStyle/>
            <a:p>
              <a:pPr algn="ctr" defTabSz="914400" fontAlgn="auto" latinLnBrk="0">
                <a:spcBef>
                  <a:spcPts val="0"/>
                </a:spcBef>
                <a:spcAft>
                  <a:spcPts val="0"/>
                </a:spcAft>
                <a:defRPr/>
              </a:pPr>
              <a:r>
                <a:rPr lang="en-US" altLang="ja-JP"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1.5</a:t>
              </a:r>
              <a:r>
                <a:rPr lang="ja-JP" altLang="en-US" sz="3600" b="1" kern="0" dirty="0">
                  <a:solidFill>
                    <a:schemeClr val="bg1"/>
                  </a:solidFill>
                  <a:latin typeface="BIZ UDPゴシック" panose="020B0400000000000000" charset="-128"/>
                  <a:ea typeface="BIZ UDPゴシック" panose="020B0400000000000000" charset="-128"/>
                  <a:cs typeface="Arial" panose="020B0604020202020204" pitchFamily="34" charset="0"/>
                </a:rPr>
                <a:t>倍</a:t>
              </a:r>
              <a:endParaRPr lang="en-US" altLang="ko-KR" sz="3600" b="1" kern="0" dirty="0">
                <a:solidFill>
                  <a:schemeClr val="bg1"/>
                </a:solidFill>
                <a:latin typeface="BIZ UDPゴシック" panose="020B0400000000000000" charset="-128"/>
                <a:ea typeface="BIZ UDPゴシック" panose="020B0400000000000000" charset="-128"/>
                <a:cs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09B0B1F-647E-457D-8350-B374C00E65D1}"/>
              </a:ext>
            </a:extLst>
          </p:cNvPr>
          <p:cNvSpPr>
            <a:spLocks noGrp="1"/>
          </p:cNvSpPr>
          <p:nvPr>
            <p:ph type="title"/>
          </p:nvPr>
        </p:nvSpPr>
        <p:spPr>
          <a:xfrm>
            <a:off x="188327" y="206976"/>
            <a:ext cx="7536434" cy="427361"/>
          </a:xfrm>
        </p:spPr>
        <p:txBody>
          <a:bodyPr>
            <a:normAutofit/>
          </a:bodyPr>
          <a:lstStyle/>
          <a:p>
            <a:r>
              <a:rPr lang="ja-JP" altLang="en-US" sz="2100" dirty="0">
                <a:latin typeface="BIZ UDPゴシック" panose="020B0400000000000000" pitchFamily="50" charset="-128"/>
                <a:ea typeface="BIZ UDPゴシック" panose="020B0400000000000000" pitchFamily="50" charset="-128"/>
              </a:rPr>
              <a:t>求人アットの特徴　</a:t>
            </a:r>
            <a:endParaRPr kumimoji="1" lang="ja-JP" altLang="en-US" sz="2100" dirty="0">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3306CDF4-AACC-4B01-BD50-20840C46B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2680" y="2657673"/>
            <a:ext cx="5000593" cy="2644708"/>
          </a:xfrm>
          <a:prstGeom prst="rect">
            <a:avLst/>
          </a:prstGeom>
        </p:spPr>
      </p:pic>
      <p:pic>
        <p:nvPicPr>
          <p:cNvPr id="8" name="図 7">
            <a:extLst>
              <a:ext uri="{FF2B5EF4-FFF2-40B4-BE49-F238E27FC236}">
                <a16:creationId xmlns:a16="http://schemas.microsoft.com/office/drawing/2014/main" id="{BA896682-C0EF-49E0-A9BC-1B51A00A0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465" y="2149222"/>
            <a:ext cx="3026400" cy="1368152"/>
          </a:xfrm>
          <a:prstGeom prst="rect">
            <a:avLst/>
          </a:prstGeom>
        </p:spPr>
      </p:pic>
      <p:pic>
        <p:nvPicPr>
          <p:cNvPr id="10" name="図 9">
            <a:extLst>
              <a:ext uri="{FF2B5EF4-FFF2-40B4-BE49-F238E27FC236}">
                <a16:creationId xmlns:a16="http://schemas.microsoft.com/office/drawing/2014/main" id="{1B9918D8-1219-4D7A-A058-E62B8E16AA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7175" y="2060848"/>
            <a:ext cx="2911599" cy="1316253"/>
          </a:xfrm>
          <a:prstGeom prst="rect">
            <a:avLst/>
          </a:prstGeom>
        </p:spPr>
      </p:pic>
      <p:pic>
        <p:nvPicPr>
          <p:cNvPr id="12" name="図 11">
            <a:extLst>
              <a:ext uri="{FF2B5EF4-FFF2-40B4-BE49-F238E27FC236}">
                <a16:creationId xmlns:a16="http://schemas.microsoft.com/office/drawing/2014/main" id="{53A0BCBC-D01E-4186-9268-91D3D98D01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465" y="3331677"/>
            <a:ext cx="3026400" cy="1368152"/>
          </a:xfrm>
          <a:prstGeom prst="rect">
            <a:avLst/>
          </a:prstGeom>
        </p:spPr>
      </p:pic>
      <p:pic>
        <p:nvPicPr>
          <p:cNvPr id="14" name="図 13">
            <a:extLst>
              <a:ext uri="{FF2B5EF4-FFF2-40B4-BE49-F238E27FC236}">
                <a16:creationId xmlns:a16="http://schemas.microsoft.com/office/drawing/2014/main" id="{EA3B071B-5F85-435C-97AC-3C44F49A18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9183" y="3301352"/>
            <a:ext cx="2911599" cy="1316253"/>
          </a:xfrm>
          <a:prstGeom prst="rect">
            <a:avLst/>
          </a:prstGeom>
        </p:spPr>
      </p:pic>
      <p:pic>
        <p:nvPicPr>
          <p:cNvPr id="18" name="図 17">
            <a:extLst>
              <a:ext uri="{FF2B5EF4-FFF2-40B4-BE49-F238E27FC236}">
                <a16:creationId xmlns:a16="http://schemas.microsoft.com/office/drawing/2014/main" id="{008AB647-CED3-49C9-BE85-8180AF9E673E}"/>
              </a:ext>
            </a:extLst>
          </p:cNvPr>
          <p:cNvPicPr>
            <a:picLocks noChangeAspect="1"/>
          </p:cNvPicPr>
          <p:nvPr/>
        </p:nvPicPr>
        <p:blipFill>
          <a:blip r:embed="rId7"/>
          <a:stretch>
            <a:fillRect/>
          </a:stretch>
        </p:blipFill>
        <p:spPr>
          <a:xfrm>
            <a:off x="1918441" y="898715"/>
            <a:ext cx="6069117" cy="918077"/>
          </a:xfrm>
          <a:prstGeom prst="rect">
            <a:avLst/>
          </a:prstGeom>
        </p:spPr>
      </p:pic>
      <p:pic>
        <p:nvPicPr>
          <p:cNvPr id="16" name="図 15">
            <a:extLst>
              <a:ext uri="{FF2B5EF4-FFF2-40B4-BE49-F238E27FC236}">
                <a16:creationId xmlns:a16="http://schemas.microsoft.com/office/drawing/2014/main" id="{7889C8B5-FE88-41E6-87FC-8BDFC2CDA3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0832" y="1453651"/>
            <a:ext cx="2906921" cy="1314139"/>
          </a:xfrm>
          <a:prstGeom prst="rect">
            <a:avLst/>
          </a:prstGeom>
        </p:spPr>
      </p:pic>
      <p:sp>
        <p:nvSpPr>
          <p:cNvPr id="19" name="テキスト ボックス 18">
            <a:extLst>
              <a:ext uri="{FF2B5EF4-FFF2-40B4-BE49-F238E27FC236}">
                <a16:creationId xmlns:a16="http://schemas.microsoft.com/office/drawing/2014/main" id="{210C5E25-9250-463F-8980-70057E033E58}"/>
              </a:ext>
            </a:extLst>
          </p:cNvPr>
          <p:cNvSpPr txBox="1"/>
          <p:nvPr/>
        </p:nvSpPr>
        <p:spPr>
          <a:xfrm>
            <a:off x="346025" y="5556508"/>
            <a:ext cx="9491429" cy="738664"/>
          </a:xfrm>
          <a:prstGeom prst="rect">
            <a:avLst/>
          </a:prstGeom>
          <a:noFill/>
        </p:spPr>
        <p:txBody>
          <a:bodyPr wrap="square" rtlCol="0">
            <a:spAutoFit/>
          </a:bodyPr>
          <a:lstStyle/>
          <a:p>
            <a:r>
              <a:rPr kumimoji="1" lang="ja-JP" altLang="en-US" sz="2400" b="1" dirty="0">
                <a:solidFill>
                  <a:srgbClr val="72C0C2"/>
                </a:solidFill>
                <a:latin typeface="BIZ UDPゴシック" panose="020B0400000000000000" pitchFamily="50" charset="-128"/>
                <a:ea typeface="BIZ UDPゴシック" panose="020B0400000000000000" pitchFamily="50" charset="-128"/>
              </a:rPr>
              <a:t>総合媒体と専門媒体の良いところを合わせたハイブリッド型求人媒体</a:t>
            </a:r>
            <a:endParaRPr kumimoji="1" lang="en-US" altLang="ja-JP" sz="2400" b="1" dirty="0">
              <a:solidFill>
                <a:srgbClr val="72C0C2"/>
              </a:solidFill>
              <a:latin typeface="BIZ UDPゴシック" panose="020B0400000000000000" pitchFamily="50" charset="-128"/>
              <a:ea typeface="BIZ UDPゴシック" panose="020B0400000000000000" pitchFamily="50" charset="-128"/>
            </a:endParaRPr>
          </a:p>
          <a:p>
            <a:pPr algn="ctr"/>
            <a:r>
              <a:rPr kumimoji="1" lang="ja-JP" altLang="en-US" b="1" u="sng" dirty="0">
                <a:solidFill>
                  <a:srgbClr val="72C0C2"/>
                </a:solidFill>
                <a:latin typeface="BIZ UDPゴシック" panose="020B0400000000000000" pitchFamily="50" charset="-128"/>
                <a:ea typeface="BIZ UDPゴシック" panose="020B0400000000000000" pitchFamily="50" charset="-128"/>
              </a:rPr>
              <a:t>総合媒体のような間口と専門媒体のような熱量の高い方からのご応募！</a:t>
            </a:r>
          </a:p>
        </p:txBody>
      </p:sp>
    </p:spTree>
    <p:extLst>
      <p:ext uri="{BB962C8B-B14F-4D97-AF65-F5344CB8AC3E}">
        <p14:creationId xmlns:p14="http://schemas.microsoft.com/office/powerpoint/2010/main" val="2684116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45C067-103D-4D45-9EBE-AE3FCCAE6ACF}"/>
              </a:ext>
            </a:extLst>
          </p:cNvPr>
          <p:cNvSpPr>
            <a:spLocks noGrp="1"/>
          </p:cNvSpPr>
          <p:nvPr>
            <p:ph type="title"/>
          </p:nvPr>
        </p:nvSpPr>
        <p:spPr>
          <a:xfrm>
            <a:off x="188327" y="265335"/>
            <a:ext cx="7536434" cy="427361"/>
          </a:xfrm>
        </p:spPr>
        <p:txBody>
          <a:bodyPr/>
          <a:lstStyle/>
          <a:p>
            <a:r>
              <a:rPr lang="ja-JP" altLang="en-US" dirty="0"/>
              <a:t>求人アットの特徴　　連携する付帯サービス　</a:t>
            </a:r>
            <a:endParaRPr kumimoji="1" lang="ja-JP" altLang="en-US" dirty="0"/>
          </a:p>
        </p:txBody>
      </p:sp>
      <p:pic>
        <p:nvPicPr>
          <p:cNvPr id="6" name="図 5">
            <a:extLst>
              <a:ext uri="{FF2B5EF4-FFF2-40B4-BE49-F238E27FC236}">
                <a16:creationId xmlns:a16="http://schemas.microsoft.com/office/drawing/2014/main" id="{B7E7509E-A602-BCA1-4C12-07193B00509E}"/>
              </a:ext>
            </a:extLst>
          </p:cNvPr>
          <p:cNvPicPr>
            <a:picLocks noChangeAspect="1"/>
          </p:cNvPicPr>
          <p:nvPr/>
        </p:nvPicPr>
        <p:blipFill>
          <a:blip r:embed="rId2"/>
          <a:stretch>
            <a:fillRect/>
          </a:stretch>
        </p:blipFill>
        <p:spPr>
          <a:xfrm>
            <a:off x="182770" y="908720"/>
            <a:ext cx="9484212" cy="5544616"/>
          </a:xfrm>
          <a:prstGeom prst="rect">
            <a:avLst/>
          </a:prstGeom>
        </p:spPr>
      </p:pic>
    </p:spTree>
    <p:extLst>
      <p:ext uri="{BB962C8B-B14F-4D97-AF65-F5344CB8AC3E}">
        <p14:creationId xmlns:p14="http://schemas.microsoft.com/office/powerpoint/2010/main" val="552087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B43DFD-E4A0-410C-B7DA-F4B32368E11F}"/>
              </a:ext>
            </a:extLst>
          </p:cNvPr>
          <p:cNvSpPr>
            <a:spLocks noGrp="1"/>
          </p:cNvSpPr>
          <p:nvPr>
            <p:ph type="title"/>
          </p:nvPr>
        </p:nvSpPr>
        <p:spPr>
          <a:xfrm>
            <a:off x="209144" y="208996"/>
            <a:ext cx="7536434" cy="427361"/>
          </a:xfrm>
        </p:spPr>
        <p:txBody>
          <a:bodyPr/>
          <a:lstStyle/>
          <a:p>
            <a:r>
              <a:rPr kumimoji="1" lang="ja-JP" altLang="en-US" dirty="0"/>
              <a:t>各種媒体　実際の検索表示例</a:t>
            </a:r>
          </a:p>
        </p:txBody>
      </p:sp>
      <p:pic>
        <p:nvPicPr>
          <p:cNvPr id="4" name="図 3">
            <a:extLst>
              <a:ext uri="{FF2B5EF4-FFF2-40B4-BE49-F238E27FC236}">
                <a16:creationId xmlns:a16="http://schemas.microsoft.com/office/drawing/2014/main" id="{D7D855D8-7E1C-FED8-1FED-684FEDE928B8}"/>
              </a:ext>
            </a:extLst>
          </p:cNvPr>
          <p:cNvPicPr>
            <a:picLocks noChangeAspect="1"/>
          </p:cNvPicPr>
          <p:nvPr/>
        </p:nvPicPr>
        <p:blipFill>
          <a:blip r:embed="rId2"/>
          <a:stretch>
            <a:fillRect/>
          </a:stretch>
        </p:blipFill>
        <p:spPr>
          <a:xfrm>
            <a:off x="225688" y="908720"/>
            <a:ext cx="9364552" cy="5618731"/>
          </a:xfrm>
          <a:prstGeom prst="rect">
            <a:avLst/>
          </a:prstGeom>
        </p:spPr>
      </p:pic>
    </p:spTree>
    <p:extLst>
      <p:ext uri="{BB962C8B-B14F-4D97-AF65-F5344CB8AC3E}">
        <p14:creationId xmlns:p14="http://schemas.microsoft.com/office/powerpoint/2010/main" val="413307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1637EF-828D-4BF6-B358-42AAEF7C971A}"/>
              </a:ext>
            </a:extLst>
          </p:cNvPr>
          <p:cNvSpPr>
            <a:spLocks noGrp="1"/>
          </p:cNvSpPr>
          <p:nvPr>
            <p:ph type="title"/>
          </p:nvPr>
        </p:nvSpPr>
        <p:spPr/>
        <p:txBody>
          <a:bodyPr/>
          <a:lstStyle/>
          <a:p>
            <a:r>
              <a:rPr kumimoji="1" lang="ja-JP" altLang="en-US" dirty="0"/>
              <a:t>各種媒体　実際の検索表示例</a:t>
            </a:r>
          </a:p>
        </p:txBody>
      </p:sp>
      <p:pic>
        <p:nvPicPr>
          <p:cNvPr id="7" name="図 6">
            <a:extLst>
              <a:ext uri="{FF2B5EF4-FFF2-40B4-BE49-F238E27FC236}">
                <a16:creationId xmlns:a16="http://schemas.microsoft.com/office/drawing/2014/main" id="{562BD51C-CC64-4D66-BBE4-2A0E481BB814}"/>
              </a:ext>
            </a:extLst>
          </p:cNvPr>
          <p:cNvPicPr>
            <a:picLocks noChangeAspect="1"/>
          </p:cNvPicPr>
          <p:nvPr/>
        </p:nvPicPr>
        <p:blipFill>
          <a:blip r:embed="rId2"/>
          <a:stretch>
            <a:fillRect/>
          </a:stretch>
        </p:blipFill>
        <p:spPr>
          <a:xfrm>
            <a:off x="344488" y="2594493"/>
            <a:ext cx="4048820" cy="3797145"/>
          </a:xfrm>
          <a:prstGeom prst="rect">
            <a:avLst/>
          </a:prstGeom>
        </p:spPr>
      </p:pic>
      <p:pic>
        <p:nvPicPr>
          <p:cNvPr id="9" name="図 8">
            <a:extLst>
              <a:ext uri="{FF2B5EF4-FFF2-40B4-BE49-F238E27FC236}">
                <a16:creationId xmlns:a16="http://schemas.microsoft.com/office/drawing/2014/main" id="{CBD78D3F-4F09-472F-AE8B-6522978467FA}"/>
              </a:ext>
            </a:extLst>
          </p:cNvPr>
          <p:cNvPicPr>
            <a:picLocks noChangeAspect="1"/>
          </p:cNvPicPr>
          <p:nvPr/>
        </p:nvPicPr>
        <p:blipFill>
          <a:blip r:embed="rId3"/>
          <a:stretch>
            <a:fillRect/>
          </a:stretch>
        </p:blipFill>
        <p:spPr>
          <a:xfrm>
            <a:off x="4736976" y="2594493"/>
            <a:ext cx="4543016" cy="3456384"/>
          </a:xfrm>
          <a:prstGeom prst="rect">
            <a:avLst/>
          </a:prstGeom>
        </p:spPr>
      </p:pic>
      <p:pic>
        <p:nvPicPr>
          <p:cNvPr id="11" name="図 10">
            <a:extLst>
              <a:ext uri="{FF2B5EF4-FFF2-40B4-BE49-F238E27FC236}">
                <a16:creationId xmlns:a16="http://schemas.microsoft.com/office/drawing/2014/main" id="{4AEA632A-8BA1-4A37-8F91-F6316CB1DA32}"/>
              </a:ext>
            </a:extLst>
          </p:cNvPr>
          <p:cNvPicPr>
            <a:picLocks noChangeAspect="1"/>
          </p:cNvPicPr>
          <p:nvPr/>
        </p:nvPicPr>
        <p:blipFill>
          <a:blip r:embed="rId4"/>
          <a:stretch>
            <a:fillRect/>
          </a:stretch>
        </p:blipFill>
        <p:spPr>
          <a:xfrm>
            <a:off x="4736976" y="1726479"/>
            <a:ext cx="2016224" cy="709224"/>
          </a:xfrm>
          <a:prstGeom prst="rect">
            <a:avLst/>
          </a:prstGeom>
        </p:spPr>
      </p:pic>
      <p:sp>
        <p:nvSpPr>
          <p:cNvPr id="12" name="テキスト ボックス 11">
            <a:extLst>
              <a:ext uri="{FF2B5EF4-FFF2-40B4-BE49-F238E27FC236}">
                <a16:creationId xmlns:a16="http://schemas.microsoft.com/office/drawing/2014/main" id="{2636F30E-4652-4394-9022-2D55A41E9343}"/>
              </a:ext>
            </a:extLst>
          </p:cNvPr>
          <p:cNvSpPr txBox="1"/>
          <p:nvPr/>
        </p:nvSpPr>
        <p:spPr>
          <a:xfrm flipH="1">
            <a:off x="521252" y="1096104"/>
            <a:ext cx="9007512" cy="523220"/>
          </a:xfrm>
          <a:prstGeom prst="rect">
            <a:avLst/>
          </a:prstGeom>
          <a:noFill/>
        </p:spPr>
        <p:txBody>
          <a:bodyPr wrap="square" rtlCol="0">
            <a:spAutoFit/>
          </a:bodyPr>
          <a:lstStyle/>
          <a:p>
            <a:r>
              <a:rPr kumimoji="1" lang="ja-JP" altLang="en-US" sz="2800" b="1" dirty="0">
                <a:solidFill>
                  <a:srgbClr val="72C0C2"/>
                </a:solidFill>
                <a:latin typeface="+mj-ea"/>
                <a:ea typeface="+mj-ea"/>
              </a:rPr>
              <a:t>エリア検索で高い露出、地域密着型の求人を実現可能！</a:t>
            </a:r>
          </a:p>
        </p:txBody>
      </p:sp>
      <p:sp>
        <p:nvSpPr>
          <p:cNvPr id="13" name="四角形: 角を丸くする 12">
            <a:extLst>
              <a:ext uri="{FF2B5EF4-FFF2-40B4-BE49-F238E27FC236}">
                <a16:creationId xmlns:a16="http://schemas.microsoft.com/office/drawing/2014/main" id="{29323950-D8A0-401F-B4D1-FD842585134C}"/>
              </a:ext>
            </a:extLst>
          </p:cNvPr>
          <p:cNvSpPr/>
          <p:nvPr/>
        </p:nvSpPr>
        <p:spPr>
          <a:xfrm>
            <a:off x="1074754" y="4581128"/>
            <a:ext cx="3168352" cy="79208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四角形: 角を丸くする 14">
            <a:extLst>
              <a:ext uri="{FF2B5EF4-FFF2-40B4-BE49-F238E27FC236}">
                <a16:creationId xmlns:a16="http://schemas.microsoft.com/office/drawing/2014/main" id="{93E4EFAA-0D01-4120-8DD5-0801B78C456A}"/>
              </a:ext>
            </a:extLst>
          </p:cNvPr>
          <p:cNvSpPr/>
          <p:nvPr/>
        </p:nvSpPr>
        <p:spPr>
          <a:xfrm>
            <a:off x="4668224" y="4584422"/>
            <a:ext cx="4680520" cy="16122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descr="Googleしごと検索（Google for Jobs）とは｜対応方法と成功掲載事例まとめ【3/11最新】 | 株式会社ウェブ企画パートナーズ">
            <a:extLst>
              <a:ext uri="{FF2B5EF4-FFF2-40B4-BE49-F238E27FC236}">
                <a16:creationId xmlns:a16="http://schemas.microsoft.com/office/drawing/2014/main" id="{DD8CDA9A-9C68-4D03-9598-757BA11F86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1821" y="1653804"/>
            <a:ext cx="1585866" cy="906209"/>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a:extLst>
              <a:ext uri="{FF2B5EF4-FFF2-40B4-BE49-F238E27FC236}">
                <a16:creationId xmlns:a16="http://schemas.microsoft.com/office/drawing/2014/main" id="{F234AEFC-2FCD-48FC-9CCF-A9DDD2B6D304}"/>
              </a:ext>
            </a:extLst>
          </p:cNvPr>
          <p:cNvSpPr txBox="1"/>
          <p:nvPr/>
        </p:nvSpPr>
        <p:spPr>
          <a:xfrm>
            <a:off x="118710" y="6364418"/>
            <a:ext cx="5089855" cy="230832"/>
          </a:xfrm>
          <a:prstGeom prst="rect">
            <a:avLst/>
          </a:prstGeom>
          <a:noFill/>
        </p:spPr>
        <p:txBody>
          <a:bodyPr wrap="none" rtlCol="0">
            <a:spAutoFit/>
          </a:bodyPr>
          <a:lstStyle/>
          <a:p>
            <a:r>
              <a:rPr kumimoji="1" lang="en-US" altLang="ja-JP" sz="900" b="1" dirty="0"/>
              <a:t>※</a:t>
            </a:r>
            <a:r>
              <a:rPr kumimoji="1" lang="ja-JP" altLang="en-US" sz="900" b="1" dirty="0"/>
              <a:t>連携サービスは付帯サービスとなっておりますので</a:t>
            </a:r>
            <a:r>
              <a:rPr kumimoji="1" lang="en-US" altLang="ja-JP" sz="900" b="1" dirty="0"/>
              <a:t>100</a:t>
            </a:r>
            <a:r>
              <a:rPr kumimoji="1" lang="ja-JP" altLang="en-US" sz="900" b="1" dirty="0"/>
              <a:t>％を保証するものではございません。</a:t>
            </a:r>
          </a:p>
        </p:txBody>
      </p:sp>
    </p:spTree>
    <p:extLst>
      <p:ext uri="{BB962C8B-B14F-4D97-AF65-F5344CB8AC3E}">
        <p14:creationId xmlns:p14="http://schemas.microsoft.com/office/powerpoint/2010/main" val="1559408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78403E-CA23-4A17-A87C-F2D605C8C797}"/>
              </a:ext>
            </a:extLst>
          </p:cNvPr>
          <p:cNvSpPr>
            <a:spLocks noGrp="1"/>
          </p:cNvSpPr>
          <p:nvPr>
            <p:ph type="title"/>
          </p:nvPr>
        </p:nvSpPr>
        <p:spPr>
          <a:xfrm>
            <a:off x="188327" y="206976"/>
            <a:ext cx="7536434" cy="427361"/>
          </a:xfrm>
        </p:spPr>
        <p:txBody>
          <a:bodyPr/>
          <a:lstStyle/>
          <a:p>
            <a:r>
              <a:rPr kumimoji="1" lang="ja-JP" altLang="en-US" dirty="0"/>
              <a:t>他社比較　大手メディア連携　有・無の比較</a:t>
            </a:r>
          </a:p>
        </p:txBody>
      </p:sp>
      <p:sp>
        <p:nvSpPr>
          <p:cNvPr id="3" name="スライド番号プレースホルダー 2">
            <a:extLst>
              <a:ext uri="{FF2B5EF4-FFF2-40B4-BE49-F238E27FC236}">
                <a16:creationId xmlns:a16="http://schemas.microsoft.com/office/drawing/2014/main" id="{80F23F01-E0E2-4C09-B1D5-6533E3A57E4D}"/>
              </a:ext>
            </a:extLst>
          </p:cNvPr>
          <p:cNvSpPr>
            <a:spLocks noGrp="1"/>
          </p:cNvSpPr>
          <p:nvPr>
            <p:ph type="sldNum" sz="quarter" idx="12"/>
          </p:nvPr>
        </p:nvSpPr>
        <p:spPr/>
        <p:txBody>
          <a:bodyPr/>
          <a:lstStyle/>
          <a:p>
            <a:pPr algn="r"/>
            <a:fld id="{16DC4137-F484-4CFD-9B85-8F0A9933A030}" type="slidenum">
              <a:rPr lang="en-US" altLang="ja-JP" smtClean="0"/>
              <a:pPr algn="r"/>
              <a:t>7</a:t>
            </a:fld>
            <a:endParaRPr lang="en-US" altLang="ja-JP" dirty="0"/>
          </a:p>
        </p:txBody>
      </p:sp>
      <p:graphicFrame>
        <p:nvGraphicFramePr>
          <p:cNvPr id="5" name="表 5">
            <a:extLst>
              <a:ext uri="{FF2B5EF4-FFF2-40B4-BE49-F238E27FC236}">
                <a16:creationId xmlns:a16="http://schemas.microsoft.com/office/drawing/2014/main" id="{88A1DED3-C89A-4CAA-81EF-5A59E8FB28BA}"/>
              </a:ext>
            </a:extLst>
          </p:cNvPr>
          <p:cNvGraphicFramePr>
            <a:graphicFrameLocks noGrp="1"/>
          </p:cNvGraphicFramePr>
          <p:nvPr>
            <p:extLst>
              <p:ext uri="{D42A27DB-BD31-4B8C-83A1-F6EECF244321}">
                <p14:modId xmlns:p14="http://schemas.microsoft.com/office/powerpoint/2010/main" val="2204358059"/>
              </p:ext>
            </p:extLst>
          </p:nvPr>
        </p:nvGraphicFramePr>
        <p:xfrm>
          <a:off x="188326" y="1124744"/>
          <a:ext cx="6132824" cy="5112567"/>
        </p:xfrm>
        <a:graphic>
          <a:graphicData uri="http://schemas.openxmlformats.org/drawingml/2006/table">
            <a:tbl>
              <a:tblPr firstRow="1" bandRow="1">
                <a:tableStyleId>{5C22544A-7EE6-4342-B048-85BDC9FD1C3A}</a:tableStyleId>
              </a:tblPr>
              <a:tblGrid>
                <a:gridCol w="1533206">
                  <a:extLst>
                    <a:ext uri="{9D8B030D-6E8A-4147-A177-3AD203B41FA5}">
                      <a16:colId xmlns:a16="http://schemas.microsoft.com/office/drawing/2014/main" val="1525024516"/>
                    </a:ext>
                  </a:extLst>
                </a:gridCol>
                <a:gridCol w="1533206">
                  <a:extLst>
                    <a:ext uri="{9D8B030D-6E8A-4147-A177-3AD203B41FA5}">
                      <a16:colId xmlns:a16="http://schemas.microsoft.com/office/drawing/2014/main" val="3125508450"/>
                    </a:ext>
                  </a:extLst>
                </a:gridCol>
                <a:gridCol w="1533206">
                  <a:extLst>
                    <a:ext uri="{9D8B030D-6E8A-4147-A177-3AD203B41FA5}">
                      <a16:colId xmlns:a16="http://schemas.microsoft.com/office/drawing/2014/main" val="1268512190"/>
                    </a:ext>
                  </a:extLst>
                </a:gridCol>
                <a:gridCol w="1533206">
                  <a:extLst>
                    <a:ext uri="{9D8B030D-6E8A-4147-A177-3AD203B41FA5}">
                      <a16:colId xmlns:a16="http://schemas.microsoft.com/office/drawing/2014/main" val="2949575252"/>
                    </a:ext>
                  </a:extLst>
                </a:gridCol>
              </a:tblGrid>
              <a:tr h="606258">
                <a:tc>
                  <a:txBody>
                    <a:bodyPr/>
                    <a:lstStyle/>
                    <a:p>
                      <a:endParaRPr kumimoji="1" lang="ja-JP" altLang="en-US" dirty="0"/>
                    </a:p>
                  </a:txBody>
                  <a:tcPr>
                    <a:solidFill>
                      <a:schemeClr val="bg2">
                        <a:lumMod val="65000"/>
                        <a:alpha val="60000"/>
                      </a:schemeClr>
                    </a:solidFill>
                  </a:tcPr>
                </a:tc>
                <a:tc>
                  <a:txBody>
                    <a:bodyPr/>
                    <a:lstStyle/>
                    <a:p>
                      <a:pPr algn="ctr"/>
                      <a:r>
                        <a:rPr kumimoji="1" lang="en-US" altLang="ja-JP" dirty="0"/>
                        <a:t>K</a:t>
                      </a:r>
                      <a:r>
                        <a:rPr kumimoji="1" lang="ja-JP" altLang="en-US" dirty="0"/>
                        <a:t>社</a:t>
                      </a:r>
                      <a:endParaRPr kumimoji="1" lang="en-US" altLang="ja-JP" dirty="0"/>
                    </a:p>
                  </a:txBody>
                  <a:tcPr>
                    <a:solidFill>
                      <a:schemeClr val="bg2">
                        <a:lumMod val="65000"/>
                        <a:alpha val="60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1" lang="en-US" altLang="ja-JP" dirty="0"/>
                        <a:t>F</a:t>
                      </a:r>
                      <a:r>
                        <a:rPr kumimoji="1" lang="ja-JP" altLang="en-US" dirty="0"/>
                        <a:t>社</a:t>
                      </a:r>
                      <a:endParaRPr kumimoji="1" lang="en-US" altLang="ja-JP" dirty="0"/>
                    </a:p>
                  </a:txBody>
                  <a:tcPr>
                    <a:solidFill>
                      <a:schemeClr val="bg2">
                        <a:lumMod val="65000"/>
                        <a:alpha val="60000"/>
                      </a:schemeClr>
                    </a:solidFill>
                  </a:tcPr>
                </a:tc>
                <a:tc>
                  <a:txBody>
                    <a:bodyPr/>
                    <a:lstStyle/>
                    <a:p>
                      <a:pPr algn="ctr"/>
                      <a:r>
                        <a:rPr kumimoji="1" lang="ja-JP" altLang="en-US" dirty="0"/>
                        <a:t>求人アット</a:t>
                      </a:r>
                      <a:endParaRPr kumimoji="1" lang="en-US" altLang="ja-JP" dirty="0"/>
                    </a:p>
                  </a:txBody>
                  <a:tcPr>
                    <a:solidFill>
                      <a:srgbClr val="72C0C2">
                        <a:alpha val="60000"/>
                      </a:srgbClr>
                    </a:solidFill>
                  </a:tcPr>
                </a:tc>
                <a:extLst>
                  <a:ext uri="{0D108BD9-81ED-4DB2-BD59-A6C34878D82A}">
                    <a16:rowId xmlns:a16="http://schemas.microsoft.com/office/drawing/2014/main" val="1841425159"/>
                  </a:ext>
                </a:extLst>
              </a:tr>
              <a:tr h="472915">
                <a:tc>
                  <a:txBody>
                    <a:bodyPr/>
                    <a:lstStyle/>
                    <a:p>
                      <a:r>
                        <a:rPr kumimoji="1" lang="ja-JP" altLang="en-US" sz="1100" dirty="0"/>
                        <a:t>大手求人媒体と連携</a:t>
                      </a:r>
                    </a:p>
                  </a:txBody>
                  <a:tcPr>
                    <a:solidFill>
                      <a:schemeClr val="bg2">
                        <a:lumMod val="95000"/>
                        <a:alpha val="60000"/>
                      </a:schemeClr>
                    </a:solidFill>
                  </a:tcPr>
                </a:tc>
                <a:tc>
                  <a:txBody>
                    <a:bodyPr/>
                    <a:lstStyle/>
                    <a:p>
                      <a:pPr algn="ctr"/>
                      <a:r>
                        <a:rPr kumimoji="1" lang="ja-JP" altLang="en-US" sz="1100" dirty="0"/>
                        <a:t>自社媒体のみ</a:t>
                      </a:r>
                      <a:endParaRPr kumimoji="1" lang="en-US" altLang="ja-JP" sz="1100" dirty="0"/>
                    </a:p>
                  </a:txBody>
                  <a:tcPr>
                    <a:solidFill>
                      <a:schemeClr val="bg2">
                        <a:lumMod val="95000"/>
                        <a:alpha val="60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1" lang="ja-JP" altLang="en-US" sz="1100" dirty="0"/>
                        <a:t>無料掲載連携のみ</a:t>
                      </a:r>
                      <a:endParaRPr kumimoji="1" lang="en-US" altLang="ja-JP" sz="1100" dirty="0"/>
                    </a:p>
                  </a:txBody>
                  <a:tcPr>
                    <a:solidFill>
                      <a:schemeClr val="bg2">
                        <a:lumMod val="95000"/>
                        <a:alpha val="60000"/>
                      </a:schemeClr>
                    </a:solidFill>
                  </a:tcPr>
                </a:tc>
                <a:tc>
                  <a:txBody>
                    <a:bodyPr/>
                    <a:lstStyle/>
                    <a:p>
                      <a:pPr algn="ctr"/>
                      <a:r>
                        <a:rPr kumimoji="1" lang="ja-JP" altLang="en-US" sz="1100" b="1" dirty="0"/>
                        <a:t>あり</a:t>
                      </a:r>
                    </a:p>
                  </a:txBody>
                  <a:tcPr>
                    <a:solidFill>
                      <a:schemeClr val="accent4">
                        <a:lumMod val="40000"/>
                        <a:lumOff val="60000"/>
                      </a:schemeClr>
                    </a:solidFill>
                  </a:tcPr>
                </a:tc>
                <a:extLst>
                  <a:ext uri="{0D108BD9-81ED-4DB2-BD59-A6C34878D82A}">
                    <a16:rowId xmlns:a16="http://schemas.microsoft.com/office/drawing/2014/main" val="4100361838"/>
                  </a:ext>
                </a:extLst>
              </a:tr>
              <a:tr h="562953">
                <a:tc>
                  <a:txBody>
                    <a:bodyPr/>
                    <a:lstStyle/>
                    <a:p>
                      <a:r>
                        <a:rPr kumimoji="1" lang="ja-JP" altLang="en-US" sz="1100" dirty="0"/>
                        <a:t>原稿修正</a:t>
                      </a:r>
                    </a:p>
                  </a:txBody>
                  <a:tcPr>
                    <a:solidFill>
                      <a:schemeClr val="bg2">
                        <a:lumMod val="95000"/>
                        <a:alpha val="60000"/>
                      </a:schemeClr>
                    </a:solidFill>
                  </a:tcPr>
                </a:tc>
                <a:tc>
                  <a:txBody>
                    <a:bodyPr/>
                    <a:lstStyle/>
                    <a:p>
                      <a:pPr algn="ctr"/>
                      <a:r>
                        <a:rPr kumimoji="1" lang="en-US" altLang="ja-JP" sz="1100" dirty="0"/>
                        <a:t>1</a:t>
                      </a:r>
                      <a:r>
                        <a:rPr kumimoji="1" lang="ja-JP" altLang="en-US" sz="1100" dirty="0"/>
                        <a:t>ヶ月に一度</a:t>
                      </a:r>
                    </a:p>
                  </a:txBody>
                  <a:tcPr>
                    <a:solidFill>
                      <a:schemeClr val="bg2">
                        <a:lumMod val="95000"/>
                        <a:alpha val="60000"/>
                      </a:schemeClr>
                    </a:solidFill>
                  </a:tcPr>
                </a:tc>
                <a:tc>
                  <a:txBody>
                    <a:bodyPr/>
                    <a:lstStyle/>
                    <a:p>
                      <a:pPr algn="ctr"/>
                      <a:r>
                        <a:rPr kumimoji="1" lang="en-US" altLang="ja-JP" sz="1100" dirty="0"/>
                        <a:t>1</a:t>
                      </a:r>
                      <a:r>
                        <a:rPr kumimoji="1" lang="ja-JP" altLang="en-US" sz="1100" dirty="0"/>
                        <a:t>週間に一度</a:t>
                      </a:r>
                    </a:p>
                  </a:txBody>
                  <a:tcPr>
                    <a:solidFill>
                      <a:schemeClr val="bg2">
                        <a:lumMod val="95000"/>
                        <a:alpha val="60000"/>
                      </a:schemeClr>
                    </a:solidFill>
                  </a:tcPr>
                </a:tc>
                <a:tc>
                  <a:txBody>
                    <a:bodyPr/>
                    <a:lstStyle/>
                    <a:p>
                      <a:pPr algn="ctr"/>
                      <a:r>
                        <a:rPr kumimoji="1" lang="en-US" altLang="ja-JP" sz="1100" b="1" dirty="0"/>
                        <a:t>1</a:t>
                      </a:r>
                      <a:r>
                        <a:rPr kumimoji="1" lang="ja-JP" altLang="en-US" sz="1100" b="1" dirty="0"/>
                        <a:t>営業日単位で何度でも</a:t>
                      </a:r>
                    </a:p>
                  </a:txBody>
                  <a:tcPr>
                    <a:solidFill>
                      <a:schemeClr val="accent4">
                        <a:lumMod val="40000"/>
                        <a:lumOff val="60000"/>
                      </a:schemeClr>
                    </a:solidFill>
                  </a:tcPr>
                </a:tc>
                <a:extLst>
                  <a:ext uri="{0D108BD9-81ED-4DB2-BD59-A6C34878D82A}">
                    <a16:rowId xmlns:a16="http://schemas.microsoft.com/office/drawing/2014/main" val="2285580977"/>
                  </a:ext>
                </a:extLst>
              </a:tr>
              <a:tr h="991383">
                <a:tc>
                  <a:txBody>
                    <a:bodyPr/>
                    <a:lstStyle/>
                    <a:p>
                      <a:r>
                        <a:rPr kumimoji="1" lang="ja-JP" altLang="en-US" sz="1100" dirty="0"/>
                        <a:t>連携サイトツール</a:t>
                      </a:r>
                    </a:p>
                  </a:txBody>
                  <a:tcPr>
                    <a:solidFill>
                      <a:schemeClr val="bg2">
                        <a:lumMod val="95000"/>
                        <a:alpha val="60000"/>
                      </a:schemeClr>
                    </a:solidFill>
                  </a:tcPr>
                </a:tc>
                <a:tc>
                  <a:txBody>
                    <a:bodyPr/>
                    <a:lstStyle/>
                    <a:p>
                      <a:pPr algn="ctr"/>
                      <a:r>
                        <a:rPr kumimoji="1" lang="ja-JP" altLang="en-US" sz="1100" dirty="0"/>
                        <a:t>自社媒体単体</a:t>
                      </a:r>
                      <a:endParaRPr kumimoji="1" lang="en-US" altLang="ja-JP" sz="1100" dirty="0"/>
                    </a:p>
                    <a:p>
                      <a:pPr algn="ctr"/>
                      <a:endParaRPr kumimoji="1" lang="ja-JP" altLang="en-US" sz="1100" dirty="0"/>
                    </a:p>
                  </a:txBody>
                  <a:tcPr>
                    <a:solidFill>
                      <a:schemeClr val="bg2">
                        <a:lumMod val="95000"/>
                        <a:alpha val="60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1" lang="ja-JP" altLang="en-US" sz="1100" dirty="0"/>
                        <a:t>無料求人サイト多数</a:t>
                      </a:r>
                      <a:endParaRPr kumimoji="1" lang="en-US" altLang="ja-JP" sz="1100" dirty="0"/>
                    </a:p>
                    <a:p>
                      <a:pPr marL="0" marR="0" lvl="0" indent="0" algn="ctr" defTabSz="829544" rtl="0" eaLnBrk="1" fontAlgn="auto" latinLnBrk="0" hangingPunct="1">
                        <a:lnSpc>
                          <a:spcPct val="100000"/>
                        </a:lnSpc>
                        <a:spcBef>
                          <a:spcPts val="0"/>
                        </a:spcBef>
                        <a:spcAft>
                          <a:spcPts val="0"/>
                        </a:spcAft>
                        <a:buClrTx/>
                        <a:buSzTx/>
                        <a:buFontTx/>
                        <a:buNone/>
                        <a:tabLst/>
                        <a:defRPr/>
                      </a:pPr>
                      <a:endParaRPr kumimoji="1" lang="ja-JP" altLang="en-US" sz="1100" dirty="0"/>
                    </a:p>
                    <a:p>
                      <a:pPr algn="ctr"/>
                      <a:endParaRPr kumimoji="1" lang="ja-JP" altLang="en-US" sz="1100" dirty="0"/>
                    </a:p>
                  </a:txBody>
                  <a:tcPr>
                    <a:solidFill>
                      <a:schemeClr val="bg2">
                        <a:lumMod val="95000"/>
                        <a:alpha val="60000"/>
                      </a:schemeClr>
                    </a:solidFill>
                  </a:tcPr>
                </a:tc>
                <a:tc>
                  <a:txBody>
                    <a:bodyPr/>
                    <a:lstStyle/>
                    <a:p>
                      <a:pPr algn="ctr"/>
                      <a:r>
                        <a:rPr kumimoji="1" lang="en-US" altLang="ja-JP" sz="1100" b="1" dirty="0"/>
                        <a:t>Google</a:t>
                      </a:r>
                      <a:r>
                        <a:rPr kumimoji="1" lang="ja-JP" altLang="en-US" sz="1100" b="1" dirty="0"/>
                        <a:t>しごと検索、求人ボックス、ジモティー、スタンバイ</a:t>
                      </a:r>
                    </a:p>
                  </a:txBody>
                  <a:tcPr>
                    <a:solidFill>
                      <a:schemeClr val="accent4">
                        <a:lumMod val="40000"/>
                        <a:lumOff val="60000"/>
                      </a:schemeClr>
                    </a:solidFill>
                  </a:tcPr>
                </a:tc>
                <a:extLst>
                  <a:ext uri="{0D108BD9-81ED-4DB2-BD59-A6C34878D82A}">
                    <a16:rowId xmlns:a16="http://schemas.microsoft.com/office/drawing/2014/main" val="1231829765"/>
                  </a:ext>
                </a:extLst>
              </a:tr>
              <a:tr h="562953">
                <a:tc>
                  <a:txBody>
                    <a:bodyPr/>
                    <a:lstStyle/>
                    <a:p>
                      <a:r>
                        <a:rPr kumimoji="1" lang="ja-JP" altLang="en-US" sz="1100" dirty="0"/>
                        <a:t>リスティング対策</a:t>
                      </a:r>
                      <a:endParaRPr kumimoji="1" lang="en-US" altLang="ja-JP" sz="1100" dirty="0"/>
                    </a:p>
                    <a:p>
                      <a:endParaRPr kumimoji="1" lang="ja-JP" altLang="en-US" sz="1100" dirty="0"/>
                    </a:p>
                  </a:txBody>
                  <a:tcPr>
                    <a:solidFill>
                      <a:schemeClr val="bg2">
                        <a:lumMod val="95000"/>
                        <a:alpha val="60000"/>
                      </a:schemeClr>
                    </a:solidFill>
                  </a:tcPr>
                </a:tc>
                <a:tc>
                  <a:txBody>
                    <a:bodyPr/>
                    <a:lstStyle/>
                    <a:p>
                      <a:pPr algn="ctr"/>
                      <a:r>
                        <a:rPr kumimoji="1" lang="en-US" altLang="ja-JP" sz="1100" dirty="0"/>
                        <a:t>10</a:t>
                      </a:r>
                      <a:r>
                        <a:rPr kumimoji="1" lang="ja-JP" altLang="en-US" sz="1100" dirty="0"/>
                        <a:t>件</a:t>
                      </a:r>
                      <a:endParaRPr kumimoji="1" lang="en-US" altLang="ja-JP" sz="1100" dirty="0"/>
                    </a:p>
                    <a:p>
                      <a:pPr algn="ctr"/>
                      <a:endParaRPr kumimoji="1" lang="ja-JP" altLang="en-US" sz="1100" dirty="0"/>
                    </a:p>
                  </a:txBody>
                  <a:tcPr>
                    <a:solidFill>
                      <a:schemeClr val="bg2">
                        <a:lumMod val="95000"/>
                        <a:alpha val="60000"/>
                      </a:schemeClr>
                    </a:solidFill>
                  </a:tcPr>
                </a:tc>
                <a:tc>
                  <a:txBody>
                    <a:bodyPr/>
                    <a:lstStyle/>
                    <a:p>
                      <a:pPr algn="ctr"/>
                      <a:r>
                        <a:rPr kumimoji="1" lang="ja-JP" altLang="en-US" sz="1100" dirty="0"/>
                        <a:t>数件、</a:t>
                      </a:r>
                      <a:r>
                        <a:rPr kumimoji="1" lang="en-US" altLang="ja-JP" sz="1100" dirty="0"/>
                        <a:t>SEO</a:t>
                      </a:r>
                      <a:r>
                        <a:rPr kumimoji="1" lang="ja-JP" altLang="en-US" sz="1100" dirty="0"/>
                        <a:t>メイン</a:t>
                      </a:r>
                    </a:p>
                  </a:txBody>
                  <a:tcPr>
                    <a:solidFill>
                      <a:schemeClr val="bg2">
                        <a:lumMod val="95000"/>
                        <a:alpha val="60000"/>
                      </a:schemeClr>
                    </a:solidFill>
                  </a:tcPr>
                </a:tc>
                <a:tc>
                  <a:txBody>
                    <a:bodyPr/>
                    <a:lstStyle/>
                    <a:p>
                      <a:pPr algn="ctr"/>
                      <a:r>
                        <a:rPr kumimoji="1" lang="en-US" altLang="ja-JP" sz="1100" b="1" dirty="0"/>
                        <a:t>50</a:t>
                      </a:r>
                      <a:r>
                        <a:rPr kumimoji="1" lang="ja-JP" altLang="en-US" sz="1100" b="1" dirty="0"/>
                        <a:t>件以上</a:t>
                      </a:r>
                    </a:p>
                  </a:txBody>
                  <a:tcPr>
                    <a:solidFill>
                      <a:schemeClr val="accent4">
                        <a:lumMod val="40000"/>
                        <a:lumOff val="60000"/>
                      </a:schemeClr>
                    </a:solidFill>
                  </a:tcPr>
                </a:tc>
                <a:extLst>
                  <a:ext uri="{0D108BD9-81ED-4DB2-BD59-A6C34878D82A}">
                    <a16:rowId xmlns:a16="http://schemas.microsoft.com/office/drawing/2014/main" val="638772998"/>
                  </a:ext>
                </a:extLst>
              </a:tr>
              <a:tr h="404172">
                <a:tc>
                  <a:txBody>
                    <a:bodyPr/>
                    <a:lstStyle/>
                    <a:p>
                      <a:r>
                        <a:rPr kumimoji="1" lang="ja-JP" altLang="en-US" sz="1100" dirty="0"/>
                        <a:t>掲載ストップ有無</a:t>
                      </a:r>
                      <a:endParaRPr kumimoji="1" lang="en-US" altLang="ja-JP" sz="1100" dirty="0"/>
                    </a:p>
                  </a:txBody>
                  <a:tcPr>
                    <a:solidFill>
                      <a:schemeClr val="bg2">
                        <a:lumMod val="95000"/>
                        <a:alpha val="60000"/>
                      </a:schemeClr>
                    </a:solidFill>
                  </a:tcPr>
                </a:tc>
                <a:tc>
                  <a:txBody>
                    <a:bodyPr/>
                    <a:lstStyle/>
                    <a:p>
                      <a:pPr algn="ctr"/>
                      <a:r>
                        <a:rPr kumimoji="1" lang="ja-JP" altLang="en-US" sz="1100" dirty="0"/>
                        <a:t>有り</a:t>
                      </a:r>
                    </a:p>
                  </a:txBody>
                  <a:tcPr>
                    <a:solidFill>
                      <a:schemeClr val="bg2">
                        <a:lumMod val="95000"/>
                        <a:alpha val="60000"/>
                      </a:schemeClr>
                    </a:solidFill>
                  </a:tcPr>
                </a:tc>
                <a:tc>
                  <a:txBody>
                    <a:bodyPr/>
                    <a:lstStyle/>
                    <a:p>
                      <a:pPr algn="ctr"/>
                      <a:r>
                        <a:rPr kumimoji="1" lang="ja-JP" altLang="en-US" sz="1100" dirty="0"/>
                        <a:t>無し</a:t>
                      </a:r>
                    </a:p>
                  </a:txBody>
                  <a:tcPr>
                    <a:solidFill>
                      <a:schemeClr val="bg2">
                        <a:lumMod val="95000"/>
                        <a:alpha val="60000"/>
                      </a:schemeClr>
                    </a:solidFill>
                  </a:tcPr>
                </a:tc>
                <a:tc>
                  <a:txBody>
                    <a:bodyPr/>
                    <a:lstStyle/>
                    <a:p>
                      <a:pPr algn="ctr"/>
                      <a:r>
                        <a:rPr kumimoji="1" lang="ja-JP" altLang="en-US" sz="1100" b="1" dirty="0"/>
                        <a:t>有り</a:t>
                      </a:r>
                    </a:p>
                  </a:txBody>
                  <a:tcPr>
                    <a:solidFill>
                      <a:schemeClr val="accent4">
                        <a:lumMod val="40000"/>
                        <a:lumOff val="60000"/>
                      </a:schemeClr>
                    </a:solidFill>
                  </a:tcPr>
                </a:tc>
                <a:extLst>
                  <a:ext uri="{0D108BD9-81ED-4DB2-BD59-A6C34878D82A}">
                    <a16:rowId xmlns:a16="http://schemas.microsoft.com/office/drawing/2014/main" val="1191755864"/>
                  </a:ext>
                </a:extLst>
              </a:tr>
              <a:tr h="562953">
                <a:tc>
                  <a:txBody>
                    <a:bodyPr/>
                    <a:lstStyle/>
                    <a:p>
                      <a:r>
                        <a:rPr kumimoji="1" lang="ja-JP" altLang="en-US" sz="1100" dirty="0"/>
                        <a:t>利用期間</a:t>
                      </a:r>
                    </a:p>
                  </a:txBody>
                  <a:tcPr>
                    <a:solidFill>
                      <a:schemeClr val="bg2">
                        <a:lumMod val="95000"/>
                        <a:alpha val="60000"/>
                      </a:schemeClr>
                    </a:solidFill>
                  </a:tcPr>
                </a:tc>
                <a:tc>
                  <a:txBody>
                    <a:bodyPr/>
                    <a:lstStyle/>
                    <a:p>
                      <a:pPr algn="ctr"/>
                      <a:r>
                        <a:rPr kumimoji="1" lang="en-US" altLang="ja-JP" sz="1100" b="1" dirty="0"/>
                        <a:t>1</a:t>
                      </a:r>
                      <a:r>
                        <a:rPr kumimoji="1" lang="ja-JP" altLang="en-US" sz="1100" b="1" dirty="0"/>
                        <a:t>ヶ月、</a:t>
                      </a:r>
                      <a:r>
                        <a:rPr kumimoji="1" lang="en-US" altLang="ja-JP" sz="1100" b="1" dirty="0"/>
                        <a:t>3</a:t>
                      </a:r>
                      <a:r>
                        <a:rPr kumimoji="1" lang="ja-JP" altLang="en-US" sz="1100" b="1" dirty="0"/>
                        <a:t>ヶ月、</a:t>
                      </a:r>
                      <a:r>
                        <a:rPr kumimoji="1" lang="en-US" altLang="ja-JP" sz="1100" b="1" dirty="0"/>
                        <a:t>6</a:t>
                      </a:r>
                      <a:r>
                        <a:rPr kumimoji="1" lang="ja-JP" altLang="en-US" sz="1100" b="1" dirty="0"/>
                        <a:t>ヶ月、</a:t>
                      </a:r>
                      <a:r>
                        <a:rPr kumimoji="1" lang="en-US" altLang="ja-JP" sz="1100" b="1" dirty="0"/>
                        <a:t>12</a:t>
                      </a:r>
                      <a:r>
                        <a:rPr kumimoji="1" lang="ja-JP" altLang="en-US" sz="1100" b="1" dirty="0"/>
                        <a:t>ヶ月</a:t>
                      </a:r>
                    </a:p>
                  </a:txBody>
                  <a:tcPr>
                    <a:solidFill>
                      <a:schemeClr val="bg2">
                        <a:lumMod val="95000"/>
                        <a:alpha val="60000"/>
                      </a:schemeClr>
                    </a:solidFill>
                  </a:tcPr>
                </a:tc>
                <a:tc>
                  <a:txBody>
                    <a:bodyPr/>
                    <a:lstStyle/>
                    <a:p>
                      <a:pPr algn="ctr"/>
                      <a:r>
                        <a:rPr kumimoji="1" lang="en-US" altLang="ja-JP" sz="1100" b="1" dirty="0"/>
                        <a:t>6</a:t>
                      </a:r>
                      <a:r>
                        <a:rPr kumimoji="1" lang="ja-JP" altLang="en-US" sz="1100" b="1" dirty="0"/>
                        <a:t>ヶ月、</a:t>
                      </a:r>
                      <a:r>
                        <a:rPr kumimoji="1" lang="en-US" altLang="ja-JP" sz="1100" b="1" dirty="0"/>
                        <a:t>12</a:t>
                      </a:r>
                      <a:r>
                        <a:rPr kumimoji="1" lang="ja-JP" altLang="en-US" sz="1100" b="1" dirty="0"/>
                        <a:t>ヶ月</a:t>
                      </a:r>
                    </a:p>
                  </a:txBody>
                  <a:tcPr>
                    <a:solidFill>
                      <a:schemeClr val="bg2">
                        <a:lumMod val="95000"/>
                        <a:alpha val="60000"/>
                      </a:schemeClr>
                    </a:solidFill>
                  </a:tcPr>
                </a:tc>
                <a:tc>
                  <a:txBody>
                    <a:bodyPr/>
                    <a:lstStyle/>
                    <a:p>
                      <a:pPr marL="0" marR="0" lvl="0" indent="0" algn="ctr" defTabSz="829544" rtl="0" eaLnBrk="1" fontAlgn="auto" latinLnBrk="0" hangingPunct="1">
                        <a:lnSpc>
                          <a:spcPct val="100000"/>
                        </a:lnSpc>
                        <a:spcBef>
                          <a:spcPts val="0"/>
                        </a:spcBef>
                        <a:spcAft>
                          <a:spcPts val="0"/>
                        </a:spcAft>
                        <a:buClrTx/>
                        <a:buSzTx/>
                        <a:buFontTx/>
                        <a:buNone/>
                        <a:tabLst/>
                        <a:defRPr/>
                      </a:pPr>
                      <a:r>
                        <a:rPr kumimoji="1" lang="en-US" altLang="ja-JP" sz="1100" b="1" dirty="0"/>
                        <a:t>3</a:t>
                      </a:r>
                      <a:r>
                        <a:rPr kumimoji="1" lang="ja-JP" altLang="en-US" sz="1100" b="1" dirty="0"/>
                        <a:t>ヶ月、</a:t>
                      </a:r>
                      <a:r>
                        <a:rPr kumimoji="1" lang="en-US" altLang="ja-JP" sz="1100" b="1" dirty="0"/>
                        <a:t>6</a:t>
                      </a:r>
                      <a:r>
                        <a:rPr kumimoji="1" lang="ja-JP" altLang="en-US" sz="1100" b="1" dirty="0"/>
                        <a:t>ヶ月、</a:t>
                      </a:r>
                      <a:r>
                        <a:rPr kumimoji="1" lang="en-US" altLang="ja-JP" sz="1100" b="1" dirty="0"/>
                        <a:t>12</a:t>
                      </a:r>
                      <a:r>
                        <a:rPr kumimoji="1" lang="ja-JP" altLang="en-US" sz="1100" b="1" dirty="0"/>
                        <a:t>ヶ月</a:t>
                      </a:r>
                    </a:p>
                  </a:txBody>
                  <a:tcPr>
                    <a:solidFill>
                      <a:schemeClr val="accent4">
                        <a:lumMod val="40000"/>
                        <a:lumOff val="60000"/>
                      </a:schemeClr>
                    </a:solidFill>
                  </a:tcPr>
                </a:tc>
                <a:extLst>
                  <a:ext uri="{0D108BD9-81ED-4DB2-BD59-A6C34878D82A}">
                    <a16:rowId xmlns:a16="http://schemas.microsoft.com/office/drawing/2014/main" val="257046254"/>
                  </a:ext>
                </a:extLst>
              </a:tr>
              <a:tr h="544808">
                <a:tc>
                  <a:txBody>
                    <a:bodyPr/>
                    <a:lstStyle/>
                    <a:p>
                      <a:r>
                        <a:rPr kumimoji="1" lang="ja-JP" altLang="en-US" sz="1100" dirty="0"/>
                        <a:t>利用料</a:t>
                      </a:r>
                    </a:p>
                  </a:txBody>
                  <a:tcPr>
                    <a:solidFill>
                      <a:schemeClr val="accent4">
                        <a:lumMod val="40000"/>
                        <a:lumOff val="60000"/>
                      </a:schemeClr>
                    </a:solidFill>
                  </a:tcPr>
                </a:tc>
                <a:tc>
                  <a:txBody>
                    <a:bodyPr/>
                    <a:lstStyle/>
                    <a:p>
                      <a:pPr algn="ctr"/>
                      <a:r>
                        <a:rPr kumimoji="1" lang="en-US" altLang="ja-JP" sz="1100" b="1" dirty="0"/>
                        <a:t>1</a:t>
                      </a:r>
                      <a:r>
                        <a:rPr kumimoji="1" lang="ja-JP" altLang="en-US" sz="1100" b="1" dirty="0"/>
                        <a:t>ヶ月</a:t>
                      </a:r>
                      <a:r>
                        <a:rPr kumimoji="1" lang="en-US" altLang="ja-JP" sz="1100" b="1" dirty="0"/>
                        <a:t>45,000</a:t>
                      </a:r>
                      <a:r>
                        <a:rPr kumimoji="1" lang="ja-JP" altLang="en-US" sz="1100" b="1" dirty="0"/>
                        <a:t>円～</a:t>
                      </a:r>
                    </a:p>
                  </a:txBody>
                  <a:tcPr>
                    <a:solidFill>
                      <a:schemeClr val="accent4">
                        <a:lumMod val="40000"/>
                        <a:lumOff val="60000"/>
                      </a:schemeClr>
                    </a:solidFill>
                  </a:tcPr>
                </a:tc>
                <a:tc>
                  <a:txBody>
                    <a:bodyPr/>
                    <a:lstStyle/>
                    <a:p>
                      <a:pPr algn="ctr"/>
                      <a:r>
                        <a:rPr kumimoji="1" lang="ja-JP" altLang="en-US" sz="1100" b="1" dirty="0"/>
                        <a:t>初期費用</a:t>
                      </a:r>
                      <a:r>
                        <a:rPr kumimoji="1" lang="en-US" altLang="ja-JP" sz="1100" b="1" dirty="0"/>
                        <a:t>100,000</a:t>
                      </a:r>
                      <a:r>
                        <a:rPr kumimoji="1" lang="ja-JP" altLang="en-US" sz="1100" b="1" dirty="0"/>
                        <a:t>円</a:t>
                      </a:r>
                      <a:br>
                        <a:rPr kumimoji="1" lang="en-US" altLang="ja-JP" sz="1100" b="1" dirty="0"/>
                      </a:br>
                      <a:r>
                        <a:rPr kumimoji="1" lang="en-US" altLang="ja-JP" sz="1100" b="1" dirty="0"/>
                        <a:t>1</a:t>
                      </a:r>
                      <a:r>
                        <a:rPr kumimoji="1" lang="ja-JP" altLang="en-US" sz="1100" b="1" dirty="0"/>
                        <a:t>ヶ月</a:t>
                      </a:r>
                      <a:r>
                        <a:rPr kumimoji="1" lang="en-US" altLang="ja-JP" sz="1100" b="1" dirty="0"/>
                        <a:t>29,800</a:t>
                      </a:r>
                      <a:r>
                        <a:rPr kumimoji="1" lang="ja-JP" altLang="en-US" sz="1100" b="1" dirty="0"/>
                        <a:t>円～</a:t>
                      </a:r>
                    </a:p>
                  </a:txBody>
                  <a:tcPr>
                    <a:solidFill>
                      <a:schemeClr val="accent4">
                        <a:lumMod val="40000"/>
                        <a:lumOff val="60000"/>
                      </a:schemeClr>
                    </a:solidFill>
                  </a:tcPr>
                </a:tc>
                <a:tc>
                  <a:txBody>
                    <a:bodyPr/>
                    <a:lstStyle/>
                    <a:p>
                      <a:pPr algn="ctr"/>
                      <a:r>
                        <a:rPr kumimoji="1" lang="en-US" altLang="ja-JP" sz="1100" b="1" dirty="0"/>
                        <a:t>1</a:t>
                      </a:r>
                      <a:r>
                        <a:rPr kumimoji="1" lang="ja-JP" altLang="en-US" sz="1100" b="1" dirty="0"/>
                        <a:t>ヶ月あたり約</a:t>
                      </a:r>
                      <a:r>
                        <a:rPr kumimoji="1" lang="en-US" altLang="ja-JP" sz="1100" b="1" dirty="0"/>
                        <a:t>29,000</a:t>
                      </a:r>
                      <a:r>
                        <a:rPr kumimoji="1" lang="ja-JP" altLang="en-US" sz="1100" b="1" dirty="0"/>
                        <a:t>円</a:t>
                      </a:r>
                      <a:endParaRPr kumimoji="1" lang="en-US" altLang="ja-JP" sz="1100" b="1" dirty="0"/>
                    </a:p>
                  </a:txBody>
                  <a:tcPr>
                    <a:solidFill>
                      <a:schemeClr val="accent4">
                        <a:lumMod val="40000"/>
                        <a:lumOff val="60000"/>
                      </a:schemeClr>
                    </a:solidFill>
                  </a:tcPr>
                </a:tc>
                <a:extLst>
                  <a:ext uri="{0D108BD9-81ED-4DB2-BD59-A6C34878D82A}">
                    <a16:rowId xmlns:a16="http://schemas.microsoft.com/office/drawing/2014/main" val="3859472336"/>
                  </a:ext>
                </a:extLst>
              </a:tr>
              <a:tr h="404172">
                <a:tc>
                  <a:txBody>
                    <a:bodyPr/>
                    <a:lstStyle/>
                    <a:p>
                      <a:r>
                        <a:rPr kumimoji="1" lang="ja-JP" altLang="en-US" sz="1100" dirty="0"/>
                        <a:t>取り扱い職種</a:t>
                      </a:r>
                    </a:p>
                  </a:txBody>
                  <a:tcPr>
                    <a:solidFill>
                      <a:schemeClr val="bg2">
                        <a:lumMod val="95000"/>
                        <a:alpha val="60000"/>
                      </a:schemeClr>
                    </a:solidFill>
                  </a:tcPr>
                </a:tc>
                <a:tc>
                  <a:txBody>
                    <a:bodyPr/>
                    <a:lstStyle/>
                    <a:p>
                      <a:pPr algn="ctr"/>
                      <a:r>
                        <a:rPr kumimoji="1" lang="ja-JP" altLang="en-US" sz="1100" dirty="0"/>
                        <a:t>総合媒体</a:t>
                      </a:r>
                    </a:p>
                  </a:txBody>
                  <a:tcPr>
                    <a:solidFill>
                      <a:schemeClr val="bg2">
                        <a:lumMod val="95000"/>
                        <a:alpha val="60000"/>
                      </a:schemeClr>
                    </a:solidFill>
                  </a:tcPr>
                </a:tc>
                <a:tc>
                  <a:txBody>
                    <a:bodyPr/>
                    <a:lstStyle/>
                    <a:p>
                      <a:pPr algn="ctr"/>
                      <a:r>
                        <a:rPr kumimoji="1" lang="ja-JP" altLang="en-US" sz="1100" dirty="0"/>
                        <a:t>総合媒体</a:t>
                      </a:r>
                    </a:p>
                  </a:txBody>
                  <a:tcPr>
                    <a:solidFill>
                      <a:schemeClr val="bg2">
                        <a:lumMod val="95000"/>
                        <a:alpha val="60000"/>
                      </a:schemeClr>
                    </a:solidFill>
                  </a:tcPr>
                </a:tc>
                <a:tc>
                  <a:txBody>
                    <a:bodyPr/>
                    <a:lstStyle/>
                    <a:p>
                      <a:pPr algn="ctr"/>
                      <a:r>
                        <a:rPr kumimoji="1" lang="ja-JP" altLang="en-US" sz="1100" b="1" dirty="0"/>
                        <a:t>総合・専門媒体</a:t>
                      </a:r>
                    </a:p>
                  </a:txBody>
                  <a:tcPr>
                    <a:solidFill>
                      <a:schemeClr val="accent4">
                        <a:lumMod val="40000"/>
                        <a:lumOff val="60000"/>
                      </a:schemeClr>
                    </a:solidFill>
                  </a:tcPr>
                </a:tc>
                <a:extLst>
                  <a:ext uri="{0D108BD9-81ED-4DB2-BD59-A6C34878D82A}">
                    <a16:rowId xmlns:a16="http://schemas.microsoft.com/office/drawing/2014/main" val="2407113906"/>
                  </a:ext>
                </a:extLst>
              </a:tr>
            </a:tbl>
          </a:graphicData>
        </a:graphic>
      </p:graphicFrame>
      <p:pic>
        <p:nvPicPr>
          <p:cNvPr id="7" name="図 6">
            <a:extLst>
              <a:ext uri="{FF2B5EF4-FFF2-40B4-BE49-F238E27FC236}">
                <a16:creationId xmlns:a16="http://schemas.microsoft.com/office/drawing/2014/main" id="{F68F881F-131F-489C-8312-711B73186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150" y="3926007"/>
            <a:ext cx="3651626" cy="2434417"/>
          </a:xfrm>
          <a:prstGeom prst="rect">
            <a:avLst/>
          </a:prstGeom>
        </p:spPr>
      </p:pic>
      <p:sp>
        <p:nvSpPr>
          <p:cNvPr id="8" name="テキスト ボックス 7">
            <a:extLst>
              <a:ext uri="{FF2B5EF4-FFF2-40B4-BE49-F238E27FC236}">
                <a16:creationId xmlns:a16="http://schemas.microsoft.com/office/drawing/2014/main" id="{BA6BCE9A-9C18-4846-89E6-AC6901116E8C}"/>
              </a:ext>
            </a:extLst>
          </p:cNvPr>
          <p:cNvSpPr txBox="1"/>
          <p:nvPr/>
        </p:nvSpPr>
        <p:spPr>
          <a:xfrm>
            <a:off x="6537176" y="1268760"/>
            <a:ext cx="3180498" cy="2862322"/>
          </a:xfrm>
          <a:prstGeom prst="rect">
            <a:avLst/>
          </a:prstGeom>
          <a:noFill/>
          <a:ln>
            <a:solidFill>
              <a:srgbClr val="72C0C2"/>
            </a:solidFill>
          </a:ln>
        </p:spPr>
        <p:txBody>
          <a:bodyPr wrap="square" rtlCol="0">
            <a:spAutoFit/>
          </a:bodyPr>
          <a:lstStyle/>
          <a:p>
            <a:pPr algn="ctr"/>
            <a:r>
              <a:rPr kumimoji="1" lang="ja-JP" altLang="en-US" b="1" dirty="0">
                <a:solidFill>
                  <a:srgbClr val="72C0C2"/>
                </a:solidFill>
              </a:rPr>
              <a:t>求人媒体を選ぶポイント</a:t>
            </a:r>
            <a:endParaRPr kumimoji="1" lang="en-US" altLang="ja-JP" b="1" dirty="0">
              <a:solidFill>
                <a:srgbClr val="72C0C2"/>
              </a:solidFill>
            </a:endParaRPr>
          </a:p>
          <a:p>
            <a:endParaRPr kumimoji="1" lang="en-US" altLang="ja-JP" dirty="0"/>
          </a:p>
          <a:p>
            <a:r>
              <a:rPr kumimoji="1" lang="ja-JP" altLang="en-US" sz="1400" b="1" dirty="0">
                <a:solidFill>
                  <a:srgbClr val="FF0000"/>
                </a:solidFill>
              </a:rPr>
              <a:t>・近年あたり前になってきた媒体連</a:t>
            </a:r>
            <a:endParaRPr kumimoji="1" lang="en-US" altLang="ja-JP" sz="1400" b="1" dirty="0">
              <a:solidFill>
                <a:srgbClr val="FF0000"/>
              </a:solidFill>
            </a:endParaRPr>
          </a:p>
          <a:p>
            <a:r>
              <a:rPr kumimoji="1" lang="ja-JP" altLang="en-US" sz="1400" b="1" dirty="0">
                <a:solidFill>
                  <a:srgbClr val="FF0000"/>
                </a:solidFill>
              </a:rPr>
              <a:t>　携はどんなところがあるかな？</a:t>
            </a:r>
            <a:endParaRPr kumimoji="1" lang="en-US" altLang="ja-JP" sz="1400" b="1" dirty="0">
              <a:solidFill>
                <a:srgbClr val="FF0000"/>
              </a:solidFill>
            </a:endParaRPr>
          </a:p>
          <a:p>
            <a:r>
              <a:rPr kumimoji="1" lang="ja-JP" altLang="en-US" sz="1400" b="1" dirty="0">
                <a:solidFill>
                  <a:srgbClr val="FF0000"/>
                </a:solidFill>
              </a:rPr>
              <a:t>　アクセスや応募数は？</a:t>
            </a:r>
            <a:endParaRPr kumimoji="1" lang="en-US" altLang="ja-JP" sz="1400" b="1" dirty="0">
              <a:solidFill>
                <a:srgbClr val="FF0000"/>
              </a:solidFill>
            </a:endParaRPr>
          </a:p>
          <a:p>
            <a:endParaRPr kumimoji="1" lang="en-US" altLang="ja-JP" sz="1400" b="1" dirty="0">
              <a:solidFill>
                <a:srgbClr val="FF0000"/>
              </a:solidFill>
            </a:endParaRPr>
          </a:p>
          <a:p>
            <a:r>
              <a:rPr kumimoji="1" lang="ja-JP" altLang="en-US" sz="1400" b="1" dirty="0">
                <a:solidFill>
                  <a:srgbClr val="FF0000"/>
                </a:solidFill>
              </a:rPr>
              <a:t>・原稿の自由度は？</a:t>
            </a:r>
            <a:endParaRPr kumimoji="1" lang="en-US" altLang="ja-JP" sz="1400" b="1" dirty="0">
              <a:solidFill>
                <a:srgbClr val="FF0000"/>
              </a:solidFill>
            </a:endParaRPr>
          </a:p>
          <a:p>
            <a:endParaRPr kumimoji="1" lang="en-US" altLang="ja-JP" sz="1400" b="1" dirty="0">
              <a:solidFill>
                <a:srgbClr val="FF0000"/>
              </a:solidFill>
            </a:endParaRPr>
          </a:p>
          <a:p>
            <a:r>
              <a:rPr kumimoji="1" lang="ja-JP" altLang="en-US" sz="1400" b="1" dirty="0">
                <a:solidFill>
                  <a:srgbClr val="FF0000"/>
                </a:solidFill>
              </a:rPr>
              <a:t>・費用はどれくらい？</a:t>
            </a:r>
            <a:endParaRPr kumimoji="1" lang="en-US" altLang="ja-JP" sz="1400" b="1" dirty="0">
              <a:solidFill>
                <a:srgbClr val="FF0000"/>
              </a:solidFill>
            </a:endParaRPr>
          </a:p>
          <a:p>
            <a:endParaRPr kumimoji="1" lang="en-US" altLang="ja-JP" sz="1400" b="1" dirty="0">
              <a:solidFill>
                <a:srgbClr val="FF0000"/>
              </a:solidFill>
            </a:endParaRPr>
          </a:p>
          <a:p>
            <a:r>
              <a:rPr kumimoji="1" lang="ja-JP" altLang="en-US" sz="1400" b="1" dirty="0">
                <a:solidFill>
                  <a:srgbClr val="FF0000"/>
                </a:solidFill>
              </a:rPr>
              <a:t>・採用単価は下がるの？</a:t>
            </a:r>
            <a:endParaRPr kumimoji="1" lang="en-US" altLang="ja-JP" sz="1400" b="1" dirty="0">
              <a:solidFill>
                <a:srgbClr val="FF0000"/>
              </a:solidFill>
            </a:endParaRPr>
          </a:p>
          <a:p>
            <a:endParaRPr kumimoji="1" lang="en-US" altLang="ja-JP" dirty="0"/>
          </a:p>
        </p:txBody>
      </p:sp>
    </p:spTree>
    <p:extLst>
      <p:ext uri="{BB962C8B-B14F-4D97-AF65-F5344CB8AC3E}">
        <p14:creationId xmlns:p14="http://schemas.microsoft.com/office/powerpoint/2010/main" val="3083684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22289" y="885825"/>
            <a:ext cx="8035925" cy="654050"/>
          </a:xfrm>
        </p:spPr>
        <p:txBody>
          <a:bodyPr vert="horz" lIns="91440" tIns="45720" rIns="91440" bIns="45720" rtlCol="0" anchor="ctr" anchorCtr="0">
            <a:normAutofit/>
          </a:bodyPr>
          <a:lstStyle/>
          <a:p>
            <a:pPr>
              <a:defRPr/>
            </a:pPr>
            <a:r>
              <a:rPr lang="ja-JP" altLang="en-US" dirty="0">
                <a:latin typeface="BIZ UDPゴシック" panose="020B0400000000000000" charset="-128"/>
                <a:ea typeface="BIZ UDPゴシック" panose="020B0400000000000000" charset="-128"/>
              </a:rPr>
              <a:t>公開までの流れ</a:t>
            </a:r>
            <a:endParaRPr lang="en-US" altLang="ko-KR" dirty="0">
              <a:latin typeface="BIZ UDPゴシック" panose="020B0400000000000000" charset="-128"/>
              <a:ea typeface="BIZ UDPゴシック" panose="020B0400000000000000" charset="-128"/>
            </a:endParaRPr>
          </a:p>
        </p:txBody>
      </p:sp>
      <p:grpSp>
        <p:nvGrpSpPr>
          <p:cNvPr id="20483" name="그룹 2"/>
          <p:cNvGrpSpPr/>
          <p:nvPr/>
        </p:nvGrpSpPr>
        <p:grpSpPr>
          <a:xfrm>
            <a:off x="560512" y="1628799"/>
            <a:ext cx="8677837" cy="1084912"/>
            <a:chOff x="798108" y="1763969"/>
            <a:chExt cx="7024785" cy="796122"/>
          </a:xfrm>
        </p:grpSpPr>
        <p:sp>
          <p:nvSpPr>
            <p:cNvPr id="4" name="TextBox 3"/>
            <p:cNvSpPr txBox="1"/>
            <p:nvPr/>
          </p:nvSpPr>
          <p:spPr>
            <a:xfrm>
              <a:off x="801805" y="1763969"/>
              <a:ext cx="7021088" cy="796122"/>
            </a:xfrm>
            <a:prstGeom prst="rect">
              <a:avLst/>
            </a:prstGeom>
            <a:noFill/>
          </p:spPr>
          <p:txBody>
            <a:bodyPr wrap="square" rtlCol="0">
              <a:spAutoFit/>
            </a:bodyPr>
            <a:lstStyle/>
            <a:p>
              <a:pPr algn="l"/>
              <a:r>
                <a:rPr kumimoji="1" lang="ja-JP" altLang="en-US" b="1" dirty="0">
                  <a:solidFill>
                    <a:srgbClr val="72C0C2"/>
                  </a:solidFill>
                  <a:latin typeface="Meiryo UI" panose="020B0604030504040204" pitchFamily="50" charset="-128"/>
                  <a:ea typeface="Meiryo UI" panose="020B0604030504040204" pitchFamily="50" charset="-128"/>
                  <a:cs typeface="メイリオ" panose="020B0604030504040204" pitchFamily="50" charset="-128"/>
                </a:rPr>
                <a:t>お問合せ・ご商談</a:t>
              </a:r>
              <a:endParaRPr kumimoji="1" lang="en-US" altLang="ja-JP" b="1" dirty="0">
                <a:solidFill>
                  <a:srgbClr val="72C0C2"/>
                </a:solidFill>
                <a:latin typeface="Meiryo UI" panose="020B0604030504040204" pitchFamily="50" charset="-128"/>
                <a:ea typeface="Meiryo UI" panose="020B0604030504040204" pitchFamily="50" charset="-128"/>
                <a:cs typeface="メイリオ" panose="020B0604030504040204" pitchFamily="50" charset="-128"/>
              </a:endParaRPr>
            </a:p>
            <a:p>
              <a:pPr algn="l"/>
              <a:r>
                <a:rPr kumimoji="1" lang="ja-JP" altLang="en-US" b="1" dirty="0">
                  <a:latin typeface="Meiryo UI" panose="020B0604030504040204" pitchFamily="50" charset="-128"/>
                  <a:ea typeface="Meiryo UI" panose="020B0604030504040204" pitchFamily="50" charset="-128"/>
                  <a:cs typeface="メイリオ" panose="020B0604030504040204" pitchFamily="50" charset="-128"/>
                </a:rPr>
                <a:t>無料でサンプルページをお作りしご商談の機会を頂きます。</a:t>
              </a:r>
              <a:r>
                <a:rPr kumimoji="1" lang="en-US" altLang="ja-JP" b="1" dirty="0">
                  <a:latin typeface="Meiryo UI" panose="020B0604030504040204" pitchFamily="50" charset="-128"/>
                  <a:ea typeface="Meiryo UI" panose="020B0604030504040204" pitchFamily="50" charset="-128"/>
                  <a:cs typeface="メイリオ" panose="020B0604030504040204" pitchFamily="50" charset="-128"/>
                </a:rPr>
                <a:t>ZOOM</a:t>
              </a:r>
              <a:r>
                <a:rPr kumimoji="1" lang="ja-JP" altLang="en-US" b="1" dirty="0">
                  <a:latin typeface="Meiryo UI" panose="020B0604030504040204" pitchFamily="50" charset="-128"/>
                  <a:ea typeface="Meiryo UI" panose="020B0604030504040204" pitchFamily="50" charset="-128"/>
                  <a:cs typeface="メイリオ" panose="020B0604030504040204" pitchFamily="50" charset="-128"/>
                </a:rPr>
                <a:t>などを用いたオンライン商談も可能です。</a:t>
              </a:r>
            </a:p>
            <a:p>
              <a:pPr defTabSz="914400" fontAlgn="auto" latinLnBrk="0">
                <a:spcBef>
                  <a:spcPts val="0"/>
                </a:spcBef>
                <a:spcAft>
                  <a:spcPts val="0"/>
                </a:spcAft>
                <a:defRPr/>
              </a:pPr>
              <a:endParaRPr lang="en-US" altLang="ko-KR" sz="1050" b="1" dirty="0">
                <a:solidFill>
                  <a:schemeClr val="tx1">
                    <a:lumMod val="50000"/>
                    <a:lumOff val="50000"/>
                  </a:schemeClr>
                </a:solidFill>
                <a:latin typeface="Meiryo UI" panose="020B0604030504040204" pitchFamily="50" charset="-128"/>
                <a:ea typeface="Meiryo UI" panose="020B0604030504040204" pitchFamily="50" charset="-128"/>
                <a:cs typeface="BIZ UDPゴシック" panose="020B0400000000000000" charset="-128"/>
              </a:endParaRPr>
            </a:p>
          </p:txBody>
        </p:sp>
        <p:cxnSp>
          <p:nvCxnSpPr>
            <p:cNvPr id="5" name="직선 화살표 연결선 4"/>
            <p:cNvCxnSpPr/>
            <p:nvPr/>
          </p:nvCxnSpPr>
          <p:spPr>
            <a:xfrm>
              <a:off x="798108" y="1764092"/>
              <a:ext cx="0" cy="593810"/>
            </a:xfrm>
            <a:prstGeom prst="straightConnector1">
              <a:avLst/>
            </a:prstGeom>
            <a:ln w="44450">
              <a:solidFill>
                <a:srgbClr val="3B72AB"/>
              </a:solidFill>
              <a:tailEnd type="none"/>
            </a:ln>
          </p:spPr>
          <p:style>
            <a:lnRef idx="1">
              <a:schemeClr val="accent1"/>
            </a:lnRef>
            <a:fillRef idx="0">
              <a:schemeClr val="accent1"/>
            </a:fillRef>
            <a:effectRef idx="0">
              <a:schemeClr val="accent1"/>
            </a:effectRef>
            <a:fontRef idx="minor">
              <a:schemeClr val="tx1"/>
            </a:fontRef>
          </p:style>
        </p:cxnSp>
      </p:grpSp>
      <p:grpSp>
        <p:nvGrpSpPr>
          <p:cNvPr id="20484" name="그룹 8"/>
          <p:cNvGrpSpPr/>
          <p:nvPr/>
        </p:nvGrpSpPr>
        <p:grpSpPr>
          <a:xfrm>
            <a:off x="304875" y="2733899"/>
            <a:ext cx="9182189" cy="3935460"/>
            <a:chOff x="715355" y="2622273"/>
            <a:chExt cx="7433622" cy="2890691"/>
          </a:xfrm>
        </p:grpSpPr>
        <p:sp>
          <p:nvSpPr>
            <p:cNvPr id="10" name="모서리가 둥근 직사각형 9"/>
            <p:cNvSpPr/>
            <p:nvPr/>
          </p:nvSpPr>
          <p:spPr>
            <a:xfrm>
              <a:off x="6358419" y="4843162"/>
              <a:ext cx="1790558" cy="669802"/>
            </a:xfrm>
            <a:prstGeom prst="roundRect">
              <a:avLst>
                <a:gd name="adj" fmla="val 17121"/>
              </a:avLst>
            </a:prstGeom>
            <a:gradFill flip="none" rotWithShape="1">
              <a:gsLst>
                <a:gs pos="0">
                  <a:schemeClr val="bg1">
                    <a:lumMod val="65000"/>
                  </a:schemeClr>
                </a:gs>
                <a:gs pos="33000">
                  <a:srgbClr val="22548B">
                    <a:alpha val="0"/>
                  </a:srgbClr>
                </a:gs>
              </a:gsLst>
              <a:lin ang="54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11" name="모서리가 둥근 직사각형 10"/>
            <p:cNvSpPr/>
            <p:nvPr/>
          </p:nvSpPr>
          <p:spPr>
            <a:xfrm>
              <a:off x="4483118" y="4843162"/>
              <a:ext cx="1790558" cy="669802"/>
            </a:xfrm>
            <a:prstGeom prst="roundRect">
              <a:avLst>
                <a:gd name="adj" fmla="val 17121"/>
              </a:avLst>
            </a:prstGeom>
            <a:gradFill flip="none" rotWithShape="1">
              <a:gsLst>
                <a:gs pos="0">
                  <a:schemeClr val="bg1">
                    <a:lumMod val="50000"/>
                  </a:schemeClr>
                </a:gs>
                <a:gs pos="33000">
                  <a:srgbClr val="22548B">
                    <a:alpha val="0"/>
                  </a:srgbClr>
                </a:gs>
              </a:gsLst>
              <a:lin ang="54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12" name="모서리가 둥근 직사각형 11"/>
            <p:cNvSpPr/>
            <p:nvPr/>
          </p:nvSpPr>
          <p:spPr>
            <a:xfrm>
              <a:off x="2601049" y="4843162"/>
              <a:ext cx="1790559" cy="669802"/>
            </a:xfrm>
            <a:prstGeom prst="roundRect">
              <a:avLst>
                <a:gd name="adj" fmla="val 17121"/>
              </a:avLst>
            </a:prstGeom>
            <a:gradFill flip="none" rotWithShape="1">
              <a:gsLst>
                <a:gs pos="0">
                  <a:schemeClr val="accent5">
                    <a:lumMod val="60000"/>
                    <a:lumOff val="40000"/>
                  </a:schemeClr>
                </a:gs>
                <a:gs pos="39000">
                  <a:srgbClr val="19730F">
                    <a:alpha val="0"/>
                  </a:srgbClr>
                </a:gs>
              </a:gsLst>
              <a:lin ang="54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13" name="모서리가 둥근 직사각형 12"/>
            <p:cNvSpPr/>
            <p:nvPr/>
          </p:nvSpPr>
          <p:spPr>
            <a:xfrm>
              <a:off x="739290" y="4843162"/>
              <a:ext cx="1790558" cy="669802"/>
            </a:xfrm>
            <a:prstGeom prst="roundRect">
              <a:avLst>
                <a:gd name="adj" fmla="val 17121"/>
              </a:avLst>
            </a:prstGeom>
            <a:gradFill flip="none" rotWithShape="1">
              <a:gsLst>
                <a:gs pos="0">
                  <a:srgbClr val="3B72AB">
                    <a:alpha val="74000"/>
                  </a:srgbClr>
                </a:gs>
                <a:gs pos="38000">
                  <a:srgbClr val="22548B">
                    <a:alpha val="0"/>
                  </a:srgbClr>
                </a:gs>
              </a:gsLst>
              <a:lin ang="54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grpSp>
          <p:nvGrpSpPr>
            <p:cNvPr id="20491" name="그룹 1"/>
            <p:cNvGrpSpPr/>
            <p:nvPr/>
          </p:nvGrpSpPr>
          <p:grpSpPr>
            <a:xfrm>
              <a:off x="715355" y="2622273"/>
              <a:ext cx="7433622" cy="2533467"/>
              <a:chOff x="715355" y="2622273"/>
              <a:chExt cx="7433622" cy="2533467"/>
            </a:xfrm>
          </p:grpSpPr>
          <p:sp>
            <p:nvSpPr>
              <p:cNvPr id="15" name="모서리가 둥근 직사각형 14"/>
              <p:cNvSpPr/>
              <p:nvPr/>
            </p:nvSpPr>
            <p:spPr>
              <a:xfrm>
                <a:off x="6358419" y="2675328"/>
                <a:ext cx="1790558" cy="2136437"/>
              </a:xfrm>
              <a:prstGeom prst="roundRect">
                <a:avLst>
                  <a:gd name="adj" fmla="val 8024"/>
                </a:avLst>
              </a:prstGeom>
              <a:gradFill>
                <a:gsLst>
                  <a:gs pos="0">
                    <a:srgbClr val="AEAEAE"/>
                  </a:gs>
                  <a:gs pos="62000">
                    <a:srgbClr val="797979"/>
                  </a:gs>
                </a:gsLst>
                <a:lin ang="54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16" name="타원 15"/>
              <p:cNvSpPr/>
              <p:nvPr/>
            </p:nvSpPr>
            <p:spPr>
              <a:xfrm>
                <a:off x="6334484" y="2697955"/>
                <a:ext cx="1791127" cy="38576"/>
              </a:xfrm>
              <a:prstGeom prst="ellipse">
                <a:avLst/>
              </a:prstGeom>
              <a:gradFill flip="none" rotWithShape="1">
                <a:gsLst>
                  <a:gs pos="0">
                    <a:schemeClr val="bg1">
                      <a:alpha val="69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pic>
            <p:nvPicPr>
              <p:cNvPr id="20494" name="그림 16"/>
              <p:cNvPicPr>
                <a:picLocks noChangeAspect="1"/>
              </p:cNvPicPr>
              <p:nvPr/>
            </p:nvPicPr>
            <p:blipFill>
              <a:blip r:embed="rId2"/>
              <a:stretch>
                <a:fillRect/>
              </a:stretch>
            </p:blipFill>
            <p:spPr>
              <a:xfrm>
                <a:off x="6333226" y="3370542"/>
                <a:ext cx="1787966" cy="1785198"/>
              </a:xfrm>
              <a:prstGeom prst="rect">
                <a:avLst/>
              </a:prstGeom>
              <a:noFill/>
              <a:ln w="9525">
                <a:noFill/>
              </a:ln>
            </p:spPr>
          </p:pic>
          <p:sp>
            <p:nvSpPr>
              <p:cNvPr id="20495" name="TextBox 17"/>
              <p:cNvSpPr txBox="1"/>
              <p:nvPr/>
            </p:nvSpPr>
            <p:spPr>
              <a:xfrm>
                <a:off x="6455046" y="3503083"/>
                <a:ext cx="1597304" cy="1175561"/>
              </a:xfrm>
              <a:prstGeom prst="rect">
                <a:avLst/>
              </a:prstGeom>
              <a:noFill/>
              <a:ln w="9525">
                <a:noFill/>
              </a:ln>
            </p:spPr>
            <p:txBody>
              <a:bodyPr>
                <a:spAutoFit/>
              </a:bodyPr>
              <a:lstStyle/>
              <a:p>
                <a:pPr algn="l"/>
                <a:r>
                  <a:rPr kumimoji="1"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公開後の原稿修正</a:t>
                </a:r>
                <a:endParaRPr kumimoji="1"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algn="l"/>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公開後も</a:t>
                </a:r>
                <a:r>
                  <a:rPr kumimoji="1" lang="en-US" altLang="ja-JP"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1</a:t>
                </a:r>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営業日単位で原稿の修正が可能です。リザーブシステムをご利用のお客様は公開・非公開も変更が可能です。</a:t>
                </a:r>
              </a:p>
            </p:txBody>
          </p:sp>
          <p:pic>
            <p:nvPicPr>
              <p:cNvPr id="20521" name="그림 43"/>
              <p:cNvPicPr>
                <a:picLocks noChangeAspect="1"/>
              </p:cNvPicPr>
              <p:nvPr/>
            </p:nvPicPr>
            <p:blipFill>
              <a:blip r:embed="rId3"/>
              <a:stretch>
                <a:fillRect/>
              </a:stretch>
            </p:blipFill>
            <p:spPr>
              <a:xfrm>
                <a:off x="6316197" y="2622273"/>
                <a:ext cx="1830281" cy="1152223"/>
              </a:xfrm>
              <a:prstGeom prst="rect">
                <a:avLst/>
              </a:prstGeom>
              <a:noFill/>
              <a:ln w="9525">
                <a:noFill/>
              </a:ln>
            </p:spPr>
          </p:pic>
          <p:sp>
            <p:nvSpPr>
              <p:cNvPr id="19" name="TextBox 18"/>
              <p:cNvSpPr txBox="1">
                <a:spLocks noChangeArrowheads="1"/>
              </p:cNvSpPr>
              <p:nvPr/>
            </p:nvSpPr>
            <p:spPr bwMode="auto">
              <a:xfrm>
                <a:off x="6759017" y="2861627"/>
                <a:ext cx="1039129" cy="629504"/>
              </a:xfrm>
              <a:prstGeom prst="rect">
                <a:avLst/>
              </a:prstGeom>
              <a:noFill/>
              <a:ln w="9525">
                <a:noFill/>
                <a:miter lim="800000"/>
              </a:ln>
            </p:spPr>
            <p:txBody>
              <a:bodyPr wrap="none" anchor="ctr"/>
              <a:lstStyle/>
              <a:p>
                <a:pPr algn="ctr" defTabSz="914400" fontAlgn="auto">
                  <a:spcBef>
                    <a:spcPts val="0"/>
                  </a:spcBef>
                  <a:spcAft>
                    <a:spcPts val="0"/>
                  </a:spcAft>
                  <a:defRPr/>
                </a:pPr>
                <a:r>
                  <a:rPr lang="en-US" altLang="ko-KR" sz="4000" b="1" spc="300" dirty="0">
                    <a:solidFill>
                      <a:schemeClr val="bg1"/>
                    </a:solidFill>
                    <a:latin typeface="Meiryo UI" panose="020B0604030504040204" pitchFamily="50" charset="-128"/>
                    <a:ea typeface="Meiryo UI" panose="020B0604030504040204" pitchFamily="50" charset="-128"/>
                    <a:cs typeface="Arial" panose="020B0604020202020204" pitchFamily="34" charset="0"/>
                  </a:rPr>
                  <a:t>04</a:t>
                </a:r>
              </a:p>
            </p:txBody>
          </p:sp>
          <p:sp>
            <p:nvSpPr>
              <p:cNvPr id="20" name="이등변 삼각형 16"/>
              <p:cNvSpPr/>
              <p:nvPr/>
            </p:nvSpPr>
            <p:spPr>
              <a:xfrm rot="5400000">
                <a:off x="6271736" y="4384761"/>
                <a:ext cx="285443" cy="250490"/>
              </a:xfrm>
              <a:prstGeom prs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21" name="모서리가 둥근 직사각형 20"/>
              <p:cNvSpPr/>
              <p:nvPr/>
            </p:nvSpPr>
            <p:spPr>
              <a:xfrm>
                <a:off x="4483118" y="2675328"/>
                <a:ext cx="1790558" cy="2136437"/>
              </a:xfrm>
              <a:prstGeom prst="roundRect">
                <a:avLst>
                  <a:gd name="adj" fmla="val 8024"/>
                </a:avLst>
              </a:prstGeom>
              <a:gradFill>
                <a:gsLst>
                  <a:gs pos="0">
                    <a:schemeClr val="bg1">
                      <a:lumMod val="50000"/>
                    </a:schemeClr>
                  </a:gs>
                  <a:gs pos="62000">
                    <a:schemeClr val="tx1">
                      <a:lumMod val="65000"/>
                      <a:lumOff val="35000"/>
                    </a:schemeClr>
                  </a:gs>
                </a:gsLst>
                <a:lin ang="54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dirty="0">
                  <a:latin typeface="Meiryo UI" panose="020B0604030504040204" pitchFamily="50" charset="-128"/>
                  <a:ea typeface="BIZ UDPゴシック" panose="020B0400000000000000" charset="-128"/>
                </a:endParaRPr>
              </a:p>
            </p:txBody>
          </p:sp>
          <p:sp>
            <p:nvSpPr>
              <p:cNvPr id="22" name="타원 21"/>
              <p:cNvSpPr/>
              <p:nvPr/>
            </p:nvSpPr>
            <p:spPr>
              <a:xfrm>
                <a:off x="4459183" y="2697955"/>
                <a:ext cx="1791127" cy="38576"/>
              </a:xfrm>
              <a:prstGeom prst="ellipse">
                <a:avLst/>
              </a:prstGeom>
              <a:gradFill flip="none" rotWithShape="1">
                <a:gsLst>
                  <a:gs pos="0">
                    <a:schemeClr val="bg1">
                      <a:alpha val="69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23" name="이등변 삼각형 22"/>
              <p:cNvSpPr/>
              <p:nvPr/>
            </p:nvSpPr>
            <p:spPr>
              <a:xfrm rot="5400000">
                <a:off x="6240082" y="4383783"/>
                <a:ext cx="285443" cy="250490"/>
              </a:xfrm>
              <a:prstGeom prst="triangle">
                <a:avLst/>
              </a:prstGeom>
              <a:solidFill>
                <a:schemeClr val="tx1">
                  <a:lumMod val="65000"/>
                  <a:lumOff val="3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20501" name="TextBox 23"/>
              <p:cNvSpPr txBox="1"/>
              <p:nvPr/>
            </p:nvSpPr>
            <p:spPr>
              <a:xfrm>
                <a:off x="4574065" y="3491130"/>
                <a:ext cx="1597304" cy="542567"/>
              </a:xfrm>
              <a:prstGeom prst="rect">
                <a:avLst/>
              </a:prstGeom>
              <a:noFill/>
              <a:ln w="9525">
                <a:noFill/>
              </a:ln>
            </p:spPr>
            <p:txBody>
              <a:bodyPr>
                <a:spAutoFit/>
              </a:bodyPr>
              <a:lstStyle/>
              <a:p>
                <a:pPr algn="l"/>
                <a:r>
                  <a:rPr kumimoji="1"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公開開始</a:t>
                </a:r>
                <a:endParaRPr kumimoji="1"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algn="l"/>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ご契約の掲載期間に基づき掲載を開始致します。</a:t>
                </a:r>
              </a:p>
            </p:txBody>
          </p:sp>
          <p:pic>
            <p:nvPicPr>
              <p:cNvPr id="20520" name="그림 42"/>
              <p:cNvPicPr>
                <a:picLocks noChangeAspect="1"/>
              </p:cNvPicPr>
              <p:nvPr/>
            </p:nvPicPr>
            <p:blipFill>
              <a:blip r:embed="rId3"/>
              <a:stretch>
                <a:fillRect/>
              </a:stretch>
            </p:blipFill>
            <p:spPr>
              <a:xfrm>
                <a:off x="4552268" y="2660499"/>
                <a:ext cx="1830281" cy="1152223"/>
              </a:xfrm>
              <a:prstGeom prst="rect">
                <a:avLst/>
              </a:prstGeom>
              <a:noFill/>
              <a:ln w="9525">
                <a:noFill/>
              </a:ln>
            </p:spPr>
          </p:pic>
          <p:sp>
            <p:nvSpPr>
              <p:cNvPr id="25" name="TextBox 24"/>
              <p:cNvSpPr txBox="1">
                <a:spLocks noChangeArrowheads="1"/>
              </p:cNvSpPr>
              <p:nvPr/>
            </p:nvSpPr>
            <p:spPr bwMode="auto">
              <a:xfrm>
                <a:off x="4887477" y="2861627"/>
                <a:ext cx="1039129" cy="629504"/>
              </a:xfrm>
              <a:prstGeom prst="rect">
                <a:avLst/>
              </a:prstGeom>
              <a:noFill/>
              <a:ln w="9525">
                <a:noFill/>
                <a:miter lim="800000"/>
              </a:ln>
            </p:spPr>
            <p:txBody>
              <a:bodyPr wrap="none" anchor="ctr"/>
              <a:lstStyle/>
              <a:p>
                <a:pPr algn="ctr" defTabSz="914400" fontAlgn="auto">
                  <a:spcBef>
                    <a:spcPts val="0"/>
                  </a:spcBef>
                  <a:spcAft>
                    <a:spcPts val="0"/>
                  </a:spcAft>
                  <a:defRPr/>
                </a:pPr>
                <a:r>
                  <a:rPr lang="en-US" altLang="ko-KR" sz="4000" b="1" spc="300" dirty="0">
                    <a:solidFill>
                      <a:schemeClr val="bg1"/>
                    </a:solidFill>
                    <a:latin typeface="Meiryo UI" panose="020B0604030504040204" pitchFamily="50" charset="-128"/>
                    <a:ea typeface="Meiryo UI" panose="020B0604030504040204" pitchFamily="50" charset="-128"/>
                    <a:cs typeface="Arial" panose="020B0604020202020204" pitchFamily="34" charset="0"/>
                  </a:rPr>
                  <a:t>03</a:t>
                </a:r>
              </a:p>
            </p:txBody>
          </p:sp>
          <p:sp>
            <p:nvSpPr>
              <p:cNvPr id="27" name="이등변 삼각형 26"/>
              <p:cNvSpPr/>
              <p:nvPr/>
            </p:nvSpPr>
            <p:spPr>
              <a:xfrm rot="5400000">
                <a:off x="4382560" y="4384760"/>
                <a:ext cx="285443" cy="250490"/>
              </a:xfrm>
              <a:prstGeom prs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28" name="모서리가 둥근 직사각형 27"/>
              <p:cNvSpPr/>
              <p:nvPr/>
            </p:nvSpPr>
            <p:spPr>
              <a:xfrm>
                <a:off x="2601049" y="2675328"/>
                <a:ext cx="1790559" cy="2136437"/>
              </a:xfrm>
              <a:prstGeom prst="roundRect">
                <a:avLst>
                  <a:gd name="adj" fmla="val 8024"/>
                </a:avLst>
              </a:prstGeom>
              <a:gradFill>
                <a:gsLst>
                  <a:gs pos="0">
                    <a:srgbClr val="8AD7F2"/>
                  </a:gs>
                  <a:gs pos="46000">
                    <a:srgbClr val="1DB2D5"/>
                  </a:gs>
                </a:gsLst>
                <a:lin ang="54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29" name="타원 28"/>
              <p:cNvSpPr/>
              <p:nvPr/>
            </p:nvSpPr>
            <p:spPr>
              <a:xfrm>
                <a:off x="2577114" y="2697955"/>
                <a:ext cx="1791127" cy="38576"/>
              </a:xfrm>
              <a:prstGeom prst="ellipse">
                <a:avLst/>
              </a:prstGeom>
              <a:gradFill flip="none" rotWithShape="1">
                <a:gsLst>
                  <a:gs pos="0">
                    <a:schemeClr val="bg1">
                      <a:alpha val="69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30" name="이등변 삼각형 29"/>
              <p:cNvSpPr/>
              <p:nvPr/>
            </p:nvSpPr>
            <p:spPr>
              <a:xfrm rot="5400000">
                <a:off x="4358014" y="4383783"/>
                <a:ext cx="285443" cy="250490"/>
              </a:xfrm>
              <a:prstGeom prst="triangle">
                <a:avLst/>
              </a:prstGeom>
              <a:gradFill>
                <a:gsLst>
                  <a:gs pos="0">
                    <a:srgbClr val="8AD7F2"/>
                  </a:gs>
                  <a:gs pos="46000">
                    <a:srgbClr val="1DB2D5"/>
                  </a:gs>
                </a:gsLst>
                <a:lin ang="5400000" scaled="0"/>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pic>
            <p:nvPicPr>
              <p:cNvPr id="20508" name="그림 30"/>
              <p:cNvPicPr>
                <a:picLocks noChangeAspect="1"/>
              </p:cNvPicPr>
              <p:nvPr/>
            </p:nvPicPr>
            <p:blipFill>
              <a:blip r:embed="rId2"/>
              <a:stretch>
                <a:fillRect/>
              </a:stretch>
            </p:blipFill>
            <p:spPr>
              <a:xfrm>
                <a:off x="2590147" y="3370542"/>
                <a:ext cx="1787967" cy="1785198"/>
              </a:xfrm>
              <a:prstGeom prst="rect">
                <a:avLst/>
              </a:prstGeom>
              <a:noFill/>
              <a:ln w="9525">
                <a:noFill/>
              </a:ln>
            </p:spPr>
          </p:pic>
          <p:sp>
            <p:nvSpPr>
              <p:cNvPr id="20509" name="TextBox 31"/>
              <p:cNvSpPr txBox="1"/>
              <p:nvPr/>
            </p:nvSpPr>
            <p:spPr>
              <a:xfrm>
                <a:off x="2682929" y="3491130"/>
                <a:ext cx="1597305" cy="859064"/>
              </a:xfrm>
              <a:prstGeom prst="rect">
                <a:avLst/>
              </a:prstGeom>
              <a:noFill/>
              <a:ln w="9525">
                <a:noFill/>
              </a:ln>
            </p:spPr>
            <p:txBody>
              <a:bodyPr>
                <a:spAutoFit/>
              </a:bodyPr>
              <a:lstStyle/>
              <a:p>
                <a:pPr algn="l"/>
                <a:r>
                  <a:rPr kumimoji="1"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掲載料金のご入金</a:t>
                </a:r>
                <a:endParaRPr kumimoji="1"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algn="l"/>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お申込みを頂きましたら原稿修正に入ります。併せて掲載料金のお振込み・ご集金を頂きます。</a:t>
                </a:r>
              </a:p>
            </p:txBody>
          </p:sp>
          <p:pic>
            <p:nvPicPr>
              <p:cNvPr id="20519" name="그림 41"/>
              <p:cNvPicPr>
                <a:picLocks noChangeAspect="1"/>
              </p:cNvPicPr>
              <p:nvPr/>
            </p:nvPicPr>
            <p:blipFill>
              <a:blip r:embed="rId3"/>
              <a:stretch>
                <a:fillRect/>
              </a:stretch>
            </p:blipFill>
            <p:spPr>
              <a:xfrm>
                <a:off x="2612272" y="2708825"/>
                <a:ext cx="1830281" cy="1152223"/>
              </a:xfrm>
              <a:prstGeom prst="rect">
                <a:avLst/>
              </a:prstGeom>
              <a:noFill/>
              <a:ln w="9525">
                <a:noFill/>
              </a:ln>
            </p:spPr>
          </p:pic>
          <p:sp>
            <p:nvSpPr>
              <p:cNvPr id="33" name="TextBox 32"/>
              <p:cNvSpPr txBox="1">
                <a:spLocks noChangeArrowheads="1"/>
              </p:cNvSpPr>
              <p:nvPr/>
            </p:nvSpPr>
            <p:spPr bwMode="auto">
              <a:xfrm>
                <a:off x="2996341" y="2861627"/>
                <a:ext cx="1039130" cy="629504"/>
              </a:xfrm>
              <a:prstGeom prst="rect">
                <a:avLst/>
              </a:prstGeom>
              <a:noFill/>
              <a:ln w="9525">
                <a:noFill/>
                <a:miter lim="800000"/>
              </a:ln>
            </p:spPr>
            <p:txBody>
              <a:bodyPr wrap="none" anchor="ctr"/>
              <a:lstStyle/>
              <a:p>
                <a:pPr algn="ctr" defTabSz="914400" fontAlgn="auto">
                  <a:spcBef>
                    <a:spcPts val="0"/>
                  </a:spcBef>
                  <a:spcAft>
                    <a:spcPts val="0"/>
                  </a:spcAft>
                  <a:defRPr/>
                </a:pPr>
                <a:r>
                  <a:rPr lang="en-US" altLang="ko-KR" sz="4000" b="1" spc="300" dirty="0">
                    <a:solidFill>
                      <a:schemeClr val="bg1"/>
                    </a:solidFill>
                    <a:latin typeface="Meiryo UI" panose="020B0604030504040204" pitchFamily="50" charset="-128"/>
                    <a:ea typeface="Meiryo UI" panose="020B0604030504040204" pitchFamily="50" charset="-128"/>
                    <a:cs typeface="Arial" panose="020B0604020202020204" pitchFamily="34" charset="0"/>
                  </a:rPr>
                  <a:t>02</a:t>
                </a:r>
              </a:p>
            </p:txBody>
          </p:sp>
          <p:sp>
            <p:nvSpPr>
              <p:cNvPr id="34" name="이등변 삼각형 33"/>
              <p:cNvSpPr/>
              <p:nvPr/>
            </p:nvSpPr>
            <p:spPr>
              <a:xfrm rot="5400000">
                <a:off x="2527787" y="4384759"/>
                <a:ext cx="285443" cy="250490"/>
              </a:xfrm>
              <a:prstGeom prs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35" name="모서리가 둥근 직사각형 34"/>
              <p:cNvSpPr/>
              <p:nvPr/>
            </p:nvSpPr>
            <p:spPr>
              <a:xfrm>
                <a:off x="739290" y="2675328"/>
                <a:ext cx="1790558" cy="2136437"/>
              </a:xfrm>
              <a:prstGeom prst="roundRect">
                <a:avLst>
                  <a:gd name="adj" fmla="val 8024"/>
                </a:avLst>
              </a:prstGeom>
              <a:gradFill flip="none" rotWithShape="1">
                <a:gsLst>
                  <a:gs pos="24000">
                    <a:srgbClr val="3B72AB"/>
                  </a:gs>
                  <a:gs pos="83000">
                    <a:srgbClr val="22548B"/>
                  </a:gs>
                </a:gsLst>
                <a:lin ang="54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36" name="타원 35"/>
              <p:cNvSpPr/>
              <p:nvPr/>
            </p:nvSpPr>
            <p:spPr>
              <a:xfrm>
                <a:off x="715355" y="2697955"/>
                <a:ext cx="1791127" cy="38576"/>
              </a:xfrm>
              <a:prstGeom prst="ellipse">
                <a:avLst/>
              </a:prstGeom>
              <a:gradFill flip="none" rotWithShape="1">
                <a:gsLst>
                  <a:gs pos="0">
                    <a:schemeClr val="bg1">
                      <a:alpha val="69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sp>
            <p:nvSpPr>
              <p:cNvPr id="37" name="이등변 삼각형 36"/>
              <p:cNvSpPr/>
              <p:nvPr/>
            </p:nvSpPr>
            <p:spPr>
              <a:xfrm rot="5400000">
                <a:off x="2496254" y="4383783"/>
                <a:ext cx="285443" cy="250490"/>
              </a:xfrm>
              <a:prstGeom prst="triangle">
                <a:avLst/>
              </a:prstGeom>
              <a:solidFill>
                <a:srgbClr val="22548B"/>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defRPr/>
                </a:pPr>
                <a:endParaRPr lang="ko-KR" altLang="en-US" b="1">
                  <a:latin typeface="Meiryo UI" panose="020B0604030504040204" pitchFamily="50" charset="-128"/>
                  <a:ea typeface="BIZ UDPゴシック" panose="020B0400000000000000" charset="-128"/>
                </a:endParaRPr>
              </a:p>
            </p:txBody>
          </p:sp>
          <p:pic>
            <p:nvPicPr>
              <p:cNvPr id="20518" name="그림 40"/>
              <p:cNvPicPr>
                <a:picLocks noChangeAspect="1"/>
              </p:cNvPicPr>
              <p:nvPr/>
            </p:nvPicPr>
            <p:blipFill>
              <a:blip r:embed="rId3"/>
              <a:stretch>
                <a:fillRect/>
              </a:stretch>
            </p:blipFill>
            <p:spPr>
              <a:xfrm>
                <a:off x="715739" y="2708825"/>
                <a:ext cx="1830281" cy="1152223"/>
              </a:xfrm>
              <a:prstGeom prst="rect">
                <a:avLst/>
              </a:prstGeom>
              <a:noFill/>
              <a:ln w="9525">
                <a:noFill/>
              </a:ln>
            </p:spPr>
          </p:pic>
          <p:pic>
            <p:nvPicPr>
              <p:cNvPr id="20515" name="그림 37"/>
              <p:cNvPicPr>
                <a:picLocks noChangeAspect="1"/>
              </p:cNvPicPr>
              <p:nvPr/>
            </p:nvPicPr>
            <p:blipFill>
              <a:blip r:embed="rId2"/>
              <a:stretch>
                <a:fillRect/>
              </a:stretch>
            </p:blipFill>
            <p:spPr>
              <a:xfrm>
                <a:off x="738205" y="3370542"/>
                <a:ext cx="1787966" cy="1785198"/>
              </a:xfrm>
              <a:prstGeom prst="rect">
                <a:avLst/>
              </a:prstGeom>
              <a:noFill/>
              <a:ln w="9525">
                <a:noFill/>
              </a:ln>
            </p:spPr>
          </p:pic>
          <p:sp>
            <p:nvSpPr>
              <p:cNvPr id="20516" name="TextBox 38"/>
              <p:cNvSpPr txBox="1"/>
              <p:nvPr/>
            </p:nvSpPr>
            <p:spPr>
              <a:xfrm>
                <a:off x="801591" y="3491130"/>
                <a:ext cx="1597304" cy="700815"/>
              </a:xfrm>
              <a:prstGeom prst="rect">
                <a:avLst/>
              </a:prstGeom>
              <a:noFill/>
              <a:ln w="9525">
                <a:noFill/>
              </a:ln>
            </p:spPr>
            <p:txBody>
              <a:bodyPr>
                <a:spAutoFit/>
              </a:bodyPr>
              <a:lstStyle/>
              <a:p>
                <a:pPr algn="l"/>
                <a:r>
                  <a:rPr kumimoji="1" lang="ja-JP" altLang="en-US"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お申込み書のご記入</a:t>
                </a:r>
                <a:endParaRPr kumimoji="1" lang="en-US" altLang="ja-JP" sz="1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algn="l"/>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所定のお申込書にご記入頂き、</a:t>
                </a:r>
                <a:r>
                  <a:rPr kumimoji="1" lang="en-US" altLang="ja-JP"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FAX</a:t>
                </a:r>
                <a:r>
                  <a:rPr kumimoji="1" lang="ja-JP" altLang="en-US" sz="1400" b="1" dirty="0">
                    <a:solidFill>
                      <a:srgbClr val="EDF6F9"/>
                    </a:solidFill>
                    <a:latin typeface="Meiryo UI" panose="020B0604030504040204" pitchFamily="50" charset="-128"/>
                    <a:ea typeface="Meiryo UI" panose="020B0604030504040204" pitchFamily="50" charset="-128"/>
                    <a:cs typeface="メイリオ" panose="020B0604030504040204" pitchFamily="50" charset="-128"/>
                  </a:rPr>
                  <a:t>やメールでご返送を頂きます。</a:t>
                </a:r>
              </a:p>
            </p:txBody>
          </p:sp>
          <p:sp>
            <p:nvSpPr>
              <p:cNvPr id="40" name="TextBox 39"/>
              <p:cNvSpPr txBox="1">
                <a:spLocks noChangeArrowheads="1"/>
              </p:cNvSpPr>
              <p:nvPr/>
            </p:nvSpPr>
            <p:spPr bwMode="auto">
              <a:xfrm>
                <a:off x="1115003" y="2861627"/>
                <a:ext cx="1039129" cy="629504"/>
              </a:xfrm>
              <a:prstGeom prst="rect">
                <a:avLst/>
              </a:prstGeom>
              <a:noFill/>
              <a:ln w="9525">
                <a:noFill/>
                <a:miter lim="800000"/>
              </a:ln>
            </p:spPr>
            <p:txBody>
              <a:bodyPr wrap="none" anchor="ctr"/>
              <a:lstStyle/>
              <a:p>
                <a:pPr algn="ctr" defTabSz="914400" fontAlgn="auto">
                  <a:spcBef>
                    <a:spcPts val="0"/>
                  </a:spcBef>
                  <a:spcAft>
                    <a:spcPts val="0"/>
                  </a:spcAft>
                  <a:defRPr/>
                </a:pPr>
                <a:r>
                  <a:rPr lang="en-US" altLang="ko-KR" sz="4000" b="1" spc="300" dirty="0">
                    <a:solidFill>
                      <a:schemeClr val="bg1"/>
                    </a:solidFill>
                    <a:latin typeface="Meiryo UI" panose="020B0604030504040204" pitchFamily="50" charset="-128"/>
                    <a:ea typeface="Meiryo UI" panose="020B0604030504040204" pitchFamily="50" charset="-128"/>
                    <a:cs typeface="Arial" panose="020B0604020202020204" pitchFamily="34" charset="0"/>
                  </a:rPr>
                  <a:t>01</a:t>
                </a: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52F60170-2ADA-4ED0-9C31-22D9BB07D768}"/>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掲載料金について</a:t>
            </a:r>
          </a:p>
        </p:txBody>
      </p:sp>
      <p:pic>
        <p:nvPicPr>
          <p:cNvPr id="5" name="図 4">
            <a:extLst>
              <a:ext uri="{FF2B5EF4-FFF2-40B4-BE49-F238E27FC236}">
                <a16:creationId xmlns:a16="http://schemas.microsoft.com/office/drawing/2014/main" id="{578FFE85-9820-4E76-98E9-E5C0E482C9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4780" y="4532498"/>
            <a:ext cx="5405181" cy="570922"/>
          </a:xfrm>
          <a:prstGeom prst="rect">
            <a:avLst/>
          </a:prstGeom>
          <a:solidFill>
            <a:schemeClr val="bg1"/>
          </a:solidFill>
        </p:spPr>
      </p:pic>
      <p:pic>
        <p:nvPicPr>
          <p:cNvPr id="10" name="図 9">
            <a:extLst>
              <a:ext uri="{FF2B5EF4-FFF2-40B4-BE49-F238E27FC236}">
                <a16:creationId xmlns:a16="http://schemas.microsoft.com/office/drawing/2014/main" id="{A2D319C5-1DF3-4B7D-8E5A-3CCF6D201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80" y="1691191"/>
            <a:ext cx="860008" cy="821500"/>
          </a:xfrm>
          <a:prstGeom prst="rect">
            <a:avLst/>
          </a:prstGeom>
          <a:solidFill>
            <a:schemeClr val="bg1">
              <a:alpha val="60000"/>
            </a:schemeClr>
          </a:solidFill>
        </p:spPr>
      </p:pic>
      <p:pic>
        <p:nvPicPr>
          <p:cNvPr id="12" name="図 11">
            <a:extLst>
              <a:ext uri="{FF2B5EF4-FFF2-40B4-BE49-F238E27FC236}">
                <a16:creationId xmlns:a16="http://schemas.microsoft.com/office/drawing/2014/main" id="{688157F8-81DE-40CE-8050-6B87C1784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953" y="3455494"/>
            <a:ext cx="860008" cy="821500"/>
          </a:xfrm>
          <a:prstGeom prst="rect">
            <a:avLst/>
          </a:prstGeom>
          <a:solidFill>
            <a:schemeClr val="bg1">
              <a:alpha val="60000"/>
            </a:schemeClr>
          </a:solidFill>
        </p:spPr>
      </p:pic>
      <p:pic>
        <p:nvPicPr>
          <p:cNvPr id="15" name="図 14">
            <a:extLst>
              <a:ext uri="{FF2B5EF4-FFF2-40B4-BE49-F238E27FC236}">
                <a16:creationId xmlns:a16="http://schemas.microsoft.com/office/drawing/2014/main" id="{8F078E40-2A7D-479D-8736-4CBA4AB098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80" y="5301208"/>
            <a:ext cx="860008" cy="818291"/>
          </a:xfrm>
          <a:prstGeom prst="rect">
            <a:avLst/>
          </a:prstGeom>
          <a:solidFill>
            <a:schemeClr val="bg1">
              <a:alpha val="60000"/>
            </a:schemeClr>
          </a:solidFill>
        </p:spPr>
      </p:pic>
      <p:pic>
        <p:nvPicPr>
          <p:cNvPr id="17" name="図 16">
            <a:extLst>
              <a:ext uri="{FF2B5EF4-FFF2-40B4-BE49-F238E27FC236}">
                <a16:creationId xmlns:a16="http://schemas.microsoft.com/office/drawing/2014/main" id="{9CCE4326-346C-4A14-BD7C-A03FBB05D3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0491" y="2574946"/>
            <a:ext cx="856649" cy="818292"/>
          </a:xfrm>
          <a:prstGeom prst="rect">
            <a:avLst/>
          </a:prstGeom>
          <a:solidFill>
            <a:schemeClr val="bg1">
              <a:alpha val="60000"/>
            </a:schemeClr>
          </a:solidFill>
        </p:spPr>
      </p:pic>
      <p:pic>
        <p:nvPicPr>
          <p:cNvPr id="19" name="図 18">
            <a:extLst>
              <a:ext uri="{FF2B5EF4-FFF2-40B4-BE49-F238E27FC236}">
                <a16:creationId xmlns:a16="http://schemas.microsoft.com/office/drawing/2014/main" id="{EEE7B888-A7D0-4311-9320-E8785A2DF5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2480" y="4365104"/>
            <a:ext cx="860008" cy="821500"/>
          </a:xfrm>
          <a:prstGeom prst="rect">
            <a:avLst/>
          </a:prstGeom>
          <a:solidFill>
            <a:schemeClr val="bg1">
              <a:alpha val="60000"/>
            </a:schemeClr>
          </a:solidFill>
        </p:spPr>
      </p:pic>
      <p:sp>
        <p:nvSpPr>
          <p:cNvPr id="22" name="テキスト ボックス 21">
            <a:extLst>
              <a:ext uri="{FF2B5EF4-FFF2-40B4-BE49-F238E27FC236}">
                <a16:creationId xmlns:a16="http://schemas.microsoft.com/office/drawing/2014/main" id="{78070FAA-0489-4DE1-8DC2-7C848AA3FAB7}"/>
              </a:ext>
            </a:extLst>
          </p:cNvPr>
          <p:cNvSpPr txBox="1"/>
          <p:nvPr/>
        </p:nvSpPr>
        <p:spPr>
          <a:xfrm>
            <a:off x="488504" y="1180979"/>
            <a:ext cx="2392001" cy="369332"/>
          </a:xfrm>
          <a:prstGeom prst="rect">
            <a:avLst/>
          </a:prstGeom>
          <a:solidFill>
            <a:schemeClr val="bg1">
              <a:alpha val="60000"/>
            </a:schemeClr>
          </a:solidFill>
        </p:spPr>
        <p:txBody>
          <a:bodyPr wrap="none" rtlCol="0">
            <a:spAutoFit/>
          </a:bodyPr>
          <a:lstStyle/>
          <a:p>
            <a:r>
              <a:rPr kumimoji="1" lang="ja-JP" altLang="en-US" b="1" dirty="0">
                <a:solidFill>
                  <a:srgbClr val="72C0C2"/>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求人アットの</a:t>
            </a:r>
            <a:r>
              <a:rPr kumimoji="1" lang="en-US" altLang="ja-JP" b="1" dirty="0">
                <a:solidFill>
                  <a:srgbClr val="72C0C2"/>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5</a:t>
            </a:r>
            <a:r>
              <a:rPr kumimoji="1" lang="ja-JP" altLang="en-US" b="1" dirty="0">
                <a:solidFill>
                  <a:srgbClr val="72C0C2"/>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つの特徴</a:t>
            </a:r>
          </a:p>
        </p:txBody>
      </p:sp>
      <p:sp>
        <p:nvSpPr>
          <p:cNvPr id="23" name="テキスト ボックス 22">
            <a:extLst>
              <a:ext uri="{FF2B5EF4-FFF2-40B4-BE49-F238E27FC236}">
                <a16:creationId xmlns:a16="http://schemas.microsoft.com/office/drawing/2014/main" id="{0DEB4E08-A91F-420E-A052-6C1C7161D72C}"/>
              </a:ext>
            </a:extLst>
          </p:cNvPr>
          <p:cNvSpPr txBox="1"/>
          <p:nvPr/>
        </p:nvSpPr>
        <p:spPr>
          <a:xfrm>
            <a:off x="1131961" y="1844561"/>
            <a:ext cx="1872171" cy="461665"/>
          </a:xfrm>
          <a:prstGeom prst="rect">
            <a:avLst/>
          </a:prstGeom>
          <a:solidFill>
            <a:schemeClr val="bg1">
              <a:alpha val="60000"/>
            </a:schemeClr>
          </a:solidFill>
        </p:spPr>
        <p:txBody>
          <a:bodyPr wrap="square" rtlCol="0">
            <a:spAutoFit/>
          </a:bodyPr>
          <a:lstStyle/>
          <a:p>
            <a:r>
              <a:rPr kumimoji="1" lang="ja-JP" altLang="en-US" sz="1200" b="1" dirty="0">
                <a:solidFill>
                  <a:srgbClr val="72C0C2"/>
                </a:solidFill>
                <a:latin typeface="Meiryo UI" panose="020B0604030504040204" pitchFamily="50" charset="-128"/>
                <a:ea typeface="Meiryo UI" panose="020B0604030504040204" pitchFamily="50" charset="-128"/>
              </a:rPr>
              <a:t>叩き台となる原稿を無料で作成致します！</a:t>
            </a:r>
          </a:p>
        </p:txBody>
      </p:sp>
      <p:sp>
        <p:nvSpPr>
          <p:cNvPr id="24" name="テキスト ボックス 23">
            <a:extLst>
              <a:ext uri="{FF2B5EF4-FFF2-40B4-BE49-F238E27FC236}">
                <a16:creationId xmlns:a16="http://schemas.microsoft.com/office/drawing/2014/main" id="{A3233DD0-D4EA-4661-A17B-1F4CB922440C}"/>
              </a:ext>
            </a:extLst>
          </p:cNvPr>
          <p:cNvSpPr txBox="1"/>
          <p:nvPr/>
        </p:nvSpPr>
        <p:spPr>
          <a:xfrm>
            <a:off x="1145700" y="2636912"/>
            <a:ext cx="1849473" cy="646331"/>
          </a:xfrm>
          <a:prstGeom prst="rect">
            <a:avLst/>
          </a:prstGeom>
          <a:solidFill>
            <a:schemeClr val="bg1">
              <a:alpha val="60000"/>
            </a:schemeClr>
          </a:solidFill>
        </p:spPr>
        <p:txBody>
          <a:bodyPr wrap="square" rtlCol="0">
            <a:spAutoFit/>
          </a:bodyPr>
          <a:lstStyle/>
          <a:p>
            <a:r>
              <a:rPr kumimoji="1" lang="ja-JP" altLang="en-US" sz="1200" b="1" dirty="0">
                <a:solidFill>
                  <a:srgbClr val="72C0C2"/>
                </a:solidFill>
                <a:latin typeface="Meiryo UI" panose="020B0604030504040204" pitchFamily="50" charset="-128"/>
                <a:ea typeface="Meiryo UI" panose="020B0604030504040204" pitchFamily="50" charset="-128"/>
              </a:rPr>
              <a:t>内容のご確認を頂ければ最短で即日掲載が可能です！</a:t>
            </a:r>
          </a:p>
        </p:txBody>
      </p:sp>
      <p:sp>
        <p:nvSpPr>
          <p:cNvPr id="25" name="テキスト ボックス 24">
            <a:extLst>
              <a:ext uri="{FF2B5EF4-FFF2-40B4-BE49-F238E27FC236}">
                <a16:creationId xmlns:a16="http://schemas.microsoft.com/office/drawing/2014/main" id="{D5B94F21-C51F-40C5-A5A1-7ED17AF380A5}"/>
              </a:ext>
            </a:extLst>
          </p:cNvPr>
          <p:cNvSpPr txBox="1"/>
          <p:nvPr/>
        </p:nvSpPr>
        <p:spPr>
          <a:xfrm>
            <a:off x="1150751" y="3573016"/>
            <a:ext cx="1872171" cy="646331"/>
          </a:xfrm>
          <a:prstGeom prst="rect">
            <a:avLst/>
          </a:prstGeom>
          <a:solidFill>
            <a:schemeClr val="bg1">
              <a:alpha val="60000"/>
            </a:schemeClr>
          </a:solidFill>
        </p:spPr>
        <p:txBody>
          <a:bodyPr wrap="square" rtlCol="0">
            <a:spAutoFit/>
          </a:bodyPr>
          <a:lstStyle/>
          <a:p>
            <a:r>
              <a:rPr kumimoji="1" lang="ja-JP" altLang="en-US" sz="1200" b="1" dirty="0">
                <a:solidFill>
                  <a:srgbClr val="72C0C2"/>
                </a:solidFill>
                <a:latin typeface="Meiryo UI" panose="020B0604030504040204" pitchFamily="50" charset="-128"/>
                <a:ea typeface="Meiryo UI" panose="020B0604030504040204" pitchFamily="50" charset="-128"/>
              </a:rPr>
              <a:t>募集職種の変更など、修正は何度でも無料でできます！</a:t>
            </a:r>
          </a:p>
        </p:txBody>
      </p:sp>
      <p:sp>
        <p:nvSpPr>
          <p:cNvPr id="26" name="テキスト ボックス 25">
            <a:extLst>
              <a:ext uri="{FF2B5EF4-FFF2-40B4-BE49-F238E27FC236}">
                <a16:creationId xmlns:a16="http://schemas.microsoft.com/office/drawing/2014/main" id="{5D90C8E2-D8EA-4F82-9DF3-79ACEC8923D2}"/>
              </a:ext>
            </a:extLst>
          </p:cNvPr>
          <p:cNvSpPr txBox="1"/>
          <p:nvPr/>
        </p:nvSpPr>
        <p:spPr>
          <a:xfrm>
            <a:off x="1145700" y="4509120"/>
            <a:ext cx="1935092" cy="461665"/>
          </a:xfrm>
          <a:prstGeom prst="rect">
            <a:avLst/>
          </a:prstGeom>
          <a:solidFill>
            <a:schemeClr val="bg1">
              <a:alpha val="60000"/>
            </a:schemeClr>
          </a:solidFill>
        </p:spPr>
        <p:txBody>
          <a:bodyPr wrap="square" rtlCol="0">
            <a:spAutoFit/>
          </a:bodyPr>
          <a:lstStyle/>
          <a:p>
            <a:r>
              <a:rPr kumimoji="1" lang="ja-JP" altLang="en-US" sz="1200" b="1" dirty="0">
                <a:solidFill>
                  <a:srgbClr val="72C0C2"/>
                </a:solidFill>
                <a:latin typeface="Meiryo UI" panose="020B0604030504040204" pitchFamily="50" charset="-128"/>
                <a:ea typeface="Meiryo UI" panose="020B0604030504040204" pitchFamily="50" charset="-128"/>
              </a:rPr>
              <a:t>原稿の情報量は無制限！お写真も入れられます！</a:t>
            </a:r>
          </a:p>
        </p:txBody>
      </p:sp>
      <p:sp>
        <p:nvSpPr>
          <p:cNvPr id="27" name="テキスト ボックス 26">
            <a:extLst>
              <a:ext uri="{FF2B5EF4-FFF2-40B4-BE49-F238E27FC236}">
                <a16:creationId xmlns:a16="http://schemas.microsoft.com/office/drawing/2014/main" id="{AF0DCD37-AB73-4979-BB65-AD61621DEAB7}"/>
              </a:ext>
            </a:extLst>
          </p:cNvPr>
          <p:cNvSpPr txBox="1"/>
          <p:nvPr/>
        </p:nvSpPr>
        <p:spPr>
          <a:xfrm>
            <a:off x="1145700" y="5406397"/>
            <a:ext cx="2007100" cy="461665"/>
          </a:xfrm>
          <a:prstGeom prst="rect">
            <a:avLst/>
          </a:prstGeom>
          <a:solidFill>
            <a:schemeClr val="bg1">
              <a:alpha val="60000"/>
            </a:schemeClr>
          </a:solidFill>
        </p:spPr>
        <p:txBody>
          <a:bodyPr wrap="square" rtlCol="0">
            <a:spAutoFit/>
          </a:bodyPr>
          <a:lstStyle/>
          <a:p>
            <a:r>
              <a:rPr kumimoji="1" lang="ja-JP" altLang="en-US" sz="1200" b="1" dirty="0">
                <a:solidFill>
                  <a:srgbClr val="72C0C2"/>
                </a:solidFill>
                <a:latin typeface="Meiryo UI" panose="020B0604030504040204" pitchFamily="50" charset="-128"/>
                <a:ea typeface="Meiryo UI" panose="020B0604030504040204" pitchFamily="50" charset="-128"/>
              </a:rPr>
              <a:t>原稿の公開・非公開が自由に行えます！</a:t>
            </a:r>
          </a:p>
        </p:txBody>
      </p:sp>
      <p:sp>
        <p:nvSpPr>
          <p:cNvPr id="28" name="テキスト ボックス 27">
            <a:extLst>
              <a:ext uri="{FF2B5EF4-FFF2-40B4-BE49-F238E27FC236}">
                <a16:creationId xmlns:a16="http://schemas.microsoft.com/office/drawing/2014/main" id="{4EAC9D3E-13FC-4025-BFDD-A942081E1D9E}"/>
              </a:ext>
            </a:extLst>
          </p:cNvPr>
          <p:cNvSpPr txBox="1"/>
          <p:nvPr/>
        </p:nvSpPr>
        <p:spPr>
          <a:xfrm>
            <a:off x="164107" y="6214623"/>
            <a:ext cx="3908442" cy="230832"/>
          </a:xfrm>
          <a:prstGeom prst="rect">
            <a:avLst/>
          </a:prstGeom>
          <a:solidFill>
            <a:schemeClr val="bg1">
              <a:alpha val="60000"/>
            </a:schemeClr>
          </a:solidFill>
        </p:spPr>
        <p:txBody>
          <a:bodyPr wrap="none" rtlCol="0">
            <a:spAutoFit/>
          </a:bodyPr>
          <a:lstStyle/>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掲載保留は</a:t>
            </a:r>
            <a:r>
              <a:rPr kumimoji="1" lang="en-US" altLang="ja-JP" sz="900" dirty="0">
                <a:latin typeface="Meiryo UI" panose="020B0604030504040204" pitchFamily="50" charset="-128"/>
                <a:ea typeface="Meiryo UI" panose="020B0604030504040204" pitchFamily="50" charset="-128"/>
              </a:rPr>
              <a:t>6</a:t>
            </a:r>
            <a:r>
              <a:rPr kumimoji="1" lang="ja-JP" altLang="en-US" sz="900" dirty="0">
                <a:latin typeface="Meiryo UI" panose="020B0604030504040204" pitchFamily="50" charset="-128"/>
                <a:ea typeface="Meiryo UI" panose="020B0604030504040204" pitchFamily="50" charset="-128"/>
              </a:rPr>
              <a:t>ヶ月以上掲載のお客様が無料でご利用頂けるサービスとなります。</a:t>
            </a:r>
          </a:p>
        </p:txBody>
      </p:sp>
      <p:pic>
        <p:nvPicPr>
          <p:cNvPr id="9" name="図 8">
            <a:extLst>
              <a:ext uri="{FF2B5EF4-FFF2-40B4-BE49-F238E27FC236}">
                <a16:creationId xmlns:a16="http://schemas.microsoft.com/office/drawing/2014/main" id="{C542EBF1-7085-4280-8441-F31D9F03725F}"/>
              </a:ext>
            </a:extLst>
          </p:cNvPr>
          <p:cNvPicPr>
            <a:picLocks noChangeAspect="1"/>
          </p:cNvPicPr>
          <p:nvPr/>
        </p:nvPicPr>
        <p:blipFill>
          <a:blip r:embed="rId8"/>
          <a:stretch>
            <a:fillRect/>
          </a:stretch>
        </p:blipFill>
        <p:spPr>
          <a:xfrm>
            <a:off x="4479864" y="5073550"/>
            <a:ext cx="3600400" cy="1455270"/>
          </a:xfrm>
          <a:prstGeom prst="rect">
            <a:avLst/>
          </a:prstGeom>
        </p:spPr>
      </p:pic>
      <p:pic>
        <p:nvPicPr>
          <p:cNvPr id="8" name="図 7">
            <a:extLst>
              <a:ext uri="{FF2B5EF4-FFF2-40B4-BE49-F238E27FC236}">
                <a16:creationId xmlns:a16="http://schemas.microsoft.com/office/drawing/2014/main" id="{4E8F083C-A10E-E30A-3B4A-CA9D163BB3D1}"/>
              </a:ext>
            </a:extLst>
          </p:cNvPr>
          <p:cNvPicPr>
            <a:picLocks noChangeAspect="1"/>
          </p:cNvPicPr>
          <p:nvPr/>
        </p:nvPicPr>
        <p:blipFill>
          <a:blip r:embed="rId9"/>
          <a:stretch>
            <a:fillRect/>
          </a:stretch>
        </p:blipFill>
        <p:spPr>
          <a:xfrm>
            <a:off x="3064238" y="919058"/>
            <a:ext cx="6496476" cy="3580566"/>
          </a:xfrm>
          <a:prstGeom prst="rect">
            <a:avLst/>
          </a:prstGeom>
        </p:spPr>
      </p:pic>
    </p:spTree>
    <p:extLst>
      <p:ext uri="{BB962C8B-B14F-4D97-AF65-F5344CB8AC3E}">
        <p14:creationId xmlns:p14="http://schemas.microsoft.com/office/powerpoint/2010/main" val="510807262"/>
      </p:ext>
    </p:extLst>
  </p:cSld>
  <p:clrMapOvr>
    <a:masterClrMapping/>
  </p:clrMapOvr>
</p:sld>
</file>

<file path=ppt/theme/theme1.xml><?xml version="1.0" encoding="utf-8"?>
<a:theme xmlns:a="http://schemas.openxmlformats.org/drawingml/2006/main" name="Office 테마">
  <a:themeElements>
    <a:clrScheme name="青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29711</TotalTime>
  <Words>892</Words>
  <Application>Microsoft Office PowerPoint</Application>
  <PresentationFormat>A4 210 x 297 mm</PresentationFormat>
  <Paragraphs>135</Paragraphs>
  <Slides>12</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12</vt:i4>
      </vt:variant>
    </vt:vector>
  </HeadingPairs>
  <TitlesOfParts>
    <vt:vector size="25" baseType="lpstr">
      <vt:lpstr>BIZ UDPゴシック</vt:lpstr>
      <vt:lpstr>等线 Light</vt:lpstr>
      <vt:lpstr>HGP創英角ｺﾞｼｯｸUB</vt:lpstr>
      <vt:lpstr>HG丸ｺﾞｼｯｸM-PRO</vt:lpstr>
      <vt:lpstr>맑은 고딕</vt:lpstr>
      <vt:lpstr>맑은 고딕</vt:lpstr>
      <vt:lpstr>Meiryo UI</vt:lpstr>
      <vt:lpstr>メイリオ</vt:lpstr>
      <vt:lpstr>游ゴシック Light</vt:lpstr>
      <vt:lpstr>Arial</vt:lpstr>
      <vt:lpstr>Calibri</vt:lpstr>
      <vt:lpstr>Calibri Light</vt:lpstr>
      <vt:lpstr>Office 테마</vt:lpstr>
      <vt:lpstr>PowerPoint プレゼンテーション</vt:lpstr>
      <vt:lpstr>全国の有効求人倍率の変遷</vt:lpstr>
      <vt:lpstr>求人アットの特徴　</vt:lpstr>
      <vt:lpstr>求人アットの特徴　　連携する付帯サービス　</vt:lpstr>
      <vt:lpstr>各種媒体　実際の検索表示例</vt:lpstr>
      <vt:lpstr>各種媒体　実際の検索表示例</vt:lpstr>
      <vt:lpstr>他社比較　大手メディア連携　有・無の比較</vt:lpstr>
      <vt:lpstr>公開までの流れ</vt:lpstr>
      <vt:lpstr>掲載料金について</vt:lpstr>
      <vt:lpstr>掲載について　プラン例</vt:lpstr>
      <vt:lpstr>PowerPoint プレゼンテーション</vt:lpstr>
      <vt:lpstr>法人概要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Administartor</dc:creator>
  <cp:lastModifiedBy>User</cp:lastModifiedBy>
  <cp:revision>42</cp:revision>
  <cp:lastPrinted>2022-03-14T07:19:36Z</cp:lastPrinted>
  <dcterms:created xsi:type="dcterms:W3CDTF">2013-01-29T05:44:30Z</dcterms:created>
  <dcterms:modified xsi:type="dcterms:W3CDTF">2023-03-31T04:22:46Z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1041-11.8.2.8474</vt:lpwstr>
  </property>
</Properties>
</file>