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8129588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5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1328" y="73152"/>
            <a:ext cx="8714231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700" b="1" dirty="0">
                <a:solidFill>
                  <a:srgbClr val="000000"/>
                </a:solidFill>
                <a:latin typeface="Arial"/>
              </a:rPr>
              <a:t>Figure 2. Molecular mechanisms of action of BTK inhibitors in follicular lymphoma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9728" y="457200"/>
            <a:ext cx="3931920" cy="4224528"/>
          </a:xfrm>
          <a:prstGeom prst="roundRect">
            <a:avLst/>
          </a:prstGeom>
          <a:solidFill>
            <a:srgbClr val="FCFDFF"/>
          </a:solidFill>
          <a:ln w="12700">
            <a:solidFill>
              <a:srgbClr val="5A7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9728" y="4800600"/>
            <a:ext cx="3931920" cy="2359152"/>
          </a:xfrm>
          <a:prstGeom prst="roundRect">
            <a:avLst/>
          </a:prstGeom>
          <a:solidFill>
            <a:srgbClr val="FCFDFF"/>
          </a:solidFill>
          <a:ln w="12700">
            <a:solidFill>
              <a:srgbClr val="5A7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133087" y="457200"/>
            <a:ext cx="3657600" cy="6702552"/>
          </a:xfrm>
          <a:prstGeom prst="roundRect">
            <a:avLst/>
          </a:prstGeom>
          <a:solidFill>
            <a:srgbClr val="FCFDFF"/>
          </a:solidFill>
          <a:ln w="12700">
            <a:solidFill>
              <a:srgbClr val="5A7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882127" y="457200"/>
            <a:ext cx="4187952" cy="4343400"/>
          </a:xfrm>
          <a:prstGeom prst="roundRect">
            <a:avLst/>
          </a:prstGeom>
          <a:solidFill>
            <a:srgbClr val="FCFDFF"/>
          </a:solidFill>
          <a:ln w="12700">
            <a:solidFill>
              <a:srgbClr val="5A7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882127" y="4919472"/>
            <a:ext cx="4187952" cy="2240280"/>
          </a:xfrm>
          <a:prstGeom prst="roundRect">
            <a:avLst/>
          </a:prstGeom>
          <a:solidFill>
            <a:srgbClr val="FCFDFF"/>
          </a:solidFill>
          <a:ln w="12700">
            <a:solidFill>
              <a:srgbClr val="5A7D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384048" y="521207"/>
            <a:ext cx="3429000" cy="2560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1150" b="1">
                <a:solidFill>
                  <a:srgbClr val="003087"/>
                </a:solidFill>
                <a:latin typeface="Arial"/>
              </a:rPr>
              <a:t>A. BTK domain architecture and inhibitor binding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256032" y="850392"/>
            <a:ext cx="210312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1050" b="1">
                <a:solidFill>
                  <a:srgbClr val="003087"/>
                </a:solidFill>
                <a:latin typeface="Arial"/>
              </a:rPr>
              <a:t>BTK domain structure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2608" y="1115568"/>
            <a:ext cx="512064" cy="283464"/>
          </a:xfrm>
          <a:prstGeom prst="roundRect">
            <a:avLst/>
          </a:prstGeom>
          <a:solidFill>
            <a:srgbClr val="73B4D2"/>
          </a:solidFill>
          <a:ln w="12700"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PH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32104" y="1115568"/>
            <a:ext cx="512064" cy="283464"/>
          </a:xfrm>
          <a:prstGeom prst="roundRect">
            <a:avLst/>
          </a:prstGeom>
          <a:solidFill>
            <a:srgbClr val="F5C373"/>
          </a:solidFill>
          <a:ln w="12700"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TH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371600" y="1115568"/>
            <a:ext cx="512064" cy="283464"/>
          </a:xfrm>
          <a:prstGeom prst="roundRect">
            <a:avLst/>
          </a:prstGeom>
          <a:solidFill>
            <a:srgbClr val="AACD91"/>
          </a:solidFill>
          <a:ln w="12700"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SH3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911096" y="1115568"/>
            <a:ext cx="512064" cy="283464"/>
          </a:xfrm>
          <a:prstGeom prst="roundRect">
            <a:avLst/>
          </a:prstGeom>
          <a:solidFill>
            <a:srgbClr val="B4A5D7"/>
          </a:solidFill>
          <a:ln w="12700"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SH2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50592" y="1115568"/>
            <a:ext cx="859536" cy="283464"/>
          </a:xfrm>
          <a:prstGeom prst="roundRect">
            <a:avLst/>
          </a:prstGeom>
          <a:solidFill>
            <a:srgbClr val="DC4B3C"/>
          </a:solidFill>
          <a:ln w="12700"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Arial"/>
              </a:rPr>
              <a:t>Kinase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37560" y="1115568"/>
            <a:ext cx="512064" cy="283464"/>
          </a:xfrm>
          <a:prstGeom prst="roundRect">
            <a:avLst/>
          </a:prstGeom>
          <a:solidFill>
            <a:srgbClr val="B9B9C3"/>
          </a:solidFill>
          <a:ln w="12700"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PxxP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28600" y="1463040"/>
            <a:ext cx="3611880" cy="1645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780" b="0">
                <a:solidFill>
                  <a:srgbClr val="000000"/>
                </a:solidFill>
                <a:latin typeface="Arial"/>
              </a:rPr>
              <a:t>N-terminus                                      (Catalytic domain)        C-terminus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56032" y="1901952"/>
            <a:ext cx="292608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1050" b="1">
                <a:solidFill>
                  <a:srgbClr val="003087"/>
                </a:solidFill>
                <a:latin typeface="Arial"/>
              </a:rPr>
              <a:t>Binding site in the kinase domain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4320" y="2194560"/>
            <a:ext cx="205740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950" b="1">
                <a:solidFill>
                  <a:srgbClr val="003087"/>
                </a:solidFill>
                <a:latin typeface="Arial"/>
              </a:rPr>
              <a:t>Covalent BTKi (irreversible)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2487168"/>
            <a:ext cx="1481328" cy="804672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9B9B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1">
                <a:solidFill>
                  <a:srgbClr val="5A5A5A"/>
                </a:solidFill>
                <a:latin typeface="Arial"/>
              </a:rPr>
              <a:t>HUMAN ART
BTK kinase + Cys481
covalent binding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029968" y="2487168"/>
            <a:ext cx="1517904" cy="804672"/>
          </a:xfrm>
          <a:prstGeom prst="roundRect">
            <a:avLst/>
          </a:prstGeom>
          <a:solidFill>
            <a:srgbClr val="FAFBFE"/>
          </a:solidFill>
          <a:ln w="12700">
            <a:solidFill>
              <a:srgbClr val="828C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880" b="0">
                <a:solidFill>
                  <a:srgbClr val="000000"/>
                </a:solidFill>
                <a:latin typeface="Arial"/>
              </a:rPr>
              <a:t>Examples
• Ibrutinib
• Acalabrutinib
• Zanubrutinib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4320" y="3456432"/>
            <a:ext cx="2103120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950" b="1">
                <a:solidFill>
                  <a:srgbClr val="003087"/>
                </a:solidFill>
                <a:latin typeface="Arial"/>
              </a:rPr>
              <a:t>Non-covalent BTKi (reversible)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3730752"/>
            <a:ext cx="1481328" cy="74980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9B9B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1">
                <a:solidFill>
                  <a:srgbClr val="5A5A5A"/>
                </a:solidFill>
                <a:latin typeface="Arial"/>
              </a:rPr>
              <a:t>HUMAN ART
BTK kinase + Cys481
reversible binding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029968" y="3730752"/>
            <a:ext cx="1517904" cy="749808"/>
          </a:xfrm>
          <a:prstGeom prst="roundRect">
            <a:avLst/>
          </a:prstGeom>
          <a:solidFill>
            <a:srgbClr val="FAFBFE"/>
          </a:solidFill>
          <a:ln w="12700">
            <a:solidFill>
              <a:srgbClr val="828C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880" b="0">
                <a:solidFill>
                  <a:srgbClr val="000000"/>
                </a:solidFill>
                <a:latin typeface="Arial"/>
              </a:rPr>
              <a:t>Example
• Pirtobrutinib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078992" y="4882896"/>
            <a:ext cx="196596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150" b="1">
                <a:solidFill>
                  <a:srgbClr val="003087"/>
                </a:solidFill>
                <a:latin typeface="Arial"/>
              </a:rPr>
              <a:t>B. BTK inhibitors: evolution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28600" y="5230368"/>
            <a:ext cx="1078992" cy="3474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60" b="1">
                <a:solidFill>
                  <a:srgbClr val="003087"/>
                </a:solidFill>
                <a:latin typeface="Arial"/>
              </a:rPr>
              <a:t>First-generation
covalent BTKi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21208" y="5596128"/>
            <a:ext cx="502920" cy="365760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9B9B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1">
                <a:solidFill>
                  <a:srgbClr val="5A5A5A"/>
                </a:solidFill>
                <a:latin typeface="Arial"/>
              </a:rPr>
              <a:t>ART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28600" y="5980176"/>
            <a:ext cx="1078992" cy="31089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10" b="0">
                <a:solidFill>
                  <a:srgbClr val="000000"/>
                </a:solidFill>
                <a:latin typeface="Arial"/>
              </a:rPr>
              <a:t>Ibrutinib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28600" y="6309360"/>
            <a:ext cx="1097280" cy="69494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720" b="0">
                <a:solidFill>
                  <a:srgbClr val="000000"/>
                </a:solidFill>
                <a:latin typeface="Arial"/>
              </a:rPr>
              <a:t>• Potent BTK inhibition
• Off-target kinases
• Higher toxicity
• Limited by resistance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481328" y="5230368"/>
            <a:ext cx="1078992" cy="3474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60" b="1">
                <a:solidFill>
                  <a:srgbClr val="003087"/>
                </a:solidFill>
                <a:latin typeface="Arial"/>
              </a:rPr>
              <a:t>Second-generation
covalent BTKi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773936" y="5596128"/>
            <a:ext cx="502920" cy="365760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9B9B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1">
                <a:solidFill>
                  <a:srgbClr val="5A5A5A"/>
                </a:solidFill>
                <a:latin typeface="Arial"/>
              </a:rPr>
              <a:t>ART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481328" y="5980176"/>
            <a:ext cx="1078992" cy="31089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10" b="0">
                <a:solidFill>
                  <a:srgbClr val="000000"/>
                </a:solidFill>
                <a:latin typeface="Arial"/>
              </a:rPr>
              <a:t>Acalabrutinib
Zanubrutinib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481328" y="6309360"/>
            <a:ext cx="1097280" cy="69494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720" b="0">
                <a:solidFill>
                  <a:srgbClr val="000000"/>
                </a:solidFill>
                <a:latin typeface="Arial"/>
              </a:rPr>
              <a:t>• Greater BTK selectivity
• Less off-target activity
• Improved tolerability
• Covalent, irreversible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61488" y="5230368"/>
            <a:ext cx="1078992" cy="3474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60" b="1">
                <a:solidFill>
                  <a:srgbClr val="003087"/>
                </a:solidFill>
                <a:latin typeface="Arial"/>
              </a:rPr>
              <a:t>Non-covalent
BTKi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054096" y="5596128"/>
            <a:ext cx="502920" cy="365760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9B9B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1">
                <a:solidFill>
                  <a:srgbClr val="5A5A5A"/>
                </a:solidFill>
                <a:latin typeface="Arial"/>
              </a:rPr>
              <a:t>ART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761488" y="5980176"/>
            <a:ext cx="1078992" cy="31089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10" b="0">
                <a:solidFill>
                  <a:srgbClr val="000000"/>
                </a:solidFill>
                <a:latin typeface="Arial"/>
              </a:rPr>
              <a:t>Pirtobrutinib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61488" y="6309360"/>
            <a:ext cx="1097280" cy="69494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720" b="0">
                <a:solidFill>
                  <a:srgbClr val="000000"/>
                </a:solidFill>
                <a:latin typeface="Arial"/>
              </a:rPr>
              <a:t>• Highly selective
• Reversible binding
• Active against Cys481 mutations
• Effective after prior covalent BTKi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90288" y="521207"/>
            <a:ext cx="2880360" cy="2560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150" b="1">
                <a:solidFill>
                  <a:srgbClr val="003087"/>
                </a:solidFill>
                <a:latin typeface="Arial"/>
              </a:rPr>
              <a:t>C. Downstream inhibition of BCR signalling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248656" y="804672"/>
            <a:ext cx="1444752" cy="2011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30" b="0">
                <a:solidFill>
                  <a:srgbClr val="000000"/>
                </a:solidFill>
                <a:latin typeface="Arial"/>
              </a:rPr>
              <a:t>BCR engagement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266944" y="1078992"/>
            <a:ext cx="1325880" cy="777240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9B9B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1">
                <a:solidFill>
                  <a:srgbClr val="5A5A5A"/>
                </a:solidFill>
                <a:latin typeface="Arial"/>
              </a:rPr>
              <a:t>HUMAN ART
BCR + membrane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596128" y="2011680"/>
            <a:ext cx="585216" cy="283464"/>
          </a:xfrm>
          <a:prstGeom prst="roundRect">
            <a:avLst/>
          </a:prstGeom>
          <a:solidFill>
            <a:srgbClr val="EFF8E7"/>
          </a:solidFill>
          <a:ln w="12700">
            <a:solidFill>
              <a:srgbClr val="4E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SYK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522976" y="2487168"/>
            <a:ext cx="749808" cy="310896"/>
          </a:xfrm>
          <a:prstGeom prst="roundRect">
            <a:avLst/>
          </a:prstGeom>
          <a:solidFill>
            <a:srgbClr val="DC4B3C"/>
          </a:solidFill>
          <a:ln w="12700">
            <a:solidFill>
              <a:srgbClr val="AA28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BTK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291072" y="2441448"/>
            <a:ext cx="548640" cy="29260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1000" b="1">
                <a:solidFill>
                  <a:srgbClr val="C32319"/>
                </a:solidFill>
                <a:latin typeface="Arial"/>
              </a:rPr>
              <a:t>⊣ BTKi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5888736" y="1856231"/>
            <a:ext cx="0" cy="155449"/>
          </a:xfrm>
          <a:prstGeom prst="line">
            <a:avLst/>
          </a:prstGeom>
          <a:ln w="16510"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5888736" y="2295144"/>
            <a:ext cx="0" cy="192024"/>
          </a:xfrm>
          <a:prstGeom prst="line">
            <a:avLst/>
          </a:prstGeom>
          <a:ln w="16510"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4407408" y="3063240"/>
            <a:ext cx="603504" cy="283464"/>
          </a:xfrm>
          <a:prstGeom prst="roundRect">
            <a:avLst/>
          </a:prstGeom>
          <a:solidFill>
            <a:srgbClr val="E8F6FA"/>
          </a:solidFill>
          <a:ln w="12700">
            <a:solidFill>
              <a:srgbClr val="287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PLCγ2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532120" y="3063240"/>
            <a:ext cx="731520" cy="438912"/>
          </a:xfrm>
          <a:prstGeom prst="roundRect">
            <a:avLst/>
          </a:prstGeom>
          <a:solidFill>
            <a:srgbClr val="FFF3E0"/>
          </a:solidFill>
          <a:ln w="12700">
            <a:solidFill>
              <a:srgbClr val="E178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NF-κB
pathway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720840" y="3063240"/>
            <a:ext cx="731520" cy="438912"/>
          </a:xfrm>
          <a:prstGeom prst="roundRect">
            <a:avLst/>
          </a:prstGeom>
          <a:solidFill>
            <a:srgbClr val="EFF8E7"/>
          </a:solidFill>
          <a:ln w="12700">
            <a:solidFill>
              <a:srgbClr val="4E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PI3K–AKT
–mTOR</a:t>
            </a:r>
          </a:p>
        </p:txBody>
      </p:sp>
      <p:cxnSp>
        <p:nvCxnSpPr>
          <p:cNvPr id="48" name="Connector 47"/>
          <p:cNvCxnSpPr/>
          <p:nvPr/>
        </p:nvCxnSpPr>
        <p:spPr>
          <a:xfrm flipH="1">
            <a:off x="4709160" y="2798064"/>
            <a:ext cx="978408" cy="265176"/>
          </a:xfrm>
          <a:prstGeom prst="line">
            <a:avLst/>
          </a:prstGeom>
          <a:ln w="16510"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5888736" y="2798064"/>
            <a:ext cx="0" cy="265176"/>
          </a:xfrm>
          <a:prstGeom prst="line">
            <a:avLst/>
          </a:prstGeom>
          <a:ln w="16510"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6089904" y="2798064"/>
            <a:ext cx="996696" cy="265176"/>
          </a:xfrm>
          <a:prstGeom prst="line">
            <a:avLst/>
          </a:prstGeom>
          <a:ln w="16510"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4315968" y="3730752"/>
            <a:ext cx="438912" cy="274320"/>
          </a:xfrm>
          <a:prstGeom prst="roundRect">
            <a:avLst/>
          </a:prstGeom>
          <a:solidFill>
            <a:srgbClr val="E8F6FA"/>
          </a:solidFill>
          <a:ln w="12700">
            <a:solidFill>
              <a:srgbClr val="287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0">
                <a:solidFill>
                  <a:srgbClr val="000000"/>
                </a:solidFill>
                <a:latin typeface="Arial"/>
              </a:rPr>
              <a:t>IP3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4892040" y="3730752"/>
            <a:ext cx="438912" cy="274320"/>
          </a:xfrm>
          <a:prstGeom prst="roundRect">
            <a:avLst/>
          </a:prstGeom>
          <a:solidFill>
            <a:srgbClr val="E8F6FA"/>
          </a:solidFill>
          <a:ln w="12700">
            <a:solidFill>
              <a:srgbClr val="287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0">
                <a:solidFill>
                  <a:srgbClr val="000000"/>
                </a:solidFill>
                <a:latin typeface="Arial"/>
              </a:rPr>
              <a:t>DAG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297680" y="4270248"/>
            <a:ext cx="475488" cy="274320"/>
          </a:xfrm>
          <a:prstGeom prst="roundRect">
            <a:avLst/>
          </a:prstGeom>
          <a:solidFill>
            <a:srgbClr val="E8F6FA"/>
          </a:solidFill>
          <a:ln w="12700">
            <a:solidFill>
              <a:srgbClr val="287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00" b="0">
                <a:solidFill>
                  <a:srgbClr val="000000"/>
                </a:solidFill>
                <a:latin typeface="Arial"/>
              </a:rPr>
              <a:t>↑ Ca²⁺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4882896" y="4270248"/>
            <a:ext cx="475488" cy="274320"/>
          </a:xfrm>
          <a:prstGeom prst="roundRect">
            <a:avLst/>
          </a:prstGeom>
          <a:solidFill>
            <a:srgbClr val="E8F6FA"/>
          </a:solidFill>
          <a:ln w="12700">
            <a:solidFill>
              <a:srgbClr val="287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00" b="0">
                <a:solidFill>
                  <a:srgbClr val="000000"/>
                </a:solidFill>
                <a:latin typeface="Arial"/>
              </a:rPr>
              <a:t>PKCβ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279392" y="5010912"/>
            <a:ext cx="841248" cy="621792"/>
          </a:xfrm>
          <a:prstGeom prst="roundRect">
            <a:avLst/>
          </a:prstGeom>
          <a:solidFill>
            <a:srgbClr val="EBF8FA"/>
          </a:solidFill>
          <a:ln w="12700">
            <a:solidFill>
              <a:srgbClr val="287D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19" b="0">
                <a:solidFill>
                  <a:srgbClr val="000000"/>
                </a:solidFill>
                <a:latin typeface="Arial"/>
              </a:rPr>
              <a:t>Survival
Migration
Adhesion</a:t>
            </a:r>
          </a:p>
        </p:txBody>
      </p:sp>
      <p:cxnSp>
        <p:nvCxnSpPr>
          <p:cNvPr id="56" name="Connector 55"/>
          <p:cNvCxnSpPr/>
          <p:nvPr/>
        </p:nvCxnSpPr>
        <p:spPr>
          <a:xfrm flipH="1">
            <a:off x="4535424" y="3346704"/>
            <a:ext cx="173736" cy="384048"/>
          </a:xfrm>
          <a:prstGeom prst="line">
            <a:avLst/>
          </a:prstGeom>
          <a:ln w="16510"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4709160" y="3346704"/>
            <a:ext cx="402336" cy="384048"/>
          </a:xfrm>
          <a:prstGeom prst="line">
            <a:avLst/>
          </a:prstGeom>
          <a:ln w="16510"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4535424" y="4005072"/>
            <a:ext cx="0" cy="265176"/>
          </a:xfrm>
          <a:prstGeom prst="line">
            <a:avLst/>
          </a:prstGeom>
          <a:ln w="16510"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5111496" y="4005072"/>
            <a:ext cx="0" cy="265176"/>
          </a:xfrm>
          <a:prstGeom prst="line">
            <a:avLst/>
          </a:prstGeom>
          <a:ln w="16510"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4535424" y="4544568"/>
            <a:ext cx="82296" cy="466344"/>
          </a:xfrm>
          <a:prstGeom prst="line">
            <a:avLst/>
          </a:prstGeom>
          <a:ln w="16510"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H="1">
            <a:off x="4846320" y="4544568"/>
            <a:ext cx="265176" cy="466344"/>
          </a:xfrm>
          <a:prstGeom prst="line">
            <a:avLst/>
          </a:prstGeom>
          <a:ln w="16510"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61"/>
          <p:cNvSpPr/>
          <p:nvPr/>
        </p:nvSpPr>
        <p:spPr>
          <a:xfrm>
            <a:off x="5486400" y="3730752"/>
            <a:ext cx="841248" cy="457200"/>
          </a:xfrm>
          <a:prstGeom prst="roundRect">
            <a:avLst/>
          </a:prstGeom>
          <a:solidFill>
            <a:srgbClr val="FFF3E0"/>
          </a:solidFill>
          <a:ln w="12700">
            <a:solidFill>
              <a:srgbClr val="E178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00" b="0">
                <a:solidFill>
                  <a:srgbClr val="000000"/>
                </a:solidFill>
                <a:latin typeface="Arial"/>
              </a:rPr>
              <a:t>IκBα degradation
NF-κB activation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5321808" y="5010912"/>
            <a:ext cx="1170432" cy="621792"/>
          </a:xfrm>
          <a:prstGeom prst="roundRect">
            <a:avLst/>
          </a:prstGeom>
          <a:solidFill>
            <a:srgbClr val="FFF3E0"/>
          </a:solidFill>
          <a:ln w="12700">
            <a:solidFill>
              <a:srgbClr val="E178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19" b="0">
                <a:solidFill>
                  <a:srgbClr val="000000"/>
                </a:solidFill>
                <a:latin typeface="Arial"/>
              </a:rPr>
              <a:t>Cytokine production
Cell survival</a:t>
            </a:r>
          </a:p>
        </p:txBody>
      </p:sp>
      <p:cxnSp>
        <p:nvCxnSpPr>
          <p:cNvPr id="64" name="Connector 63"/>
          <p:cNvCxnSpPr/>
          <p:nvPr/>
        </p:nvCxnSpPr>
        <p:spPr>
          <a:xfrm>
            <a:off x="5888736" y="3502152"/>
            <a:ext cx="0" cy="228600"/>
          </a:xfrm>
          <a:prstGeom prst="line">
            <a:avLst/>
          </a:prstGeom>
          <a:ln w="16510"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5888736" y="4187952"/>
            <a:ext cx="0" cy="822960"/>
          </a:xfrm>
          <a:prstGeom prst="line">
            <a:avLst/>
          </a:prstGeom>
          <a:ln w="16510"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6656832" y="3730752"/>
            <a:ext cx="859536" cy="457200"/>
          </a:xfrm>
          <a:prstGeom prst="roundRect">
            <a:avLst/>
          </a:prstGeom>
          <a:solidFill>
            <a:srgbClr val="EFF8E7"/>
          </a:solidFill>
          <a:ln w="12700">
            <a:solidFill>
              <a:srgbClr val="4E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00" b="0">
                <a:solidFill>
                  <a:srgbClr val="000000"/>
                </a:solidFill>
                <a:latin typeface="Arial"/>
              </a:rPr>
              <a:t>AKT activation
mTOR activation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583680" y="5010912"/>
            <a:ext cx="987552" cy="621792"/>
          </a:xfrm>
          <a:prstGeom prst="roundRect">
            <a:avLst/>
          </a:prstGeom>
          <a:solidFill>
            <a:srgbClr val="EFF8E7"/>
          </a:solidFill>
          <a:ln w="12700">
            <a:solidFill>
              <a:srgbClr val="4E7D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19" b="0">
                <a:solidFill>
                  <a:srgbClr val="000000"/>
                </a:solidFill>
                <a:latin typeface="Arial"/>
              </a:rPr>
              <a:t>Cell growth
Metabolism
Proliferation</a:t>
            </a:r>
          </a:p>
        </p:txBody>
      </p:sp>
      <p:cxnSp>
        <p:nvCxnSpPr>
          <p:cNvPr id="68" name="Connector 67"/>
          <p:cNvCxnSpPr/>
          <p:nvPr/>
        </p:nvCxnSpPr>
        <p:spPr>
          <a:xfrm>
            <a:off x="7086600" y="3502152"/>
            <a:ext cx="0" cy="228600"/>
          </a:xfrm>
          <a:prstGeom prst="line">
            <a:avLst/>
          </a:prstGeom>
          <a:ln w="16510"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7086600" y="4187952"/>
            <a:ext cx="0" cy="822960"/>
          </a:xfrm>
          <a:prstGeom prst="line">
            <a:avLst/>
          </a:prstGeom>
          <a:ln w="16510">
            <a:solidFill>
              <a:srgbClr val="46464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Rounded Rectangle 69"/>
          <p:cNvSpPr/>
          <p:nvPr/>
        </p:nvSpPr>
        <p:spPr>
          <a:xfrm>
            <a:off x="4315968" y="5852160"/>
            <a:ext cx="3310128" cy="969264"/>
          </a:xfrm>
          <a:prstGeom prst="roundRect">
            <a:avLst/>
          </a:prstGeom>
          <a:solidFill>
            <a:srgbClr val="FAFCFF"/>
          </a:solidFill>
          <a:ln w="12700">
            <a:solidFill>
              <a:srgbClr val="7896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850" b="0">
                <a:solidFill>
                  <a:srgbClr val="003087"/>
                </a:solidFill>
                <a:latin typeface="Arial"/>
              </a:rPr>
              <a:t>Overall effect of BTK inhibition
• Suppression of malignant B-cell survival and proliferation
• Disruption of supportive tumour microenvironment signals
• Enhanced susceptibility to combination therapies
• Potential to overcome resistance mechanisms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66760" y="521207"/>
            <a:ext cx="3246120" cy="2560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150" b="1">
                <a:solidFill>
                  <a:srgbClr val="003087"/>
                </a:solidFill>
                <a:latin typeface="Arial"/>
              </a:rPr>
              <a:t>D. Mechanisms of resistance to BTK inhibitors</a:t>
            </a:r>
          </a:p>
        </p:txBody>
      </p:sp>
      <p:sp>
        <p:nvSpPr>
          <p:cNvPr id="72" name="Rectangle 71"/>
          <p:cNvSpPr/>
          <p:nvPr/>
        </p:nvSpPr>
        <p:spPr>
          <a:xfrm>
            <a:off x="8028431" y="868680"/>
            <a:ext cx="1417320" cy="40233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869" b="1">
                <a:solidFill>
                  <a:srgbClr val="003087"/>
                </a:solidFill>
                <a:latin typeface="Arial"/>
              </a:rPr>
              <a:t>BTK Cys481 mutation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9436608" y="896112"/>
            <a:ext cx="932688" cy="38404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9B9B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1">
                <a:solidFill>
                  <a:srgbClr val="5A5A5A"/>
                </a:solidFill>
                <a:latin typeface="Arial"/>
              </a:rPr>
              <a:t>HUMAN ART
mutated BTK/Cys481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0442448" y="868680"/>
            <a:ext cx="1444752" cy="43891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750" b="0">
                <a:solidFill>
                  <a:srgbClr val="000000"/>
                </a:solidFill>
                <a:latin typeface="Arial"/>
              </a:rPr>
              <a:t>• Prevents covalent binding of ibrutinib, acalabrutinib, zanubrutinib
→ Overcome by pirtobrutinib</a:t>
            </a:r>
          </a:p>
        </p:txBody>
      </p:sp>
      <p:sp>
        <p:nvSpPr>
          <p:cNvPr id="75" name="Rectangle 74"/>
          <p:cNvSpPr/>
          <p:nvPr/>
        </p:nvSpPr>
        <p:spPr>
          <a:xfrm>
            <a:off x="8028431" y="1627631"/>
            <a:ext cx="1417320" cy="40233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869" b="1">
                <a:solidFill>
                  <a:srgbClr val="003087"/>
                </a:solidFill>
                <a:latin typeface="Arial"/>
              </a:rPr>
              <a:t>PLCG2 mutations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9436608" y="1655063"/>
            <a:ext cx="932688" cy="38404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9B9B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1">
                <a:solidFill>
                  <a:srgbClr val="5A5A5A"/>
                </a:solidFill>
                <a:latin typeface="Arial"/>
              </a:rPr>
              <a:t>HUMAN ART
PLCγ2 mutation</a:t>
            </a:r>
          </a:p>
        </p:txBody>
      </p:sp>
      <p:sp>
        <p:nvSpPr>
          <p:cNvPr id="77" name="Rectangle 76"/>
          <p:cNvSpPr/>
          <p:nvPr/>
        </p:nvSpPr>
        <p:spPr>
          <a:xfrm>
            <a:off x="10442448" y="1627631"/>
            <a:ext cx="1444752" cy="43891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750" b="0">
                <a:solidFill>
                  <a:srgbClr val="000000"/>
                </a:solidFill>
                <a:latin typeface="Arial"/>
              </a:rPr>
              <a:t>Downstream activation independent of BTK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028431" y="2386584"/>
            <a:ext cx="1417320" cy="40233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869" b="1">
                <a:solidFill>
                  <a:srgbClr val="003087"/>
                </a:solidFill>
                <a:latin typeface="Arial"/>
              </a:rPr>
              <a:t>Bypass signalling
(e.g., SYK or PI3K activation)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9436608" y="2414015"/>
            <a:ext cx="932688" cy="38404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9B9B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1">
                <a:solidFill>
                  <a:srgbClr val="5A5A5A"/>
                </a:solidFill>
                <a:latin typeface="Arial"/>
              </a:rPr>
              <a:t>HUMAN ART
SYK / PI3K mutation</a:t>
            </a:r>
          </a:p>
        </p:txBody>
      </p:sp>
      <p:sp>
        <p:nvSpPr>
          <p:cNvPr id="80" name="Rectangle 79"/>
          <p:cNvSpPr/>
          <p:nvPr/>
        </p:nvSpPr>
        <p:spPr>
          <a:xfrm>
            <a:off x="10442448" y="2386584"/>
            <a:ext cx="1444752" cy="43891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750" b="0">
                <a:solidFill>
                  <a:srgbClr val="000000"/>
                </a:solidFill>
                <a:latin typeface="Arial"/>
              </a:rPr>
              <a:t>Alternative pathway activation maintains survival signals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028431" y="3145536"/>
            <a:ext cx="1417320" cy="40233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869" b="1">
                <a:solidFill>
                  <a:srgbClr val="003087"/>
                </a:solidFill>
                <a:latin typeface="Arial"/>
              </a:rPr>
              <a:t>Microenvironment-
mediated protection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9436608" y="3172968"/>
            <a:ext cx="932688" cy="38404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9B9B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1">
                <a:solidFill>
                  <a:srgbClr val="5A5A5A"/>
                </a:solidFill>
                <a:latin typeface="Arial"/>
              </a:rPr>
              <a:t>HUMAN ART
stromal + immune cells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10442448" y="3145536"/>
            <a:ext cx="1444752" cy="43891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750" b="0">
                <a:solidFill>
                  <a:srgbClr val="000000"/>
                </a:solidFill>
                <a:latin typeface="Arial"/>
              </a:rPr>
              <a:t>Cytokines (e.g., IL-4, IL-10), BAFF, CXCL12/CXCL13 promote resistance</a:t>
            </a:r>
          </a:p>
        </p:txBody>
      </p:sp>
      <p:sp>
        <p:nvSpPr>
          <p:cNvPr id="84" name="Rectangle 83"/>
          <p:cNvSpPr/>
          <p:nvPr/>
        </p:nvSpPr>
        <p:spPr>
          <a:xfrm>
            <a:off x="8028431" y="3904487"/>
            <a:ext cx="1417320" cy="40233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869" b="1">
                <a:solidFill>
                  <a:srgbClr val="003087"/>
                </a:solidFill>
                <a:latin typeface="Arial"/>
              </a:rPr>
              <a:t>Histologic transformation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9436608" y="3931920"/>
            <a:ext cx="932688" cy="38404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9B9B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1">
                <a:solidFill>
                  <a:srgbClr val="5A5A5A"/>
                </a:solidFill>
                <a:latin typeface="Arial"/>
              </a:rPr>
              <a:t>HUMAN ART
transformed clone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0442448" y="3904487"/>
            <a:ext cx="1444752" cy="43891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750" b="0">
                <a:solidFill>
                  <a:srgbClr val="000000"/>
                </a:solidFill>
                <a:latin typeface="Arial"/>
              </a:rPr>
              <a:t>High-risk clonal evolution (e.g., to DLBCL) associated with BTKi resistance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613648" y="5001768"/>
            <a:ext cx="2743200" cy="23774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150" b="1">
                <a:solidFill>
                  <a:srgbClr val="003087"/>
                </a:solidFill>
                <a:latin typeface="Arial"/>
              </a:rPr>
              <a:t>E. Combination strategies with BTKi</a:t>
            </a:r>
          </a:p>
        </p:txBody>
      </p:sp>
      <p:sp>
        <p:nvSpPr>
          <p:cNvPr id="88" name="Rectangle 87"/>
          <p:cNvSpPr/>
          <p:nvPr/>
        </p:nvSpPr>
        <p:spPr>
          <a:xfrm>
            <a:off x="8028431" y="5394960"/>
            <a:ext cx="713232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770" b="1">
                <a:solidFill>
                  <a:srgbClr val="000000"/>
                </a:solidFill>
                <a:latin typeface="Arial"/>
              </a:rPr>
              <a:t>Anti-CD20
antibodies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8174736" y="5769864"/>
            <a:ext cx="420624" cy="38404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9B9B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1">
                <a:solidFill>
                  <a:srgbClr val="5A5A5A"/>
                </a:solidFill>
                <a:latin typeface="Arial"/>
              </a:rPr>
              <a:t>ART</a:t>
            </a:r>
          </a:p>
        </p:txBody>
      </p:sp>
      <p:sp>
        <p:nvSpPr>
          <p:cNvPr id="90" name="Rectangle 89"/>
          <p:cNvSpPr/>
          <p:nvPr/>
        </p:nvSpPr>
        <p:spPr>
          <a:xfrm>
            <a:off x="8028431" y="6199632"/>
            <a:ext cx="713232" cy="6217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680" b="0">
                <a:solidFill>
                  <a:srgbClr val="000000"/>
                </a:solidFill>
                <a:latin typeface="Arial"/>
              </a:rPr>
              <a:t>Rituximab
Obinutuzumab</a:t>
            </a:r>
          </a:p>
        </p:txBody>
      </p:sp>
      <p:sp>
        <p:nvSpPr>
          <p:cNvPr id="91" name="Rectangle 90"/>
          <p:cNvSpPr/>
          <p:nvPr/>
        </p:nvSpPr>
        <p:spPr>
          <a:xfrm>
            <a:off x="8823959" y="5394960"/>
            <a:ext cx="713232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770" b="1">
                <a:solidFill>
                  <a:srgbClr val="000000"/>
                </a:solidFill>
                <a:latin typeface="Arial"/>
              </a:rPr>
              <a:t>PI3K inhibitors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8970263" y="5769864"/>
            <a:ext cx="420624" cy="38404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9B9B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1">
                <a:solidFill>
                  <a:srgbClr val="5A5A5A"/>
                </a:solidFill>
                <a:latin typeface="Arial"/>
              </a:rPr>
              <a:t>ART</a:t>
            </a:r>
          </a:p>
        </p:txBody>
      </p:sp>
      <p:sp>
        <p:nvSpPr>
          <p:cNvPr id="93" name="Rectangle 92"/>
          <p:cNvSpPr/>
          <p:nvPr/>
        </p:nvSpPr>
        <p:spPr>
          <a:xfrm>
            <a:off x="8823959" y="6199632"/>
            <a:ext cx="713232" cy="6217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680" b="0">
                <a:solidFill>
                  <a:srgbClr val="000000"/>
                </a:solidFill>
                <a:latin typeface="Arial"/>
              </a:rPr>
              <a:t>Idelalisib
Duvelisib
Copanlisib</a:t>
            </a:r>
          </a:p>
        </p:txBody>
      </p:sp>
      <p:sp>
        <p:nvSpPr>
          <p:cNvPr id="94" name="Rectangle 93"/>
          <p:cNvSpPr/>
          <p:nvPr/>
        </p:nvSpPr>
        <p:spPr>
          <a:xfrm>
            <a:off x="9619487" y="5394960"/>
            <a:ext cx="713232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770" b="1">
                <a:solidFill>
                  <a:srgbClr val="000000"/>
                </a:solidFill>
                <a:latin typeface="Arial"/>
              </a:rPr>
              <a:t>BCL2 inhibitor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9765791" y="5769864"/>
            <a:ext cx="420624" cy="38404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9B9B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1">
                <a:solidFill>
                  <a:srgbClr val="5A5A5A"/>
                </a:solidFill>
                <a:latin typeface="Arial"/>
              </a:rPr>
              <a:t>ART</a:t>
            </a:r>
          </a:p>
        </p:txBody>
      </p:sp>
      <p:sp>
        <p:nvSpPr>
          <p:cNvPr id="96" name="Rectangle 95"/>
          <p:cNvSpPr/>
          <p:nvPr/>
        </p:nvSpPr>
        <p:spPr>
          <a:xfrm>
            <a:off x="9619487" y="6199632"/>
            <a:ext cx="713232" cy="6217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680" b="0">
                <a:solidFill>
                  <a:srgbClr val="000000"/>
                </a:solidFill>
                <a:latin typeface="Arial"/>
              </a:rPr>
              <a:t>Venetoclax</a:t>
            </a:r>
          </a:p>
        </p:txBody>
      </p:sp>
      <p:sp>
        <p:nvSpPr>
          <p:cNvPr id="97" name="Rectangle 96"/>
          <p:cNvSpPr/>
          <p:nvPr/>
        </p:nvSpPr>
        <p:spPr>
          <a:xfrm>
            <a:off x="10415015" y="5394960"/>
            <a:ext cx="713232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770" b="1">
                <a:solidFill>
                  <a:srgbClr val="000000"/>
                </a:solidFill>
                <a:latin typeface="Arial"/>
              </a:rPr>
              <a:t>Bispecific
antibodies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10561319" y="5769864"/>
            <a:ext cx="420624" cy="38404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9B9B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1">
                <a:solidFill>
                  <a:srgbClr val="5A5A5A"/>
                </a:solidFill>
                <a:latin typeface="Arial"/>
              </a:rPr>
              <a:t>ART</a:t>
            </a:r>
          </a:p>
        </p:txBody>
      </p:sp>
      <p:sp>
        <p:nvSpPr>
          <p:cNvPr id="99" name="Rectangle 98"/>
          <p:cNvSpPr/>
          <p:nvPr/>
        </p:nvSpPr>
        <p:spPr>
          <a:xfrm>
            <a:off x="10415015" y="6199632"/>
            <a:ext cx="713232" cy="6217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680" b="0">
                <a:solidFill>
                  <a:srgbClr val="000000"/>
                </a:solidFill>
                <a:latin typeface="Arial"/>
              </a:rPr>
              <a:t>Mosunetuzumab
Epcoritamab
Odronextamab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11210543" y="5394960"/>
            <a:ext cx="713232" cy="32918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770" b="1">
                <a:solidFill>
                  <a:srgbClr val="000000"/>
                </a:solidFill>
                <a:latin typeface="Arial"/>
              </a:rPr>
              <a:t>CAR-T cell
therapy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11356847" y="5769864"/>
            <a:ext cx="420624" cy="384048"/>
          </a:xfrm>
          <a:prstGeom prst="roundRect">
            <a:avLst/>
          </a:prstGeom>
          <a:solidFill>
            <a:srgbClr val="F2F2F2"/>
          </a:solidFill>
          <a:ln w="12700">
            <a:solidFill>
              <a:srgbClr val="9B9B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850" b="1">
                <a:solidFill>
                  <a:srgbClr val="5A5A5A"/>
                </a:solidFill>
                <a:latin typeface="Arial"/>
              </a:rPr>
              <a:t>ART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11210543" y="6199632"/>
            <a:ext cx="713232" cy="6217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680" b="0">
                <a:solidFill>
                  <a:srgbClr val="000000"/>
                </a:solidFill>
                <a:latin typeface="Arial"/>
              </a:rPr>
              <a:t>Axicabtagene ciloleucel
Tisagenlecleucel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164592" y="7333488"/>
            <a:ext cx="5687568" cy="566928"/>
          </a:xfrm>
          <a:prstGeom prst="roundRect">
            <a:avLst/>
          </a:prstGeom>
          <a:solidFill>
            <a:srgbClr val="FFF9EF"/>
          </a:solidFill>
          <a:ln w="12700">
            <a:solidFill>
              <a:srgbClr val="E1A5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ctr"/>
            <a:r>
              <a:rPr sz="1019" b="1">
                <a:solidFill>
                  <a:srgbClr val="000000"/>
                </a:solidFill>
                <a:latin typeface="Arial"/>
              </a:rPr>
              <a:t>BTK inhibitors, especially next-generation covalent and non-covalent agents,
represent a promising therapeutic platform in follicular lymphoma.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6016752" y="7342631"/>
            <a:ext cx="5806440" cy="53035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" tIns="18288" rIns="36576" bIns="18288" rtlCol="0" anchor="ctr"/>
          <a:lstStyle/>
          <a:p>
            <a:pPr algn="l"/>
            <a:r>
              <a:rPr sz="730" b="0">
                <a:solidFill>
                  <a:srgbClr val="000000"/>
                </a:solidFill>
                <a:latin typeface="Arial"/>
              </a:rPr>
              <a:t>BCR, B-cell receptor; BTK, Bruton’s tyrosine kinase; BTKi, BTK inhibitor; SYK, spleen tyrosine kinase;
PLCγ2, phospholipase Cγ2; NF-κB, nuclear factor kappa B; PI3K, phosphoinositide 3-kinase;
AKT, protein kinase B; mTOR, mechanistic target of rapamycin.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501</Words>
  <Application>Microsoft Office PowerPoint</Application>
  <PresentationFormat>ユーザー設定</PresentationFormat>
  <Paragraphs>83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渡辺卓也</dc:creator>
  <cp:keywords/>
  <dc:description>generated using python-pptx</dc:description>
  <cp:lastModifiedBy>卓也 渡辺</cp:lastModifiedBy>
  <cp:revision>2</cp:revision>
  <cp:lastPrinted>2026-10-05T10:08:29Z</cp:lastPrinted>
  <dcterms:created xsi:type="dcterms:W3CDTF">2013-01-27T09:14:16Z</dcterms:created>
  <dcterms:modified xsi:type="dcterms:W3CDTF">2026-10-05T10:09:02Z</dcterms:modified>
  <cp:category/>
</cp:coreProperties>
</file>