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2" r:id="rId1"/>
  </p:sldMasterIdLst>
  <p:notesMasterIdLst>
    <p:notesMasterId r:id="rId10"/>
  </p:notesMasterIdLst>
  <p:sldIdLst>
    <p:sldId id="399" r:id="rId2"/>
    <p:sldId id="462" r:id="rId3"/>
    <p:sldId id="444" r:id="rId4"/>
    <p:sldId id="454" r:id="rId5"/>
    <p:sldId id="455" r:id="rId6"/>
    <p:sldId id="456" r:id="rId7"/>
    <p:sldId id="457" r:id="rId8"/>
    <p:sldId id="458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62"/>
    <p:restoredTop sz="96197"/>
  </p:normalViewPr>
  <p:slideViewPr>
    <p:cSldViewPr snapToGrid="0" snapToObjects="1">
      <p:cViewPr varScale="1">
        <p:scale>
          <a:sx n="117" d="100"/>
          <a:sy n="117" d="100"/>
        </p:scale>
        <p:origin x="184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D3422-2141-8E47-9E08-664E7B0B0138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79720-C6A0-864F-8BBD-35E2E53ED7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360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9E78CE-E1C3-4466-BF95-52E26C65551D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0324D5-368B-F946-AAF5-2874118B7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23C6E47-5823-6A4D-8B29-2B8766ADFB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E2F6EB-A512-C94C-BD8C-CBE63576B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78AB-4D8A-C447-A9BC-ABF3EB0A2B6B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7BEBF9-73A7-A64B-9237-A0FD9F36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D878E9-CB25-F041-943E-515101701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F39-C659-8242-9ADB-BC98620E8A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6205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6A0C89-9A5B-EC48-B8F9-C733D60D2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0C69F4-E1D3-824B-89E3-A805C6BB2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75A3B5-C311-3749-9E7E-BEAB41437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78AB-4D8A-C447-A9BC-ABF3EB0A2B6B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B7537A-3E0F-4C4A-A895-08E097E99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24A146-4104-9D41-BEC7-33878577A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F39-C659-8242-9ADB-BC98620E8A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51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7C9FB8-EA21-8848-BD4F-D02AAB485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E55207-EBC0-C244-A0F9-C51DC6AB9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FA7CD6-FCE8-5C4C-9677-BE6B4DFBF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78AB-4D8A-C447-A9BC-ABF3EB0A2B6B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BF7217-80BA-2F45-9138-AC6997BEF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579CD8-0F71-7E4D-B582-10BE324EA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F39-C659-8242-9ADB-BC98620E8A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235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60126C-0B9C-6542-ACBE-628E391BA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7393B1F-40D5-B64A-89EF-1A0B4602BB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0519E50-D856-A647-9E22-1DA12FE80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D60261A-A5E5-D541-89E4-93C50447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78AB-4D8A-C447-A9BC-ABF3EB0A2B6B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AFAFF5A-C03E-E04F-9E10-28E9BCF53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4FE63E8-8212-4341-A454-0A9D68758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F39-C659-8242-9ADB-BC98620E8A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050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AD4F7A-EE47-EE4C-9C5C-74AD200C3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000F13-0946-7E4F-A971-8020A775D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9C6F7-924E-4347-85C2-F3DDB5D10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731262F-70AD-A546-B502-4068248F7F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EE7952A-B12D-C146-A2FD-5E7A288B9F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2E9C7C7-E237-B740-87C6-5D9DA1D68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78AB-4D8A-C447-A9BC-ABF3EB0A2B6B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959FCB7-8BAE-7F47-A001-0B05605F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A1F7861-29D4-BB4C-94A1-9BE3C339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F39-C659-8242-9ADB-BC98620E8A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266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0A6605-4E55-6D4C-8080-00E638EC3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00F97EA-DF08-E14B-9D28-B75A1B921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78AB-4D8A-C447-A9BC-ABF3EB0A2B6B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5A15B88-3632-A14C-85E9-C578681A0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7DD76E7-77DC-F34C-857C-A4B7B4722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F39-C659-8242-9ADB-BC98620E8A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8741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5EED6FA-B5A2-844E-B764-346652214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78AB-4D8A-C447-A9BC-ABF3EB0A2B6B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38F80B8-AA00-5D45-8234-8F197547E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6FB498B-87ED-774F-8E1D-C76BDE6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F39-C659-8242-9ADB-BC98620E8A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5546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C22781-293A-904D-92BD-FCA92F679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6BED6A-18BA-ED4D-ABB8-4FA9A0893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2D16305-EBB3-4C43-B3B4-4FF29F890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7263175-9A8C-944D-A6CC-0B3B5710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78AB-4D8A-C447-A9BC-ABF3EB0A2B6B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13B413-3763-0A4D-9D70-1A7166EF9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4BFBE22-B6C0-6E40-A257-26776FEAE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F39-C659-8242-9ADB-BC98620E8A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36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7455C7-A52B-2548-B973-0F3C0993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1C76522-E79F-2749-9EFE-055C439F9A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7F276F-8F6E-124F-852E-1B362D0F88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91ABC4-2C9D-4B4A-8E06-ADA77F1DF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78AB-4D8A-C447-A9BC-ABF3EB0A2B6B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649D3C-E5EE-F541-A6EC-16321E61A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4A54042-2807-1445-A06C-D05AEB9A9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F39-C659-8242-9ADB-BC98620E8A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884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9464D3-7AEC-3246-BE6C-A293DCFC0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04FB590-35B6-854C-95D3-2060F8210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084736-E007-5E48-8A4F-5F826FAC5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78AB-4D8A-C447-A9BC-ABF3EB0A2B6B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C0E5E7-021B-A049-BC4A-DA338ACBB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3A5A12-C90E-1F4D-8F81-65993468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F39-C659-8242-9ADB-BC98620E8A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928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50F4DF8-8819-7447-A2A8-C4111EEDA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5D3B58C-BEA9-FB42-90FF-6996DFCBC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BEFE21-9F3A-4243-8F3F-AFD8222AA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78AB-4D8A-C447-A9BC-ABF3EB0A2B6B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E3F492-F045-0840-A12D-EE4A7B1FD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0E4761-DDA2-7543-8CBB-19BF81168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F39-C659-8242-9ADB-BC98620E8A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6770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F7BB254-3D50-C947-B7AC-B471AAA55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C7C8B5-817A-214F-8DC0-5DE9F572B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3593E9-04FF-6D44-8C64-D2C7469F3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478AB-4D8A-C447-A9BC-ABF3EB0A2B6B}" type="datetimeFigureOut">
              <a:rPr kumimoji="1" lang="ja-JP" altLang="en-US" smtClean="0"/>
              <a:t>2022/1/14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4BE2CC-7058-3F4D-92F9-6F327EA4A9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2FDCA4-142B-0B46-8F5E-A50F3AAEDA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9EF39-C659-8242-9ADB-BC98620E8A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79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7D637-4E97-416F-B204-CBDEA83EA9FE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44726" y="2315437"/>
            <a:ext cx="5889474" cy="949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ja-JP" sz="2400" b="1" dirty="0" err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BtoB</a:t>
            </a:r>
            <a:r>
              <a:rPr lang="ja-JP" altLang="en-US" sz="24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向け</a:t>
            </a:r>
            <a:endParaRPr lang="en-US" altLang="ja-JP" sz="2400" b="1" dirty="0">
              <a:latin typeface="Hiragino Maru Gothic ProN W4" panose="020F0400000000000000" pitchFamily="34" charset="-128"/>
              <a:ea typeface="Hiragino Maru Gothic ProN W4" panose="020F0400000000000000" pitchFamily="34" charset="-128"/>
              <a:cs typeface="メイリオ" pitchFamily="50" charset="-128"/>
            </a:endParaRPr>
          </a:p>
          <a:p>
            <a:pPr>
              <a:lnSpc>
                <a:spcPts val="3500"/>
              </a:lnSpc>
            </a:pPr>
            <a:r>
              <a:rPr lang="ja-JP" altLang="en-US" sz="24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圧着印刷オーダーサイト構築案</a:t>
            </a:r>
            <a:endParaRPr lang="ja-JP" altLang="en-US" sz="2400" b="1" dirty="0">
              <a:latin typeface="Hiragino Maru Gothic ProN W4" panose="020F0400000000000000" pitchFamily="34" charset="-128"/>
              <a:ea typeface="Hiragino Maru Gothic ProN W4" panose="020F0400000000000000" pitchFamily="34" charset="-128"/>
              <a:cs typeface="メイリオ" pitchFamily="50" charset="-128"/>
            </a:endParaRPr>
          </a:p>
        </p:txBody>
      </p:sp>
      <p:sp>
        <p:nvSpPr>
          <p:cNvPr id="2" name="角丸四角形 1">
            <a:extLst>
              <a:ext uri="{FF2B5EF4-FFF2-40B4-BE49-F238E27FC236}">
                <a16:creationId xmlns:a16="http://schemas.microsoft.com/office/drawing/2014/main" id="{E9A520FC-4C40-C44B-BAB4-8E4CD6F10F6D}"/>
              </a:ext>
            </a:extLst>
          </p:cNvPr>
          <p:cNvSpPr/>
          <p:nvPr/>
        </p:nvSpPr>
        <p:spPr>
          <a:xfrm>
            <a:off x="816428" y="1984767"/>
            <a:ext cx="5769429" cy="1807028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直線矢印コネクタ 126">
            <a:extLst>
              <a:ext uri="{FF2B5EF4-FFF2-40B4-BE49-F238E27FC236}">
                <a16:creationId xmlns:a16="http://schemas.microsoft.com/office/drawing/2014/main" id="{1C073FFD-E1BF-4F69-8387-9BD6F6E4B966}"/>
              </a:ext>
            </a:extLst>
          </p:cNvPr>
          <p:cNvCxnSpPr>
            <a:cxnSpLocks/>
          </p:cNvCxnSpPr>
          <p:nvPr/>
        </p:nvCxnSpPr>
        <p:spPr>
          <a:xfrm>
            <a:off x="4590678" y="2025910"/>
            <a:ext cx="2216956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D8D3CBD-D2CA-43DE-A419-E7E8E8FAF2E3}"/>
              </a:ext>
            </a:extLst>
          </p:cNvPr>
          <p:cNvSpPr txBox="1"/>
          <p:nvPr/>
        </p:nvSpPr>
        <p:spPr>
          <a:xfrm>
            <a:off x="3676141" y="4927451"/>
            <a:ext cx="5288347" cy="1381869"/>
          </a:xfrm>
          <a:prstGeom prst="rect">
            <a:avLst/>
          </a:prstGeom>
          <a:solidFill>
            <a:srgbClr val="FFFFC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3" name="テキスト プレースホルダ 2"/>
          <p:cNvSpPr txBox="1">
            <a:spLocks/>
          </p:cNvSpPr>
          <p:nvPr/>
        </p:nvSpPr>
        <p:spPr>
          <a:xfrm>
            <a:off x="272752" y="260648"/>
            <a:ext cx="7467600" cy="357188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圧着印刷オーダーサイト構成案（</a:t>
            </a:r>
            <a:r>
              <a:rPr lang="en-US" altLang="ja-JP" sz="2000" b="1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1</a:t>
            </a: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）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iragino Maru Gothic ProN W4" panose="020F0400000000000000" pitchFamily="34" charset="-128"/>
              <a:ea typeface="Hiragino Maru Gothic ProN W4" panose="020F0400000000000000" pitchFamily="34" charset="-128"/>
              <a:cs typeface="メイリオ" pitchFamily="50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B6669101-784E-4756-A4F4-986ED13135A5}"/>
              </a:ext>
            </a:extLst>
          </p:cNvPr>
          <p:cNvCxnSpPr>
            <a:cxnSpLocks/>
          </p:cNvCxnSpPr>
          <p:nvPr/>
        </p:nvCxnSpPr>
        <p:spPr>
          <a:xfrm>
            <a:off x="237232" y="606971"/>
            <a:ext cx="8540377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7A8CD6-692E-0445-A02B-9E935784B489}"/>
              </a:ext>
            </a:extLst>
          </p:cNvPr>
          <p:cNvSpPr txBox="1"/>
          <p:nvPr/>
        </p:nvSpPr>
        <p:spPr>
          <a:xfrm>
            <a:off x="179512" y="75280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■全体構成</a:t>
            </a:r>
          </a:p>
        </p:txBody>
      </p:sp>
      <p:sp>
        <p:nvSpPr>
          <p:cNvPr id="2" name="ホームベース 1">
            <a:extLst>
              <a:ext uri="{FF2B5EF4-FFF2-40B4-BE49-F238E27FC236}">
                <a16:creationId xmlns:a16="http://schemas.microsoft.com/office/drawing/2014/main" id="{8A0135F7-0584-A24C-8D3D-6059BC8F267B}"/>
              </a:ext>
            </a:extLst>
          </p:cNvPr>
          <p:cNvSpPr/>
          <p:nvPr/>
        </p:nvSpPr>
        <p:spPr>
          <a:xfrm>
            <a:off x="179512" y="1484784"/>
            <a:ext cx="1368152" cy="1100755"/>
          </a:xfrm>
          <a:prstGeom prst="homePlate">
            <a:avLst>
              <a:gd name="adj" fmla="val 3099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1</a:t>
            </a:r>
          </a:p>
          <a:p>
            <a:pPr algn="ctr"/>
            <a:endParaRPr lang="en-US" altLang="ja-JP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注文概要の選択</a:t>
            </a:r>
            <a:endParaRPr lang="en-US" altLang="ja-JP" sz="11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r>
              <a:rPr lang="ja-JP" altLang="en-US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Hiragino Maru Gothic ProN W4" panose="020F0400000000000000" pitchFamily="34" charset="-128"/>
              </a:rPr>
              <a:t>宛名印刷あり・無し選択</a:t>
            </a:r>
            <a:endParaRPr lang="ja-JP" altLang="en-US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ホームベース 8">
            <a:extLst>
              <a:ext uri="{FF2B5EF4-FFF2-40B4-BE49-F238E27FC236}">
                <a16:creationId xmlns:a16="http://schemas.microsoft.com/office/drawing/2014/main" id="{D32CCD9C-C8F6-394E-B891-39770A37EF8C}"/>
              </a:ext>
            </a:extLst>
          </p:cNvPr>
          <p:cNvSpPr/>
          <p:nvPr/>
        </p:nvSpPr>
        <p:spPr>
          <a:xfrm>
            <a:off x="1979712" y="2276872"/>
            <a:ext cx="1368152" cy="1100755"/>
          </a:xfrm>
          <a:prstGeom prst="homePlate">
            <a:avLst>
              <a:gd name="adj" fmla="val 3099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2</a:t>
            </a:r>
          </a:p>
          <a:p>
            <a:pPr algn="ctr"/>
            <a:r>
              <a:rPr lang="en-US" altLang="ja-JP" sz="11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CSV</a:t>
            </a:r>
            <a:r>
              <a:rPr lang="ja-JP" altLang="en-US" sz="11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、エクセルとの連携</a:t>
            </a:r>
            <a:endParaRPr lang="en-US" altLang="ja-JP" sz="11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endParaRPr lang="en-US" altLang="ja-JP" sz="11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endParaRPr kumimoji="1" lang="ja-JP" altLang="en-US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ホームベース 9">
            <a:extLst>
              <a:ext uri="{FF2B5EF4-FFF2-40B4-BE49-F238E27FC236}">
                <a16:creationId xmlns:a16="http://schemas.microsoft.com/office/drawing/2014/main" id="{CD854335-8806-5349-83D5-CE443ED4A302}"/>
              </a:ext>
            </a:extLst>
          </p:cNvPr>
          <p:cNvSpPr/>
          <p:nvPr/>
        </p:nvSpPr>
        <p:spPr>
          <a:xfrm>
            <a:off x="3764620" y="1484784"/>
            <a:ext cx="1311155" cy="1100755"/>
          </a:xfrm>
          <a:prstGeom prst="homePlate">
            <a:avLst>
              <a:gd name="adj" fmla="val 3099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3</a:t>
            </a:r>
            <a:endParaRPr lang="en-US" altLang="ja-JP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レイアウト</a:t>
            </a:r>
            <a:endParaRPr lang="en-US" altLang="ja-JP" sz="11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r>
              <a:rPr lang="ja-JP" altLang="en-US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連携</a:t>
            </a:r>
            <a:endParaRPr lang="en-US" altLang="ja-JP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endParaRPr lang="en-US" altLang="ja-JP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endParaRPr kumimoji="1" lang="ja-JP" altLang="en-US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ホームベース 11">
            <a:extLst>
              <a:ext uri="{FF2B5EF4-FFF2-40B4-BE49-F238E27FC236}">
                <a16:creationId xmlns:a16="http://schemas.microsoft.com/office/drawing/2014/main" id="{70368DD3-2B97-DA43-88CB-4A440BFCC433}"/>
              </a:ext>
            </a:extLst>
          </p:cNvPr>
          <p:cNvSpPr/>
          <p:nvPr/>
        </p:nvSpPr>
        <p:spPr>
          <a:xfrm>
            <a:off x="6804248" y="1472355"/>
            <a:ext cx="1094391" cy="1100755"/>
          </a:xfrm>
          <a:prstGeom prst="homePlate">
            <a:avLst>
              <a:gd name="adj" fmla="val 3099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5</a:t>
            </a:r>
          </a:p>
          <a:p>
            <a:pPr algn="ctr"/>
            <a:endParaRPr lang="en-US" altLang="ja-JP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ビジュアル</a:t>
            </a:r>
            <a:endParaRPr lang="en-US" altLang="ja-JP" sz="11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r>
              <a:rPr kumimoji="1" lang="ja-JP" altLang="en-US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確認</a:t>
            </a:r>
            <a:endParaRPr kumimoji="1" lang="ja-JP" altLang="en-US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ホームベース 12">
            <a:extLst>
              <a:ext uri="{FF2B5EF4-FFF2-40B4-BE49-F238E27FC236}">
                <a16:creationId xmlns:a16="http://schemas.microsoft.com/office/drawing/2014/main" id="{6592EA26-A60F-9F4B-92F1-E0904B2554FC}"/>
              </a:ext>
            </a:extLst>
          </p:cNvPr>
          <p:cNvSpPr/>
          <p:nvPr/>
        </p:nvSpPr>
        <p:spPr>
          <a:xfrm>
            <a:off x="7914465" y="1475532"/>
            <a:ext cx="1098703" cy="1100755"/>
          </a:xfrm>
          <a:prstGeom prst="homePlate">
            <a:avLst>
              <a:gd name="adj" fmla="val 3099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6</a:t>
            </a:r>
          </a:p>
          <a:p>
            <a:pPr algn="ctr"/>
            <a:endParaRPr lang="en-US" altLang="ja-JP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宛名等</a:t>
            </a:r>
            <a:endParaRPr lang="en-US" altLang="ja-JP" sz="11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r>
              <a:rPr kumimoji="1" lang="ja-JP" altLang="en-US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確認</a:t>
            </a:r>
            <a:endParaRPr kumimoji="1" lang="ja-JP" altLang="en-US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下矢印 3">
            <a:extLst>
              <a:ext uri="{FF2B5EF4-FFF2-40B4-BE49-F238E27FC236}">
                <a16:creationId xmlns:a16="http://schemas.microsoft.com/office/drawing/2014/main" id="{19696B75-0B3D-3F48-B069-981DC7BC08B5}"/>
              </a:ext>
            </a:extLst>
          </p:cNvPr>
          <p:cNvSpPr/>
          <p:nvPr/>
        </p:nvSpPr>
        <p:spPr>
          <a:xfrm>
            <a:off x="7929950" y="2690222"/>
            <a:ext cx="792088" cy="360040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EEF8070-77AF-8B4B-9904-FA590C044D00}"/>
              </a:ext>
            </a:extLst>
          </p:cNvPr>
          <p:cNvSpPr/>
          <p:nvPr/>
        </p:nvSpPr>
        <p:spPr>
          <a:xfrm>
            <a:off x="7653332" y="3159315"/>
            <a:ext cx="1311156" cy="724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印刷内容</a:t>
            </a:r>
            <a:endParaRPr kumimoji="1" lang="en-US" altLang="ja-JP" sz="12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料金確認</a:t>
            </a:r>
            <a:endParaRPr lang="en-US" altLang="ja-JP" sz="12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決済画面へ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3CA5545-5E56-E24B-9FDA-D76A21E97AD8}"/>
              </a:ext>
            </a:extLst>
          </p:cNvPr>
          <p:cNvSpPr/>
          <p:nvPr/>
        </p:nvSpPr>
        <p:spPr>
          <a:xfrm>
            <a:off x="683568" y="3918843"/>
            <a:ext cx="525393" cy="7668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A</a:t>
            </a:r>
            <a:r>
              <a:rPr lang="ja-JP" altLang="en-US" sz="140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面</a:t>
            </a:r>
            <a:endParaRPr kumimoji="1" lang="ja-JP" altLang="en-US" sz="140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511C78A-50C8-5845-957B-D94561FE19EE}"/>
              </a:ext>
            </a:extLst>
          </p:cNvPr>
          <p:cNvSpPr/>
          <p:nvPr/>
        </p:nvSpPr>
        <p:spPr>
          <a:xfrm>
            <a:off x="1280969" y="3918843"/>
            <a:ext cx="525393" cy="7668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B</a:t>
            </a:r>
            <a:r>
              <a:rPr lang="ja-JP" altLang="en-US" sz="140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面</a:t>
            </a:r>
            <a:endParaRPr kumimoji="1" lang="ja-JP" altLang="en-US" sz="140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71F10E4-D8E5-1743-B990-EE58FBDF2567}"/>
              </a:ext>
            </a:extLst>
          </p:cNvPr>
          <p:cNvSpPr/>
          <p:nvPr/>
        </p:nvSpPr>
        <p:spPr>
          <a:xfrm>
            <a:off x="1883937" y="3918843"/>
            <a:ext cx="525393" cy="7668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C</a:t>
            </a:r>
            <a:r>
              <a:rPr lang="ja-JP" altLang="en-US" sz="140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面</a:t>
            </a:r>
            <a:endParaRPr kumimoji="1" lang="ja-JP" altLang="en-US" sz="140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FF965A0-0EB0-6A49-8021-A944B2FE18AA}"/>
              </a:ext>
            </a:extLst>
          </p:cNvPr>
          <p:cNvSpPr/>
          <p:nvPr/>
        </p:nvSpPr>
        <p:spPr>
          <a:xfrm>
            <a:off x="2481338" y="3918843"/>
            <a:ext cx="525393" cy="7668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D</a:t>
            </a:r>
            <a:r>
              <a:rPr lang="ja-JP" altLang="en-US" sz="140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面</a:t>
            </a:r>
            <a:endParaRPr kumimoji="1" lang="ja-JP" altLang="en-US" sz="140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F97E2C2-DD37-7249-8BA3-964559A53857}"/>
              </a:ext>
            </a:extLst>
          </p:cNvPr>
          <p:cNvSpPr/>
          <p:nvPr/>
        </p:nvSpPr>
        <p:spPr>
          <a:xfrm>
            <a:off x="3078741" y="3918843"/>
            <a:ext cx="525393" cy="7668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E</a:t>
            </a:r>
            <a:r>
              <a:rPr lang="ja-JP" altLang="en-US" sz="140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面</a:t>
            </a:r>
            <a:endParaRPr kumimoji="1" lang="ja-JP" altLang="en-US" sz="140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906556F3-B460-F043-90A5-62FBD3650AC7}"/>
              </a:ext>
            </a:extLst>
          </p:cNvPr>
          <p:cNvSpPr/>
          <p:nvPr/>
        </p:nvSpPr>
        <p:spPr>
          <a:xfrm>
            <a:off x="3676142" y="3918843"/>
            <a:ext cx="525393" cy="7668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F</a:t>
            </a:r>
            <a:r>
              <a:rPr lang="ja-JP" altLang="en-US" sz="140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面</a:t>
            </a:r>
            <a:endParaRPr kumimoji="1" lang="ja-JP" altLang="en-US" sz="140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65FC5704-0278-104E-BBB5-5157F4E814D1}"/>
              </a:ext>
            </a:extLst>
          </p:cNvPr>
          <p:cNvGrpSpPr/>
          <p:nvPr/>
        </p:nvGrpSpPr>
        <p:grpSpPr>
          <a:xfrm>
            <a:off x="2061060" y="2972332"/>
            <a:ext cx="926764" cy="337941"/>
            <a:chOff x="1829281" y="752544"/>
            <a:chExt cx="1214488" cy="444208"/>
          </a:xfrm>
        </p:grpSpPr>
        <p:sp>
          <p:nvSpPr>
            <p:cNvPr id="39" name="角丸四角形 38">
              <a:extLst>
                <a:ext uri="{FF2B5EF4-FFF2-40B4-BE49-F238E27FC236}">
                  <a16:creationId xmlns:a16="http://schemas.microsoft.com/office/drawing/2014/main" id="{8B465BB8-6279-404C-AB55-35DFF215877C}"/>
                </a:ext>
              </a:extLst>
            </p:cNvPr>
            <p:cNvSpPr/>
            <p:nvPr/>
          </p:nvSpPr>
          <p:spPr>
            <a:xfrm>
              <a:off x="1829281" y="764704"/>
              <a:ext cx="1214488" cy="4320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F37E48A-ED71-0445-81FA-C60C08318669}"/>
                </a:ext>
              </a:extLst>
            </p:cNvPr>
            <p:cNvSpPr txBox="1"/>
            <p:nvPr/>
          </p:nvSpPr>
          <p:spPr>
            <a:xfrm>
              <a:off x="1987286" y="75254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900" dirty="0">
                  <a:latin typeface="Hiragino Maru Gothic ProN W4" panose="020F0400000000000000" pitchFamily="34" charset="-128"/>
                  <a:ea typeface="Hiragino Maru Gothic ProN W4" panose="020F0400000000000000" pitchFamily="34" charset="-128"/>
                </a:rPr>
                <a:t>宛名・宛先</a:t>
              </a:r>
              <a:endParaRPr kumimoji="1" lang="en-US" altLang="ja-JP" sz="9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endParaRPr>
            </a:p>
            <a:p>
              <a:pPr algn="ctr"/>
              <a:r>
                <a:rPr kumimoji="1" lang="ja-JP" altLang="en-US" sz="900" dirty="0">
                  <a:latin typeface="Hiragino Maru Gothic ProN W4" panose="020F0400000000000000" pitchFamily="34" charset="-128"/>
                  <a:ea typeface="Hiragino Maru Gothic ProN W4" panose="020F0400000000000000" pitchFamily="34" charset="-128"/>
                </a:rPr>
                <a:t>データアップ</a:t>
              </a:r>
            </a:p>
          </p:txBody>
        </p:sp>
      </p:grpSp>
      <p:sp>
        <p:nvSpPr>
          <p:cNvPr id="34" name="ホームベース 12">
            <a:extLst>
              <a:ext uri="{FF2B5EF4-FFF2-40B4-BE49-F238E27FC236}">
                <a16:creationId xmlns:a16="http://schemas.microsoft.com/office/drawing/2014/main" id="{C536D35B-18A4-424F-A8A1-9D0BB15C004C}"/>
              </a:ext>
            </a:extLst>
          </p:cNvPr>
          <p:cNvSpPr/>
          <p:nvPr/>
        </p:nvSpPr>
        <p:spPr>
          <a:xfrm>
            <a:off x="6530487" y="5085184"/>
            <a:ext cx="1137857" cy="1100755"/>
          </a:xfrm>
          <a:prstGeom prst="homePlate">
            <a:avLst>
              <a:gd name="adj" fmla="val 3099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7</a:t>
            </a:r>
            <a:endParaRPr kumimoji="1" lang="en-US" altLang="ja-JP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ja-JP" altLang="en-US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管理者</a:t>
            </a:r>
            <a:endParaRPr lang="en-US" altLang="ja-JP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印刷データ</a:t>
            </a:r>
            <a:endParaRPr lang="en-US" altLang="ja-JP" sz="11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r>
              <a:rPr kumimoji="1" lang="ja-JP" altLang="en-US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Hiragino Maru Gothic ProN W4" panose="020F0400000000000000" pitchFamily="34" charset="-128"/>
              </a:rPr>
              <a:t>生成</a:t>
            </a:r>
            <a:endParaRPr kumimoji="1" lang="ja-JP" altLang="en-US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ホームベース 12">
            <a:extLst>
              <a:ext uri="{FF2B5EF4-FFF2-40B4-BE49-F238E27FC236}">
                <a16:creationId xmlns:a16="http://schemas.microsoft.com/office/drawing/2014/main" id="{A96C3AC8-0A14-4E4D-9FE9-0EEA8210246C}"/>
              </a:ext>
            </a:extLst>
          </p:cNvPr>
          <p:cNvSpPr/>
          <p:nvPr/>
        </p:nvSpPr>
        <p:spPr>
          <a:xfrm>
            <a:off x="7668344" y="5085184"/>
            <a:ext cx="1137857" cy="1100755"/>
          </a:xfrm>
          <a:prstGeom prst="homePlate">
            <a:avLst>
              <a:gd name="adj" fmla="val 3099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8</a:t>
            </a:r>
            <a:endParaRPr kumimoji="1" lang="en-US" altLang="ja-JP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ja-JP" altLang="en-US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管理者</a:t>
            </a:r>
            <a:endParaRPr lang="en-US" altLang="ja-JP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印刷データ</a:t>
            </a:r>
            <a:endParaRPr lang="en-US" altLang="ja-JP" sz="11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r>
              <a:rPr kumimoji="1" lang="ja-JP" altLang="en-US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Hiragino Maru Gothic ProN W4" panose="020F0400000000000000" pitchFamily="34" charset="-128"/>
              </a:rPr>
              <a:t>削除</a:t>
            </a:r>
            <a:endParaRPr kumimoji="1" lang="ja-JP" altLang="en-US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吹き出し: 上矢印 7">
            <a:extLst>
              <a:ext uri="{FF2B5EF4-FFF2-40B4-BE49-F238E27FC236}">
                <a16:creationId xmlns:a16="http://schemas.microsoft.com/office/drawing/2014/main" id="{3CA4769F-CF0F-46FF-B430-F038FD9D46A9}"/>
              </a:ext>
            </a:extLst>
          </p:cNvPr>
          <p:cNvSpPr/>
          <p:nvPr/>
        </p:nvSpPr>
        <p:spPr>
          <a:xfrm>
            <a:off x="4998351" y="3429000"/>
            <a:ext cx="1311156" cy="2756936"/>
          </a:xfrm>
          <a:prstGeom prst="upArrowCallout">
            <a:avLst>
              <a:gd name="adj1" fmla="val 13472"/>
              <a:gd name="adj2" fmla="val 18251"/>
              <a:gd name="adj3" fmla="val 25000"/>
              <a:gd name="adj4" fmla="val 39858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kumimoji="1" lang="en-US" altLang="ja-JP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4</a:t>
            </a:r>
            <a:r>
              <a:rPr kumimoji="1" lang="ja-JP" alt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補佐</a:t>
            </a:r>
            <a:endParaRPr kumimoji="1" lang="en-US" altLang="ja-JP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ja-JP" altLang="en-US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管理者</a:t>
            </a:r>
            <a:endParaRPr lang="en-US" altLang="ja-JP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位置の調整を</a:t>
            </a:r>
            <a:endParaRPr lang="en-US" altLang="ja-JP" sz="11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補佐</a:t>
            </a:r>
            <a:endParaRPr lang="en-US" altLang="ja-JP" sz="11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endParaRPr lang="en-US" altLang="ja-JP" sz="14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693CAA7-DBCE-43AE-B414-57BB67EC93F1}"/>
              </a:ext>
            </a:extLst>
          </p:cNvPr>
          <p:cNvSpPr txBox="1"/>
          <p:nvPr/>
        </p:nvSpPr>
        <p:spPr>
          <a:xfrm>
            <a:off x="5781124" y="3883695"/>
            <a:ext cx="13111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ユーザが一時保存をした場合、管理者側で補佐が可能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868EDC7-2E99-49CA-BE5F-D41E4D065D8E}"/>
              </a:ext>
            </a:extLst>
          </p:cNvPr>
          <p:cNvSpPr txBox="1"/>
          <p:nvPr/>
        </p:nvSpPr>
        <p:spPr>
          <a:xfrm>
            <a:off x="3707904" y="553871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■管理者</a:t>
            </a:r>
          </a:p>
        </p:txBody>
      </p: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B6DA6C3F-9F70-4A90-94AD-C132C6000402}"/>
              </a:ext>
            </a:extLst>
          </p:cNvPr>
          <p:cNvGrpSpPr/>
          <p:nvPr/>
        </p:nvGrpSpPr>
        <p:grpSpPr>
          <a:xfrm>
            <a:off x="3809408" y="2212717"/>
            <a:ext cx="877162" cy="369332"/>
            <a:chOff x="1792426" y="762237"/>
            <a:chExt cx="1149487" cy="485470"/>
          </a:xfrm>
        </p:grpSpPr>
        <p:sp>
          <p:nvSpPr>
            <p:cNvPr id="66" name="角丸四角形 38">
              <a:extLst>
                <a:ext uri="{FF2B5EF4-FFF2-40B4-BE49-F238E27FC236}">
                  <a16:creationId xmlns:a16="http://schemas.microsoft.com/office/drawing/2014/main" id="{413BA5AB-3D35-4CB7-A2D9-66F73B3F3682}"/>
                </a:ext>
              </a:extLst>
            </p:cNvPr>
            <p:cNvSpPr/>
            <p:nvPr/>
          </p:nvSpPr>
          <p:spPr>
            <a:xfrm>
              <a:off x="1829281" y="764704"/>
              <a:ext cx="1060171" cy="4320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3D5A901-BEE0-4CA0-A9E5-74EC9FE3A0D0}"/>
                </a:ext>
              </a:extLst>
            </p:cNvPr>
            <p:cNvSpPr txBox="1"/>
            <p:nvPr/>
          </p:nvSpPr>
          <p:spPr>
            <a:xfrm>
              <a:off x="1792426" y="762237"/>
              <a:ext cx="1149487" cy="485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900" dirty="0">
                  <a:latin typeface="Hiragino Maru Gothic ProN W4" panose="020F0400000000000000" pitchFamily="34" charset="-128"/>
                  <a:ea typeface="Hiragino Maru Gothic ProN W4" panose="020F0400000000000000" pitchFamily="34" charset="-128"/>
                </a:rPr>
                <a:t>ビジュアル</a:t>
              </a:r>
              <a:endParaRPr kumimoji="1" lang="en-US" altLang="ja-JP" sz="9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endParaRPr>
            </a:p>
            <a:p>
              <a:pPr algn="ctr"/>
              <a:r>
                <a:rPr kumimoji="1" lang="ja-JP" altLang="en-US" sz="900" dirty="0">
                  <a:latin typeface="Hiragino Maru Gothic ProN W4" panose="020F0400000000000000" pitchFamily="34" charset="-128"/>
                  <a:ea typeface="Hiragino Maru Gothic ProN W4" panose="020F0400000000000000" pitchFamily="34" charset="-128"/>
                </a:rPr>
                <a:t>データアップ</a:t>
              </a:r>
            </a:p>
          </p:txBody>
        </p:sp>
      </p:grpSp>
      <p:cxnSp>
        <p:nvCxnSpPr>
          <p:cNvPr id="89" name="コネクタ: カギ線 88">
            <a:extLst>
              <a:ext uri="{FF2B5EF4-FFF2-40B4-BE49-F238E27FC236}">
                <a16:creationId xmlns:a16="http://schemas.microsoft.com/office/drawing/2014/main" id="{04F210D5-3CBA-4190-8A78-983EE7F0724D}"/>
              </a:ext>
            </a:extLst>
          </p:cNvPr>
          <p:cNvCxnSpPr>
            <a:cxnSpLocks/>
            <a:stCxn id="19" idx="0"/>
            <a:endCxn id="10" idx="2"/>
          </p:cNvCxnSpPr>
          <p:nvPr/>
        </p:nvCxnSpPr>
        <p:spPr>
          <a:xfrm rot="5400000" flipH="1" flipV="1">
            <a:off x="1931279" y="1600525"/>
            <a:ext cx="1333304" cy="3303332"/>
          </a:xfrm>
          <a:prstGeom prst="bentConnector3">
            <a:avLst>
              <a:gd name="adj1" fmla="val 24558"/>
            </a:avLst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コネクタ 91">
            <a:extLst>
              <a:ext uri="{FF2B5EF4-FFF2-40B4-BE49-F238E27FC236}">
                <a16:creationId xmlns:a16="http://schemas.microsoft.com/office/drawing/2014/main" id="{19FA26BE-C9DA-4803-BEA1-4B7F3E84D9CC}"/>
              </a:ext>
            </a:extLst>
          </p:cNvPr>
          <p:cNvCxnSpPr>
            <a:cxnSpLocks/>
          </p:cNvCxnSpPr>
          <p:nvPr/>
        </p:nvCxnSpPr>
        <p:spPr>
          <a:xfrm>
            <a:off x="1543665" y="3573016"/>
            <a:ext cx="1" cy="34582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コネクタ 97">
            <a:extLst>
              <a:ext uri="{FF2B5EF4-FFF2-40B4-BE49-F238E27FC236}">
                <a16:creationId xmlns:a16="http://schemas.microsoft.com/office/drawing/2014/main" id="{82621ED2-2A7A-4705-B48E-D5949ECE5605}"/>
              </a:ext>
            </a:extLst>
          </p:cNvPr>
          <p:cNvCxnSpPr>
            <a:cxnSpLocks/>
          </p:cNvCxnSpPr>
          <p:nvPr/>
        </p:nvCxnSpPr>
        <p:spPr>
          <a:xfrm>
            <a:off x="2161837" y="3573016"/>
            <a:ext cx="1" cy="34582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コネクタ 98">
            <a:extLst>
              <a:ext uri="{FF2B5EF4-FFF2-40B4-BE49-F238E27FC236}">
                <a16:creationId xmlns:a16="http://schemas.microsoft.com/office/drawing/2014/main" id="{1802CA95-5C22-4A18-8615-6A172A65CD25}"/>
              </a:ext>
            </a:extLst>
          </p:cNvPr>
          <p:cNvCxnSpPr>
            <a:cxnSpLocks/>
          </p:cNvCxnSpPr>
          <p:nvPr/>
        </p:nvCxnSpPr>
        <p:spPr>
          <a:xfrm>
            <a:off x="2753332" y="3573013"/>
            <a:ext cx="1" cy="34582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コネクタ 99">
            <a:extLst>
              <a:ext uri="{FF2B5EF4-FFF2-40B4-BE49-F238E27FC236}">
                <a16:creationId xmlns:a16="http://schemas.microsoft.com/office/drawing/2014/main" id="{7171653D-2217-4F55-A9FF-66318AC2B6DF}"/>
              </a:ext>
            </a:extLst>
          </p:cNvPr>
          <p:cNvCxnSpPr>
            <a:cxnSpLocks/>
          </p:cNvCxnSpPr>
          <p:nvPr/>
        </p:nvCxnSpPr>
        <p:spPr>
          <a:xfrm>
            <a:off x="3357649" y="3573012"/>
            <a:ext cx="1" cy="34582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00">
            <a:extLst>
              <a:ext uri="{FF2B5EF4-FFF2-40B4-BE49-F238E27FC236}">
                <a16:creationId xmlns:a16="http://schemas.microsoft.com/office/drawing/2014/main" id="{5D3D0F46-2D3F-4AD8-AA7A-13BF5374183B}"/>
              </a:ext>
            </a:extLst>
          </p:cNvPr>
          <p:cNvCxnSpPr>
            <a:cxnSpLocks/>
          </p:cNvCxnSpPr>
          <p:nvPr/>
        </p:nvCxnSpPr>
        <p:spPr>
          <a:xfrm>
            <a:off x="3949143" y="3583580"/>
            <a:ext cx="1" cy="34582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矢印コネクタ 103">
            <a:extLst>
              <a:ext uri="{FF2B5EF4-FFF2-40B4-BE49-F238E27FC236}">
                <a16:creationId xmlns:a16="http://schemas.microsoft.com/office/drawing/2014/main" id="{5666A085-54D6-4904-AC98-FA62E1BB57DF}"/>
              </a:ext>
            </a:extLst>
          </p:cNvPr>
          <p:cNvCxnSpPr>
            <a:cxnSpLocks/>
            <a:stCxn id="2" idx="3"/>
            <a:endCxn id="10" idx="1"/>
          </p:cNvCxnSpPr>
          <p:nvPr/>
        </p:nvCxnSpPr>
        <p:spPr>
          <a:xfrm>
            <a:off x="1547664" y="2035162"/>
            <a:ext cx="2216956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線コネクタ 116">
            <a:extLst>
              <a:ext uri="{FF2B5EF4-FFF2-40B4-BE49-F238E27FC236}">
                <a16:creationId xmlns:a16="http://schemas.microsoft.com/office/drawing/2014/main" id="{8705549E-4450-49B9-8E4A-295857FDFBBB}"/>
              </a:ext>
            </a:extLst>
          </p:cNvPr>
          <p:cNvCxnSpPr>
            <a:cxnSpLocks/>
          </p:cNvCxnSpPr>
          <p:nvPr/>
        </p:nvCxnSpPr>
        <p:spPr>
          <a:xfrm>
            <a:off x="1705951" y="2025910"/>
            <a:ext cx="0" cy="82702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線コネクタ 118">
            <a:extLst>
              <a:ext uri="{FF2B5EF4-FFF2-40B4-BE49-F238E27FC236}">
                <a16:creationId xmlns:a16="http://schemas.microsoft.com/office/drawing/2014/main" id="{2796D55B-9E66-4281-9033-8CDC3855B19D}"/>
              </a:ext>
            </a:extLst>
          </p:cNvPr>
          <p:cNvCxnSpPr/>
          <p:nvPr/>
        </p:nvCxnSpPr>
        <p:spPr>
          <a:xfrm>
            <a:off x="1691680" y="2852936"/>
            <a:ext cx="288032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線コネクタ 120">
            <a:extLst>
              <a:ext uri="{FF2B5EF4-FFF2-40B4-BE49-F238E27FC236}">
                <a16:creationId xmlns:a16="http://schemas.microsoft.com/office/drawing/2014/main" id="{53184A4F-00FE-41B6-B932-E34205F41675}"/>
              </a:ext>
            </a:extLst>
          </p:cNvPr>
          <p:cNvCxnSpPr>
            <a:cxnSpLocks/>
          </p:cNvCxnSpPr>
          <p:nvPr/>
        </p:nvCxnSpPr>
        <p:spPr>
          <a:xfrm>
            <a:off x="3491880" y="2018336"/>
            <a:ext cx="0" cy="82702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コネクタ 121">
            <a:extLst>
              <a:ext uri="{FF2B5EF4-FFF2-40B4-BE49-F238E27FC236}">
                <a16:creationId xmlns:a16="http://schemas.microsoft.com/office/drawing/2014/main" id="{55A1596C-DE34-4ED7-8A21-9DB0324FEE8C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3347864" y="2827250"/>
            <a:ext cx="144016" cy="403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7FBBFDED-778A-4FC7-8CB2-840B7D8B714D}"/>
              </a:ext>
            </a:extLst>
          </p:cNvPr>
          <p:cNvSpPr txBox="1"/>
          <p:nvPr/>
        </p:nvSpPr>
        <p:spPr>
          <a:xfrm>
            <a:off x="1960279" y="1742038"/>
            <a:ext cx="7649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宛名無し</a:t>
            </a:r>
          </a:p>
        </p:txBody>
      </p:sp>
      <p:cxnSp>
        <p:nvCxnSpPr>
          <p:cNvPr id="128" name="直線コネクタ 127">
            <a:extLst>
              <a:ext uri="{FF2B5EF4-FFF2-40B4-BE49-F238E27FC236}">
                <a16:creationId xmlns:a16="http://schemas.microsoft.com/office/drawing/2014/main" id="{86598ADA-C1FA-4562-9872-246B4EE46ECF}"/>
              </a:ext>
            </a:extLst>
          </p:cNvPr>
          <p:cNvCxnSpPr>
            <a:cxnSpLocks/>
          </p:cNvCxnSpPr>
          <p:nvPr/>
        </p:nvCxnSpPr>
        <p:spPr>
          <a:xfrm>
            <a:off x="5148064" y="2016658"/>
            <a:ext cx="0" cy="82702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線コネクタ 128">
            <a:extLst>
              <a:ext uri="{FF2B5EF4-FFF2-40B4-BE49-F238E27FC236}">
                <a16:creationId xmlns:a16="http://schemas.microsoft.com/office/drawing/2014/main" id="{C3F8BB55-55C4-439F-8D12-A32697EB46C3}"/>
              </a:ext>
            </a:extLst>
          </p:cNvPr>
          <p:cNvCxnSpPr/>
          <p:nvPr/>
        </p:nvCxnSpPr>
        <p:spPr>
          <a:xfrm>
            <a:off x="5133793" y="2843684"/>
            <a:ext cx="288032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線コネクタ 129">
            <a:extLst>
              <a:ext uri="{FF2B5EF4-FFF2-40B4-BE49-F238E27FC236}">
                <a16:creationId xmlns:a16="http://schemas.microsoft.com/office/drawing/2014/main" id="{5665957C-35A0-4FB7-8732-051D20470281}"/>
              </a:ext>
            </a:extLst>
          </p:cNvPr>
          <p:cNvCxnSpPr>
            <a:cxnSpLocks/>
          </p:cNvCxnSpPr>
          <p:nvPr/>
        </p:nvCxnSpPr>
        <p:spPr>
          <a:xfrm>
            <a:off x="6534894" y="2009084"/>
            <a:ext cx="0" cy="82702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線コネクタ 130">
            <a:extLst>
              <a:ext uri="{FF2B5EF4-FFF2-40B4-BE49-F238E27FC236}">
                <a16:creationId xmlns:a16="http://schemas.microsoft.com/office/drawing/2014/main" id="{458622C3-DFC5-414F-A47B-A61D98758D57}"/>
              </a:ext>
            </a:extLst>
          </p:cNvPr>
          <p:cNvCxnSpPr>
            <a:cxnSpLocks/>
          </p:cNvCxnSpPr>
          <p:nvPr/>
        </p:nvCxnSpPr>
        <p:spPr>
          <a:xfrm>
            <a:off x="6390878" y="2817998"/>
            <a:ext cx="144016" cy="403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ホームベース 10">
            <a:extLst>
              <a:ext uri="{FF2B5EF4-FFF2-40B4-BE49-F238E27FC236}">
                <a16:creationId xmlns:a16="http://schemas.microsoft.com/office/drawing/2014/main" id="{AABC626F-4DB3-C14B-85A2-8166D1A1B9EB}"/>
              </a:ext>
            </a:extLst>
          </p:cNvPr>
          <p:cNvSpPr/>
          <p:nvPr/>
        </p:nvSpPr>
        <p:spPr>
          <a:xfrm>
            <a:off x="5292080" y="2276872"/>
            <a:ext cx="1094391" cy="1100755"/>
          </a:xfrm>
          <a:prstGeom prst="homePlate">
            <a:avLst>
              <a:gd name="adj" fmla="val 3099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 4</a:t>
            </a:r>
          </a:p>
          <a:p>
            <a:pPr algn="ctr"/>
            <a:endParaRPr lang="en-US" altLang="ja-JP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ja-JP" altLang="en-US" sz="1100" dirty="0">
                <a:solidFill>
                  <a:schemeClr val="tx1"/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住所宛名</a:t>
            </a:r>
            <a:endParaRPr lang="en-US" altLang="ja-JP" sz="1100" dirty="0">
              <a:solidFill>
                <a:schemeClr val="tx1"/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ctr"/>
            <a:r>
              <a:rPr kumimoji="1" lang="ja-JP" altLang="en-US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配置調整</a:t>
            </a: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2A178761-2D14-4A59-8156-A3FD2B6B70A7}"/>
              </a:ext>
            </a:extLst>
          </p:cNvPr>
          <p:cNvSpPr txBox="1"/>
          <p:nvPr/>
        </p:nvSpPr>
        <p:spPr>
          <a:xfrm>
            <a:off x="5247207" y="1732085"/>
            <a:ext cx="7649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宛名無し</a:t>
            </a: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2DFA4FED-BB3C-4CEC-86AC-44EE5E51B76D}"/>
              </a:ext>
            </a:extLst>
          </p:cNvPr>
          <p:cNvSpPr txBox="1"/>
          <p:nvPr/>
        </p:nvSpPr>
        <p:spPr>
          <a:xfrm>
            <a:off x="4427984" y="2636912"/>
            <a:ext cx="7521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宛名あり</a:t>
            </a: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F2057370-B81D-4D6F-8665-DAF499198843}"/>
              </a:ext>
            </a:extLst>
          </p:cNvPr>
          <p:cNvSpPr txBox="1"/>
          <p:nvPr/>
        </p:nvSpPr>
        <p:spPr>
          <a:xfrm>
            <a:off x="977594" y="2633237"/>
            <a:ext cx="7521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宛名あり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02112DA-A695-5D40-B6AC-359A3124981A}"/>
              </a:ext>
            </a:extLst>
          </p:cNvPr>
          <p:cNvSpPr/>
          <p:nvPr/>
        </p:nvSpPr>
        <p:spPr>
          <a:xfrm>
            <a:off x="1543665" y="764338"/>
            <a:ext cx="7233944" cy="5658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3FCB8E1-2FFC-494B-8F48-9D5B30824B6B}"/>
              </a:ext>
            </a:extLst>
          </p:cNvPr>
          <p:cNvSpPr txBox="1"/>
          <p:nvPr/>
        </p:nvSpPr>
        <p:spPr>
          <a:xfrm>
            <a:off x="1623702" y="795389"/>
            <a:ext cx="7048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試験的に制作したサービスモック（公開版：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https://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可変印刷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.</a:t>
            </a:r>
            <a:r>
              <a:rPr lang="en-US" altLang="ja-JP" sz="1400" dirty="0" err="1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jp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/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）をご確認のうえ、</a:t>
            </a:r>
          </a:p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下記仕様要件にて制作を検討しております。</a:t>
            </a:r>
            <a:endParaRPr kumimoji="1" lang="ja-JP" altLang="en-US" sz="14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4557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 2"/>
          <p:cNvSpPr txBox="1">
            <a:spLocks/>
          </p:cNvSpPr>
          <p:nvPr/>
        </p:nvSpPr>
        <p:spPr>
          <a:xfrm>
            <a:off x="272752" y="260648"/>
            <a:ext cx="7467600" cy="357188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圧着印刷オーダーサイト構成案（</a:t>
            </a:r>
            <a:r>
              <a:rPr lang="en-US" altLang="ja-JP" sz="2000" b="1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2</a:t>
            </a: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）</a:t>
            </a:r>
            <a:endParaRPr lang="ja-JP" altLang="en-US" sz="2000" b="1" dirty="0">
              <a:latin typeface="Hiragino Maru Gothic ProN W4" panose="020F0400000000000000" pitchFamily="34" charset="-128"/>
              <a:ea typeface="Hiragino Maru Gothic ProN W4" panose="020F0400000000000000" pitchFamily="34" charset="-128"/>
              <a:cs typeface="メイリオ" pitchFamily="50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B6669101-784E-4756-A4F4-986ED13135A5}"/>
              </a:ext>
            </a:extLst>
          </p:cNvPr>
          <p:cNvCxnSpPr>
            <a:cxnSpLocks/>
          </p:cNvCxnSpPr>
          <p:nvPr/>
        </p:nvCxnSpPr>
        <p:spPr>
          <a:xfrm>
            <a:off x="237232" y="606971"/>
            <a:ext cx="8540377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2DA4979-CBD3-9542-894C-13EF4D3857D4}"/>
              </a:ext>
            </a:extLst>
          </p:cNvPr>
          <p:cNvSpPr txBox="1"/>
          <p:nvPr/>
        </p:nvSpPr>
        <p:spPr>
          <a:xfrm>
            <a:off x="416859" y="4869160"/>
            <a:ext cx="6647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【 Step1 】</a:t>
            </a:r>
          </a:p>
          <a:p>
            <a:r>
              <a:rPr kumimoji="1"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◎宛名印刷・</a:t>
            </a:r>
            <a:r>
              <a:rPr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レイアウト種類・配置パターン選択と料金確認</a:t>
            </a:r>
            <a:endParaRPr kumimoji="1" lang="ja-JP" altLang="en-US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CCAA22B-A58E-AF4B-ABC1-D308BBD40A9C}"/>
              </a:ext>
            </a:extLst>
          </p:cNvPr>
          <p:cNvSpPr txBox="1"/>
          <p:nvPr/>
        </p:nvSpPr>
        <p:spPr>
          <a:xfrm>
            <a:off x="755576" y="5517232"/>
            <a:ext cx="80220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1</a:t>
            </a:r>
            <a:r>
              <a:rPr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）宛名印刷の有無、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用紙レイアウトの種類（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Z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折など）と、各用紙に沿った配置パターンを選択いただきます。印刷枚数を選択し、料金の確認も行います。印刷枚数は、最終ステップでも変更可能です。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C260575-8144-4C44-9672-7EF3E7B55AE5}"/>
              </a:ext>
            </a:extLst>
          </p:cNvPr>
          <p:cNvSpPr txBox="1"/>
          <p:nvPr/>
        </p:nvSpPr>
        <p:spPr>
          <a:xfrm>
            <a:off x="678371" y="1425824"/>
            <a:ext cx="836959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1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）レイアウトの一時保存などを行った際に、再度ページにアクセスして作業の続きを行えるよう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　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にするため、最初に会社情報を入力いただきます。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2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）入力された情報は、決済時にも使用可能とします。</a:t>
            </a:r>
          </a:p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・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2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度目のサービス使用時は、前回入力した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ID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、パスワードを使用してサービスを使用いただきます。</a:t>
            </a:r>
          </a:p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・一時保存してページを離脱した場合は、ログイン後に保存したステップからスタートします。</a:t>
            </a:r>
          </a:p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・ステップを進め、過去のステップに戻ることは可能です。</a:t>
            </a:r>
          </a:p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※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戻ったステップ以降の動作はやり直しとなる予定です。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8253CFA-FD8A-DF47-A213-BAD2AF122A63}"/>
              </a:ext>
            </a:extLst>
          </p:cNvPr>
          <p:cNvSpPr txBox="1"/>
          <p:nvPr/>
        </p:nvSpPr>
        <p:spPr>
          <a:xfrm>
            <a:off x="291887" y="779493"/>
            <a:ext cx="45801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【</a:t>
            </a:r>
            <a:r>
              <a:rPr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はじめに</a:t>
            </a:r>
            <a:r>
              <a:rPr kumimoji="1"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】</a:t>
            </a:r>
            <a:endParaRPr lang="en-US" altLang="ja-JP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</a:t>
            </a:r>
            <a:r>
              <a:rPr kumimoji="1"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◎</a:t>
            </a:r>
            <a:r>
              <a:rPr kumimoji="1"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ID</a:t>
            </a:r>
            <a:r>
              <a:rPr kumimoji="1"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、パスワードの入力　会社情報入力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DA75FE7-4E29-4856-BF30-804D531D49FF}"/>
              </a:ext>
            </a:extLst>
          </p:cNvPr>
          <p:cNvSpPr txBox="1"/>
          <p:nvPr/>
        </p:nvSpPr>
        <p:spPr>
          <a:xfrm>
            <a:off x="416859" y="3195553"/>
            <a:ext cx="3547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【 </a:t>
            </a:r>
            <a:r>
              <a:rPr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エクセルデータの事前確認</a:t>
            </a:r>
            <a:r>
              <a:rPr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】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07FE17A-5D4B-434A-8865-1C39E35B6669}"/>
              </a:ext>
            </a:extLst>
          </p:cNvPr>
          <p:cNvSpPr txBox="1"/>
          <p:nvPr/>
        </p:nvSpPr>
        <p:spPr>
          <a:xfrm>
            <a:off x="755576" y="3555593"/>
            <a:ext cx="80220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住所録のデータは、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CSV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、エクセルでアップいただけます。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機種依存文字や半角英数などの入力があるなどデータに不備が見られる場合、アップ後にサイトにてエラーを表示を行う予定ですが、その後の修正（サイトでエラー箇所を見て、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PC</a:t>
            </a:r>
            <a:r>
              <a:rPr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にあるセルをチェックして修正）は手間がかかることから、事前に確認いただけるよう、エクセルに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VBA</a:t>
            </a:r>
            <a:r>
              <a:rPr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のチェック機能を付けたものを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DL</a:t>
            </a:r>
            <a:r>
              <a:rPr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いただき、チェックの上でアップいただく形を検討しております。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 2"/>
          <p:cNvSpPr txBox="1">
            <a:spLocks/>
          </p:cNvSpPr>
          <p:nvPr/>
        </p:nvSpPr>
        <p:spPr>
          <a:xfrm>
            <a:off x="272752" y="260648"/>
            <a:ext cx="7467600" cy="357188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圧着印刷オーダーサイト構成案（</a:t>
            </a:r>
            <a:r>
              <a:rPr lang="en-US" altLang="ja-JP" sz="2000" b="1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3</a:t>
            </a: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）</a:t>
            </a:r>
            <a:endParaRPr lang="ja-JP" altLang="en-US" sz="2000" b="1" dirty="0">
              <a:latin typeface="Hiragino Maru Gothic ProN W4" panose="020F0400000000000000" pitchFamily="34" charset="-128"/>
              <a:ea typeface="Hiragino Maru Gothic ProN W4" panose="020F0400000000000000" pitchFamily="34" charset="-128"/>
              <a:cs typeface="メイリオ" pitchFamily="50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B6669101-784E-4756-A4F4-986ED13135A5}"/>
              </a:ext>
            </a:extLst>
          </p:cNvPr>
          <p:cNvCxnSpPr>
            <a:cxnSpLocks/>
          </p:cNvCxnSpPr>
          <p:nvPr/>
        </p:nvCxnSpPr>
        <p:spPr>
          <a:xfrm>
            <a:off x="237232" y="606971"/>
            <a:ext cx="8540377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7FD5396-90F6-6A4E-9048-A42E263CC66D}"/>
              </a:ext>
            </a:extLst>
          </p:cNvPr>
          <p:cNvSpPr txBox="1"/>
          <p:nvPr/>
        </p:nvSpPr>
        <p:spPr>
          <a:xfrm>
            <a:off x="262807" y="648695"/>
            <a:ext cx="5141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【 Step</a:t>
            </a:r>
            <a:r>
              <a:rPr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2 </a:t>
            </a:r>
            <a:r>
              <a:rPr kumimoji="1"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】</a:t>
            </a:r>
          </a:p>
          <a:p>
            <a:r>
              <a:rPr kumimoji="1"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◎</a:t>
            </a:r>
            <a:r>
              <a:rPr kumimoji="1"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CSV</a:t>
            </a:r>
            <a:r>
              <a:rPr kumimoji="1"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を</a:t>
            </a:r>
            <a:r>
              <a:rPr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アップロード、 </a:t>
            </a:r>
            <a:r>
              <a:rPr kumimoji="1"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CSV</a:t>
            </a:r>
            <a:r>
              <a:rPr kumimoji="1"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との連携（案）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33FC680-9663-614F-B5FE-02FD2DFF7EBD}"/>
              </a:ext>
            </a:extLst>
          </p:cNvPr>
          <p:cNvSpPr txBox="1"/>
          <p:nvPr/>
        </p:nvSpPr>
        <p:spPr>
          <a:xfrm>
            <a:off x="5651104" y="3212976"/>
            <a:ext cx="34928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列名と最初の行に書かれている内容を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表示したものから、連携させるための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選択ボックスを生成します。</a:t>
            </a:r>
          </a:p>
        </p:txBody>
      </p:sp>
      <p:pic>
        <p:nvPicPr>
          <p:cNvPr id="9" name="図 8" descr="グラフィカル ユーザー インターフェイス, テーブル&#10;&#10;中程度の精度で自動的に生成された説明">
            <a:extLst>
              <a:ext uri="{FF2B5EF4-FFF2-40B4-BE49-F238E27FC236}">
                <a16:creationId xmlns:a16="http://schemas.microsoft.com/office/drawing/2014/main" id="{C6447857-19D4-4DC4-A910-C0ADE9F97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33" y="1336749"/>
            <a:ext cx="5549844" cy="4933194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9A3C0E7-CBB5-4D67-B62E-0035CB42364D}"/>
              </a:ext>
            </a:extLst>
          </p:cNvPr>
          <p:cNvSpPr txBox="1"/>
          <p:nvPr/>
        </p:nvSpPr>
        <p:spPr>
          <a:xfrm>
            <a:off x="5651104" y="4509120"/>
            <a:ext cx="3492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自由に配置する項目を追加します</a:t>
            </a:r>
          </a:p>
        </p:txBody>
      </p:sp>
    </p:spTree>
    <p:extLst>
      <p:ext uri="{BB962C8B-B14F-4D97-AF65-F5344CB8AC3E}">
        <p14:creationId xmlns:p14="http://schemas.microsoft.com/office/powerpoint/2010/main" val="235929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 2"/>
          <p:cNvSpPr txBox="1">
            <a:spLocks/>
          </p:cNvSpPr>
          <p:nvPr/>
        </p:nvSpPr>
        <p:spPr>
          <a:xfrm>
            <a:off x="272752" y="260648"/>
            <a:ext cx="7467600" cy="357188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圧着印刷オーダーサイト構成案（</a:t>
            </a:r>
            <a:r>
              <a:rPr lang="en-US" altLang="ja-JP" sz="2000" b="1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4</a:t>
            </a: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）</a:t>
            </a:r>
            <a:endParaRPr lang="ja-JP" altLang="en-US" sz="2000" b="1" dirty="0">
              <a:latin typeface="Hiragino Maru Gothic ProN W4" panose="020F0400000000000000" pitchFamily="34" charset="-128"/>
              <a:ea typeface="Hiragino Maru Gothic ProN W4" panose="020F0400000000000000" pitchFamily="34" charset="-128"/>
              <a:cs typeface="メイリオ" pitchFamily="50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B6669101-784E-4756-A4F4-986ED13135A5}"/>
              </a:ext>
            </a:extLst>
          </p:cNvPr>
          <p:cNvCxnSpPr>
            <a:cxnSpLocks/>
          </p:cNvCxnSpPr>
          <p:nvPr/>
        </p:nvCxnSpPr>
        <p:spPr>
          <a:xfrm>
            <a:off x="237232" y="606971"/>
            <a:ext cx="8540377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DCC304B-C2F0-9049-A03B-CDC45039800A}"/>
              </a:ext>
            </a:extLst>
          </p:cNvPr>
          <p:cNvSpPr txBox="1"/>
          <p:nvPr/>
        </p:nvSpPr>
        <p:spPr>
          <a:xfrm>
            <a:off x="262807" y="692696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【 Step 3 】</a:t>
            </a:r>
          </a:p>
          <a:p>
            <a:r>
              <a:rPr kumimoji="1"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◎レイアウトアップロード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51AF7F5-FB0A-BD42-89DE-17700E6EDCCE}"/>
              </a:ext>
            </a:extLst>
          </p:cNvPr>
          <p:cNvSpPr txBox="1"/>
          <p:nvPr/>
        </p:nvSpPr>
        <p:spPr>
          <a:xfrm>
            <a:off x="467544" y="1524107"/>
            <a:ext cx="38884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・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用紙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の各ページに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PDF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で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作成した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レイアウト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を設定いただきます。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endParaRPr kumimoji="1" lang="ja-JP" altLang="en-US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1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選択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したパターンで住所録の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配置調整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 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を行う場合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は、調整が可能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なレイアウ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 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ト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の下にある「住所録の配置を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調整」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 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ボタン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をクリックして、調整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画面へ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    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移動します。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　→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STEP4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を参照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endParaRPr kumimoji="1" lang="ja-JP" altLang="en-US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2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レイアウト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の印刷イメージ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を確認する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 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場合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は、「配置イメージの確認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」ボタ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    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ンをクリックします。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  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→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STEP5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を参照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endParaRPr kumimoji="1" lang="ja-JP" altLang="en-US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3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調整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、印刷イメージの問題が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なければ、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 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最終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ステップへ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進みます。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 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→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STEP6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を参照</a:t>
            </a:r>
          </a:p>
        </p:txBody>
      </p:sp>
      <p:pic>
        <p:nvPicPr>
          <p:cNvPr id="9" name="図 8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FC707900-4763-4DDE-9197-C621D6ADD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395" y="808422"/>
            <a:ext cx="4470918" cy="524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80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C93676DC-7C67-414D-AE1E-8DE11A783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17032"/>
            <a:ext cx="4752528" cy="2460795"/>
          </a:xfrm>
          <a:prstGeom prst="rect">
            <a:avLst/>
          </a:prstGeom>
        </p:spPr>
      </p:pic>
      <p:sp>
        <p:nvSpPr>
          <p:cNvPr id="3" name="テキスト プレースホルダ 2"/>
          <p:cNvSpPr txBox="1">
            <a:spLocks/>
          </p:cNvSpPr>
          <p:nvPr/>
        </p:nvSpPr>
        <p:spPr>
          <a:xfrm>
            <a:off x="272752" y="260648"/>
            <a:ext cx="7467600" cy="357188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圧着印刷オーダーサイト構成案（</a:t>
            </a:r>
            <a:r>
              <a:rPr lang="en-US" altLang="ja-JP" sz="2000" b="1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5</a:t>
            </a: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）</a:t>
            </a:r>
            <a:endParaRPr lang="ja-JP" altLang="en-US" sz="2000" b="1" dirty="0">
              <a:latin typeface="Hiragino Maru Gothic ProN W4" panose="020F0400000000000000" pitchFamily="34" charset="-128"/>
              <a:ea typeface="Hiragino Maru Gothic ProN W4" panose="020F0400000000000000" pitchFamily="34" charset="-128"/>
              <a:cs typeface="メイリオ" pitchFamily="50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B6669101-784E-4756-A4F4-986ED13135A5}"/>
              </a:ext>
            </a:extLst>
          </p:cNvPr>
          <p:cNvCxnSpPr>
            <a:cxnSpLocks/>
          </p:cNvCxnSpPr>
          <p:nvPr/>
        </p:nvCxnSpPr>
        <p:spPr>
          <a:xfrm>
            <a:off x="237232" y="606971"/>
            <a:ext cx="8540377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CB82CE2-F512-2B45-9DA4-7EDE24ECE1AB}"/>
              </a:ext>
            </a:extLst>
          </p:cNvPr>
          <p:cNvSpPr txBox="1"/>
          <p:nvPr/>
        </p:nvSpPr>
        <p:spPr>
          <a:xfrm>
            <a:off x="262807" y="750498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【 Step 4 】</a:t>
            </a:r>
          </a:p>
          <a:p>
            <a:r>
              <a:rPr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◎</a:t>
            </a:r>
            <a:r>
              <a:rPr kumimoji="1"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住所録の調整（数値を入れるパターン）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4CD6D47-45EB-0A40-812D-11CDD643D142}"/>
              </a:ext>
            </a:extLst>
          </p:cNvPr>
          <p:cNvSpPr txBox="1"/>
          <p:nvPr/>
        </p:nvSpPr>
        <p:spPr>
          <a:xfrm>
            <a:off x="4788024" y="2047500"/>
            <a:ext cx="35958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住所録などの配置調整を数値を入れ調整し、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保存後に反映されるプレビューを見て、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調整の確認を行います。</a:t>
            </a:r>
          </a:p>
        </p:txBody>
      </p:sp>
      <p:pic>
        <p:nvPicPr>
          <p:cNvPr id="6" name="図 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29F48C83-9492-8F41-BE4D-2EC916C6B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210" y="4365104"/>
            <a:ext cx="4277924" cy="1741605"/>
          </a:xfrm>
          <a:prstGeom prst="rect">
            <a:avLst/>
          </a:prstGeom>
        </p:spPr>
      </p:pic>
      <p:pic>
        <p:nvPicPr>
          <p:cNvPr id="7" name="図 6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92226F64-33D9-E14E-BB49-D99F3F88D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4" y="1405907"/>
            <a:ext cx="4267622" cy="177618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2E474CA-5CE4-4C4B-84DB-CF7F59811846}"/>
              </a:ext>
            </a:extLst>
          </p:cNvPr>
          <p:cNvSpPr txBox="1"/>
          <p:nvPr/>
        </p:nvSpPr>
        <p:spPr>
          <a:xfrm>
            <a:off x="2595557" y="3258994"/>
            <a:ext cx="240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クリックする</a:t>
            </a:r>
            <a:r>
              <a:rPr kumimoji="1" lang="ja-JP" altLang="en-US" sz="1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と、</a:t>
            </a:r>
            <a:endParaRPr kumimoji="1" lang="en-US" altLang="ja-JP" sz="12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kumimoji="1" lang="ja-JP" altLang="en-US" sz="12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調整用</a:t>
            </a:r>
            <a:r>
              <a:rPr kumimoji="1" lang="ja-JP" altLang="en-US" sz="12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のボックスを表示</a:t>
            </a:r>
          </a:p>
        </p:txBody>
      </p:sp>
      <p:sp>
        <p:nvSpPr>
          <p:cNvPr id="12" name="下矢印 11">
            <a:extLst>
              <a:ext uri="{FF2B5EF4-FFF2-40B4-BE49-F238E27FC236}">
                <a16:creationId xmlns:a16="http://schemas.microsoft.com/office/drawing/2014/main" id="{3283E88D-D95A-854B-BD47-9E5432A37C84}"/>
              </a:ext>
            </a:extLst>
          </p:cNvPr>
          <p:cNvSpPr/>
          <p:nvPr/>
        </p:nvSpPr>
        <p:spPr>
          <a:xfrm>
            <a:off x="1737504" y="3333595"/>
            <a:ext cx="792088" cy="387064"/>
          </a:xfrm>
          <a:prstGeom prst="down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DBDE9B3D-C7AB-854C-B667-8871A506754E}"/>
              </a:ext>
            </a:extLst>
          </p:cNvPr>
          <p:cNvSpPr/>
          <p:nvPr/>
        </p:nvSpPr>
        <p:spPr>
          <a:xfrm>
            <a:off x="4327400" y="5041230"/>
            <a:ext cx="360040" cy="631031"/>
          </a:xfrm>
          <a:prstGeom prst="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28E33D9-6C12-4E1B-AD60-761EF5AE3AA7}"/>
              </a:ext>
            </a:extLst>
          </p:cNvPr>
          <p:cNvSpPr txBox="1"/>
          <p:nvPr/>
        </p:nvSpPr>
        <p:spPr>
          <a:xfrm>
            <a:off x="4932040" y="1053897"/>
            <a:ext cx="35958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※</a:t>
            </a:r>
            <a:r>
              <a:rPr kumimoji="1" lang="ja-JP" altLang="en-US" sz="11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マウスによる位置操作は、御社モックアップを</a:t>
            </a:r>
            <a:endParaRPr kumimoji="1" lang="en-US" altLang="ja-JP" sz="11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1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</a:t>
            </a:r>
            <a:r>
              <a:rPr kumimoji="1" lang="ja-JP" altLang="en-US" sz="11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ベースとします。</a:t>
            </a:r>
          </a:p>
        </p:txBody>
      </p:sp>
    </p:spTree>
    <p:extLst>
      <p:ext uri="{BB962C8B-B14F-4D97-AF65-F5344CB8AC3E}">
        <p14:creationId xmlns:p14="http://schemas.microsoft.com/office/powerpoint/2010/main" val="2391531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 2"/>
          <p:cNvSpPr txBox="1">
            <a:spLocks/>
          </p:cNvSpPr>
          <p:nvPr/>
        </p:nvSpPr>
        <p:spPr>
          <a:xfrm>
            <a:off x="272752" y="260648"/>
            <a:ext cx="7467600" cy="357188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圧着印刷オーダーサイト構成案（</a:t>
            </a:r>
            <a:r>
              <a:rPr lang="en-US" altLang="ja-JP" sz="2000" b="1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6</a:t>
            </a: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）</a:t>
            </a:r>
            <a:endParaRPr lang="ja-JP" altLang="en-US" sz="2000" b="1" dirty="0">
              <a:latin typeface="Hiragino Maru Gothic ProN W4" panose="020F0400000000000000" pitchFamily="34" charset="-128"/>
              <a:ea typeface="Hiragino Maru Gothic ProN W4" panose="020F0400000000000000" pitchFamily="34" charset="-128"/>
              <a:cs typeface="メイリオ" pitchFamily="50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B6669101-784E-4756-A4F4-986ED13135A5}"/>
              </a:ext>
            </a:extLst>
          </p:cNvPr>
          <p:cNvCxnSpPr>
            <a:cxnSpLocks/>
          </p:cNvCxnSpPr>
          <p:nvPr/>
        </p:nvCxnSpPr>
        <p:spPr>
          <a:xfrm>
            <a:off x="237232" y="606971"/>
            <a:ext cx="8540377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C991F5D-2059-B54E-B97B-7C54F0541563}"/>
              </a:ext>
            </a:extLst>
          </p:cNvPr>
          <p:cNvSpPr txBox="1"/>
          <p:nvPr/>
        </p:nvSpPr>
        <p:spPr>
          <a:xfrm>
            <a:off x="262807" y="692696"/>
            <a:ext cx="2723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【 Step 5 】</a:t>
            </a:r>
          </a:p>
          <a:p>
            <a:r>
              <a:rPr lang="ja-JP" altLang="en-US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◎</a:t>
            </a:r>
            <a:r>
              <a:rPr kumimoji="1" lang="ja-JP" altLang="en-US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配置</a:t>
            </a:r>
            <a:r>
              <a:rPr kumimoji="1"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イメージの確認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4FE30C7-D897-CF4F-9554-E446327D1E4C}"/>
              </a:ext>
            </a:extLst>
          </p:cNvPr>
          <p:cNvSpPr txBox="1"/>
          <p:nvPr/>
        </p:nvSpPr>
        <p:spPr>
          <a:xfrm>
            <a:off x="4263521" y="1071081"/>
            <a:ext cx="45140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1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住所録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の位置も変更した状態での各面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の配置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 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イメージ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を表示します。</a:t>
            </a:r>
          </a:p>
          <a:p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2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PDF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を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ダウンロードして、プリント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による確認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     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も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可能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です。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endParaRPr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3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）立体的イメージと実寸イメージを</a:t>
            </a:r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PDF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でダウン</a:t>
            </a:r>
            <a:endParaRPr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　ロード可能です。</a:t>
            </a:r>
            <a:endParaRPr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endParaRPr lang="ja-JP" altLang="en-US" sz="140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※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デザイン上には、サンプルなどの文字を薄く配置し、</a:t>
            </a:r>
            <a:endParaRPr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実際のデータとしては使えないようにします。</a:t>
            </a:r>
          </a:p>
          <a:p>
            <a:endParaRPr kumimoji="1" lang="ja-JP" altLang="en-US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pic>
        <p:nvPicPr>
          <p:cNvPr id="10" name="図 9" descr="ダイアグラム, 設計図&#10;&#10;自動的に生成された説明">
            <a:extLst>
              <a:ext uri="{FF2B5EF4-FFF2-40B4-BE49-F238E27FC236}">
                <a16:creationId xmlns:a16="http://schemas.microsoft.com/office/drawing/2014/main" id="{E5B5AC27-3ACC-5448-8DC3-934396642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92" y="1424751"/>
            <a:ext cx="3753575" cy="2837524"/>
          </a:xfrm>
          <a:prstGeom prst="rect">
            <a:avLst/>
          </a:prstGeom>
        </p:spPr>
      </p:pic>
      <p:sp>
        <p:nvSpPr>
          <p:cNvPr id="13" name="曲折矢印 12">
            <a:extLst>
              <a:ext uri="{FF2B5EF4-FFF2-40B4-BE49-F238E27FC236}">
                <a16:creationId xmlns:a16="http://schemas.microsoft.com/office/drawing/2014/main" id="{4BC15218-2CD2-0B4E-9C57-3DCAF96C4C4E}"/>
              </a:ext>
            </a:extLst>
          </p:cNvPr>
          <p:cNvSpPr/>
          <p:nvPr/>
        </p:nvSpPr>
        <p:spPr>
          <a:xfrm flipV="1">
            <a:off x="2229938" y="4149080"/>
            <a:ext cx="1368152" cy="1401822"/>
          </a:xfrm>
          <a:prstGeom prst="bentArrow">
            <a:avLst>
              <a:gd name="adj1" fmla="val 25000"/>
              <a:gd name="adj2" fmla="val 25000"/>
              <a:gd name="adj3" fmla="val 50000"/>
              <a:gd name="adj4" fmla="val 43750"/>
            </a:avLst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5" name="図 14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A0BE7F0E-3090-D94F-9289-F98533AC9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644" y="3701772"/>
            <a:ext cx="5035964" cy="264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48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 2"/>
          <p:cNvSpPr txBox="1">
            <a:spLocks/>
          </p:cNvSpPr>
          <p:nvPr/>
        </p:nvSpPr>
        <p:spPr>
          <a:xfrm>
            <a:off x="272752" y="260648"/>
            <a:ext cx="7467600" cy="357188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圧着印刷オーダーサイト構成案（</a:t>
            </a:r>
            <a:r>
              <a:rPr lang="en-US" altLang="ja-JP" sz="2000" b="1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7</a:t>
            </a:r>
            <a:r>
              <a:rPr lang="ja-JP" altLang="en-US" sz="2000" b="1">
                <a:latin typeface="Hiragino Maru Gothic ProN W4" panose="020F0400000000000000" pitchFamily="34" charset="-128"/>
                <a:ea typeface="Hiragino Maru Gothic ProN W4" panose="020F0400000000000000" pitchFamily="34" charset="-128"/>
                <a:cs typeface="メイリオ" pitchFamily="50" charset="-128"/>
              </a:rPr>
              <a:t>）</a:t>
            </a:r>
            <a:endParaRPr lang="ja-JP" altLang="en-US" sz="2000" b="1" dirty="0">
              <a:latin typeface="Hiragino Maru Gothic ProN W4" panose="020F0400000000000000" pitchFamily="34" charset="-128"/>
              <a:ea typeface="Hiragino Maru Gothic ProN W4" panose="020F0400000000000000" pitchFamily="34" charset="-128"/>
              <a:cs typeface="メイリオ" pitchFamily="50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B6669101-784E-4756-A4F4-986ED13135A5}"/>
              </a:ext>
            </a:extLst>
          </p:cNvPr>
          <p:cNvCxnSpPr>
            <a:cxnSpLocks/>
          </p:cNvCxnSpPr>
          <p:nvPr/>
        </p:nvCxnSpPr>
        <p:spPr>
          <a:xfrm>
            <a:off x="237232" y="606971"/>
            <a:ext cx="8540377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72027B-720A-8045-80C1-43AD35098792}"/>
              </a:ext>
            </a:extLst>
          </p:cNvPr>
          <p:cNvSpPr txBox="1"/>
          <p:nvPr/>
        </p:nvSpPr>
        <p:spPr>
          <a:xfrm>
            <a:off x="107504" y="735783"/>
            <a:ext cx="5955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【 Step 6 】</a:t>
            </a:r>
          </a:p>
          <a:p>
            <a:r>
              <a:rPr lang="ja-JP" altLang="en-US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◎</a:t>
            </a:r>
            <a:r>
              <a:rPr kumimoji="1" lang="ja-JP" altLang="en-US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印刷</a:t>
            </a:r>
            <a:r>
              <a:rPr kumimoji="1"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内容（宛名）の確認、料金の確認、決済画面へ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CCA32B5-FF82-6D4B-9CD1-49F2D7CF5337}"/>
              </a:ext>
            </a:extLst>
          </p:cNvPr>
          <p:cNvSpPr txBox="1"/>
          <p:nvPr/>
        </p:nvSpPr>
        <p:spPr>
          <a:xfrm>
            <a:off x="371641" y="1349085"/>
            <a:ext cx="841536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・最終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確認の画面となり、問題なければ決済ページへ移動します。</a:t>
            </a:r>
          </a:p>
          <a:p>
            <a:endParaRPr kumimoji="1" lang="ja-JP" altLang="en-US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1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印刷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内容（宛名）の確認</a:t>
            </a:r>
          </a:p>
          <a:p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　印刷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する宛名を表にまとめ（印刷する列を吸出し合体加工し、印刷しない列は除外）、</a:t>
            </a:r>
          </a:p>
          <a:p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　確認用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として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PDF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で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印刷。</a:t>
            </a:r>
            <a:endParaRPr kumimoji="1" lang="ja-JP" altLang="en-US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2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印刷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部数、料金の確認</a:t>
            </a:r>
          </a:p>
          <a:p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　印刷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の部数と料金を表示。</a:t>
            </a:r>
          </a:p>
          <a:p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　部数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に変更があれば、ここでも変更が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可能。</a:t>
            </a:r>
            <a:endParaRPr kumimoji="1" lang="ja-JP" altLang="en-US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3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最終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チェックボタン</a:t>
            </a:r>
          </a:p>
          <a:p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　配置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イメージ、印刷する宛名のリストが問題ないか、また確認したことを意思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表示して頂くため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、</a:t>
            </a:r>
          </a:p>
          <a:p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　チェックボタン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にチェック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していただきます。</a:t>
            </a:r>
            <a:endParaRPr kumimoji="1" lang="ja-JP" altLang="en-US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EA2270-C5B4-244E-81ED-ECE9B1E3C2AF}"/>
              </a:ext>
            </a:extLst>
          </p:cNvPr>
          <p:cNvSpPr txBox="1"/>
          <p:nvPr/>
        </p:nvSpPr>
        <p:spPr>
          <a:xfrm>
            <a:off x="250822" y="3952889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◎</a:t>
            </a:r>
            <a:r>
              <a:rPr kumimoji="1" lang="ja-JP" altLang="en-US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決済</a:t>
            </a:r>
            <a:r>
              <a:rPr kumimoji="1" lang="ja-JP" altLang="en-US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以降の管理者画面での操作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44966FA-7488-FC4F-A36D-65A9412DB026}"/>
              </a:ext>
            </a:extLst>
          </p:cNvPr>
          <p:cNvSpPr txBox="1"/>
          <p:nvPr/>
        </p:nvSpPr>
        <p:spPr>
          <a:xfrm>
            <a:off x="386312" y="4322221"/>
            <a:ext cx="87992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1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）印刷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データの生成</a:t>
            </a:r>
          </a:p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データ生成には時間を要するため、決済完了後、自動または特定のタイミングで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PDF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の生成を行います。</a:t>
            </a:r>
          </a:p>
          <a:p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※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決済を自動で判別できない可能性があり、手動か特定のタイミングでの生成を行うようになります。</a:t>
            </a:r>
          </a:p>
          <a:p>
            <a:endParaRPr kumimoji="1" lang="ja-JP" altLang="en-US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2</a:t>
            </a:r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）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印刷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データ、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CSV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の削除</a:t>
            </a:r>
          </a:p>
          <a:p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手動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にて、受付けたデータの削除を行っていただきます。</a:t>
            </a:r>
          </a:p>
          <a:p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また、印刷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データの破損などで、再度、</a:t>
            </a:r>
            <a:r>
              <a:rPr kumimoji="1" lang="en-US" altLang="ja-JP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PDF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を生成する場合も考えられます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ので、データ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は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ある程度</a:t>
            </a:r>
            <a:endParaRPr kumimoji="1" lang="en-US" altLang="ja-JP" sz="1400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r>
              <a:rPr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　</a:t>
            </a:r>
            <a:r>
              <a:rPr kumimoji="1" lang="ja-JP" altLang="en-US" sz="140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サーバ</a:t>
            </a:r>
            <a:r>
              <a:rPr kumimoji="1" lang="ja-JP" altLang="en-US" sz="1400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に保存しておく必要があると考えての処理になります。</a:t>
            </a:r>
          </a:p>
        </p:txBody>
      </p:sp>
    </p:spTree>
    <p:extLst>
      <p:ext uri="{BB962C8B-B14F-4D97-AF65-F5344CB8AC3E}">
        <p14:creationId xmlns:p14="http://schemas.microsoft.com/office/powerpoint/2010/main" val="1741697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1124</Words>
  <Application>Microsoft Macintosh PowerPoint</Application>
  <PresentationFormat>画面に合わせる (4:3)</PresentationFormat>
  <Paragraphs>152</Paragraphs>
  <Slides>8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Hiragino Maru Gothic ProN W4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嶋村 淳也</dc:creator>
  <cp:lastModifiedBy>嶋村 淳也</cp:lastModifiedBy>
  <cp:revision>1</cp:revision>
  <dcterms:created xsi:type="dcterms:W3CDTF">2022-01-14T03:17:33Z</dcterms:created>
  <dcterms:modified xsi:type="dcterms:W3CDTF">2022-01-14T03:25:53Z</dcterms:modified>
</cp:coreProperties>
</file>