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0" r:id="rId4"/>
    <p:sldId id="256" r:id="rId5"/>
    <p:sldId id="259" r:id="rId6"/>
    <p:sldId id="258" r:id="rId7"/>
    <p:sldId id="261" r:id="rId8"/>
    <p:sldId id="264" r:id="rId9"/>
    <p:sldId id="262" r:id="rId10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D5E8"/>
    <a:srgbClr val="AC9569"/>
    <a:srgbClr val="D4C8B0"/>
    <a:srgbClr val="080404"/>
    <a:srgbClr val="6C320A"/>
    <a:srgbClr val="FDF7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488" autoAdjust="0"/>
    <p:restoredTop sz="94660"/>
  </p:normalViewPr>
  <p:slideViewPr>
    <p:cSldViewPr snapToGrid="0">
      <p:cViewPr>
        <p:scale>
          <a:sx n="75" d="100"/>
          <a:sy n="75" d="100"/>
        </p:scale>
        <p:origin x="918" y="9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EE573-2A93-4C3A-98FA-CFC8FA094522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B861D-DF63-4942-8787-F9141B2286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0930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EE573-2A93-4C3A-98FA-CFC8FA094522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B861D-DF63-4942-8787-F9141B2286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1958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EE573-2A93-4C3A-98FA-CFC8FA094522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B861D-DF63-4942-8787-F9141B2286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2663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EE573-2A93-4C3A-98FA-CFC8FA094522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B861D-DF63-4942-8787-F9141B2286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662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EE573-2A93-4C3A-98FA-CFC8FA094522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B861D-DF63-4942-8787-F9141B2286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2787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EE573-2A93-4C3A-98FA-CFC8FA094522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B861D-DF63-4942-8787-F9141B2286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5827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EE573-2A93-4C3A-98FA-CFC8FA094522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B861D-DF63-4942-8787-F9141B2286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2834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EE573-2A93-4C3A-98FA-CFC8FA094522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B861D-DF63-4942-8787-F9141B2286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9173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EE573-2A93-4C3A-98FA-CFC8FA094522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B861D-DF63-4942-8787-F9141B2286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1627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EE573-2A93-4C3A-98FA-CFC8FA094522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B861D-DF63-4942-8787-F9141B2286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4231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EE573-2A93-4C3A-98FA-CFC8FA094522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B861D-DF63-4942-8787-F9141B2286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0277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EE573-2A93-4C3A-98FA-CFC8FA094522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8B861D-DF63-4942-8787-F9141B2286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8381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2039959"/>
            <a:ext cx="12192000" cy="2778082"/>
          </a:xfrm>
        </p:spPr>
        <p:txBody>
          <a:bodyPr>
            <a:noAutofit/>
          </a:bodyPr>
          <a:lstStyle/>
          <a:p>
            <a:pPr algn="ctr"/>
            <a:r>
              <a:rPr kumimoji="1" lang="ja-JP" altLang="en-US" sz="5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「あるある系動画」</a:t>
            </a:r>
            <a:r>
              <a:rPr kumimoji="1" lang="en-US" altLang="ja-JP" sz="6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/>
            </a:r>
            <a:br>
              <a:rPr kumimoji="1" lang="en-US" altLang="ja-JP" sz="6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6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アニメ化</a:t>
            </a:r>
            <a:r>
              <a:rPr lang="ja-JP" altLang="en-US" sz="7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プロジェクト</a:t>
            </a:r>
            <a:endParaRPr kumimoji="1" lang="ja-JP" altLang="en-US" sz="7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3077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タイトル 1"/>
          <p:cNvSpPr txBox="1">
            <a:spLocks/>
          </p:cNvSpPr>
          <p:nvPr/>
        </p:nvSpPr>
        <p:spPr>
          <a:xfrm>
            <a:off x="-88900" y="92920"/>
            <a:ext cx="7937500" cy="97509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6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「アニメイメージ」</a:t>
            </a:r>
            <a:endParaRPr lang="ja-JP" altLang="en-US" sz="7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3" name="タイトル 1"/>
          <p:cNvSpPr txBox="1">
            <a:spLocks/>
          </p:cNvSpPr>
          <p:nvPr/>
        </p:nvSpPr>
        <p:spPr>
          <a:xfrm>
            <a:off x="461590" y="1469718"/>
            <a:ext cx="4292599" cy="6273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4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テイコウペンギン</a:t>
            </a:r>
            <a:endParaRPr lang="ja-JP" altLang="en-US" sz="7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0444" y="4516599"/>
            <a:ext cx="3501911" cy="1957387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7698" y="4529298"/>
            <a:ext cx="3516806" cy="1984377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845" y="4516598"/>
            <a:ext cx="3471256" cy="1957387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845" y="2151032"/>
            <a:ext cx="3478156" cy="1963857"/>
          </a:xfrm>
          <a:prstGeom prst="rect">
            <a:avLst/>
          </a:prstGeom>
        </p:spPr>
      </p:pic>
      <p:sp>
        <p:nvSpPr>
          <p:cNvPr id="12" name="タイトル 1"/>
          <p:cNvSpPr txBox="1">
            <a:spLocks/>
          </p:cNvSpPr>
          <p:nvPr/>
        </p:nvSpPr>
        <p:spPr>
          <a:xfrm>
            <a:off x="4076700" y="2043099"/>
            <a:ext cx="8115299" cy="20717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4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・口と手の動作とエフェクトが</a:t>
            </a:r>
            <a:endParaRPr lang="en-US" altLang="ja-JP" sz="4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lang="ja-JP" altLang="en-US" sz="4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4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中心のアニメーション</a:t>
            </a:r>
            <a:endParaRPr lang="en-US" altLang="ja-JP" sz="4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lang="ja-JP" altLang="en-US" sz="4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・表情のバリエーションが重要</a:t>
            </a:r>
            <a:endParaRPr lang="ja-JP" altLang="en-US" sz="7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3" name="タイトル 1"/>
          <p:cNvSpPr txBox="1">
            <a:spLocks/>
          </p:cNvSpPr>
          <p:nvPr/>
        </p:nvSpPr>
        <p:spPr>
          <a:xfrm>
            <a:off x="541945" y="1192856"/>
            <a:ext cx="2999712" cy="3603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1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YouTube</a:t>
            </a:r>
            <a:r>
              <a:rPr lang="ja-JP" altLang="en-US" sz="1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登録者</a:t>
            </a:r>
            <a:r>
              <a:rPr lang="en-US" altLang="ja-JP" sz="1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91.8</a:t>
            </a:r>
            <a:r>
              <a:rPr lang="ja-JP" altLang="en-US" sz="1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万人</a:t>
            </a:r>
            <a:endParaRPr lang="ja-JP" altLang="en-US" sz="4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4" name="タイトル 1"/>
          <p:cNvSpPr txBox="1">
            <a:spLocks/>
          </p:cNvSpPr>
          <p:nvPr/>
        </p:nvSpPr>
        <p:spPr>
          <a:xfrm>
            <a:off x="4834545" y="1143653"/>
            <a:ext cx="7357456" cy="9508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2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ブラック企業で働くペンギン達が様々な事象を</a:t>
            </a:r>
            <a:endParaRPr lang="en-US" altLang="ja-JP" sz="2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lang="ja-JP" altLang="en-US" sz="2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ブラックユーモア溢れる内容でお送りしているアニメ</a:t>
            </a:r>
            <a:endParaRPr lang="ja-JP" altLang="en-US" sz="4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6328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1"/>
          <p:cNvSpPr txBox="1">
            <a:spLocks/>
          </p:cNvSpPr>
          <p:nvPr/>
        </p:nvSpPr>
        <p:spPr>
          <a:xfrm>
            <a:off x="-370705" y="148281"/>
            <a:ext cx="6457179" cy="97509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6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「ストーリー」</a:t>
            </a:r>
            <a:endParaRPr lang="ja-JP" altLang="en-US" sz="7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6375" y="2409823"/>
            <a:ext cx="5619752" cy="5619752"/>
          </a:xfrm>
          <a:prstGeom prst="rect">
            <a:avLst/>
          </a:prstGeom>
        </p:spPr>
      </p:pic>
      <p:sp>
        <p:nvSpPr>
          <p:cNvPr id="8" name="タイトル 1"/>
          <p:cNvSpPr txBox="1">
            <a:spLocks/>
          </p:cNvSpPr>
          <p:nvPr/>
        </p:nvSpPr>
        <p:spPr>
          <a:xfrm>
            <a:off x="356024" y="1272595"/>
            <a:ext cx="11835976" cy="558540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4000" dirty="0" smtClean="0">
                <a:ln w="3175">
                  <a:solidFill>
                    <a:schemeClr val="bg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ここはとあるパチンコ店。</a:t>
            </a:r>
            <a:endParaRPr lang="en-US" altLang="ja-JP" sz="4000" dirty="0" smtClean="0">
              <a:ln w="3175">
                <a:solidFill>
                  <a:schemeClr val="bg1"/>
                </a:solidFill>
              </a:ln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endParaRPr lang="en-US" altLang="ja-JP" sz="4000" dirty="0" smtClean="0">
              <a:ln w="3175">
                <a:solidFill>
                  <a:schemeClr val="bg1"/>
                </a:solidFill>
              </a:ln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lang="ja-JP" altLang="en-US" sz="4000" dirty="0" smtClean="0">
                <a:ln w="3175">
                  <a:solidFill>
                    <a:schemeClr val="bg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今日も</a:t>
            </a:r>
            <a:r>
              <a:rPr lang="ja-JP" altLang="en-US" sz="4000" dirty="0" smtClean="0">
                <a:ln w="3175">
                  <a:solidFill>
                    <a:schemeClr val="bg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負けながら、反面教師の</a:t>
            </a:r>
            <a:r>
              <a:rPr lang="ja-JP" altLang="en-US" sz="4000" dirty="0" smtClean="0">
                <a:ln w="3175">
                  <a:solidFill>
                    <a:schemeClr val="bg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常連の</a:t>
            </a:r>
            <a:r>
              <a:rPr lang="en-US" altLang="ja-JP" sz="4000" dirty="0" smtClean="0">
                <a:ln w="3175">
                  <a:solidFill>
                    <a:schemeClr val="bg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3</a:t>
            </a:r>
            <a:r>
              <a:rPr lang="ja-JP" altLang="en-US" sz="4000" dirty="0" smtClean="0">
                <a:ln w="3175">
                  <a:solidFill>
                    <a:schemeClr val="bg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人が雑談しながらパチンコを楽しんでいます。</a:t>
            </a:r>
            <a:endParaRPr lang="en-US" altLang="ja-JP" sz="4000" dirty="0" smtClean="0">
              <a:ln w="3175">
                <a:solidFill>
                  <a:schemeClr val="bg1"/>
                </a:solidFill>
              </a:ln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endParaRPr lang="en-US" altLang="ja-JP" sz="4000" dirty="0" smtClean="0">
              <a:ln w="3175">
                <a:solidFill>
                  <a:schemeClr val="bg1"/>
                </a:solidFill>
              </a:ln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lang="ja-JP" altLang="en-US" sz="4000" dirty="0" smtClean="0">
                <a:ln w="3175">
                  <a:solidFill>
                    <a:schemeClr val="bg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ギャンブルで勝つための話</a:t>
            </a:r>
            <a:endParaRPr lang="en-US" altLang="ja-JP" sz="4000" dirty="0" smtClean="0">
              <a:ln w="3175">
                <a:solidFill>
                  <a:schemeClr val="bg1"/>
                </a:solidFill>
              </a:ln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lang="ja-JP" altLang="en-US" sz="4000" dirty="0" smtClean="0">
                <a:ln w="3175">
                  <a:solidFill>
                    <a:schemeClr val="bg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パチンコ業界の裏話</a:t>
            </a:r>
            <a:r>
              <a:rPr lang="en-US" altLang="ja-JP" sz="4000" dirty="0" smtClean="0">
                <a:ln w="3175">
                  <a:solidFill>
                    <a:schemeClr val="bg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…</a:t>
            </a:r>
            <a:r>
              <a:rPr lang="ja-JP" altLang="en-US" sz="4000" dirty="0" smtClean="0">
                <a:ln w="3175">
                  <a:solidFill>
                    <a:schemeClr val="bg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等々</a:t>
            </a:r>
            <a:endParaRPr lang="en-US" altLang="ja-JP" sz="4000" dirty="0" smtClean="0">
              <a:ln w="3175">
                <a:solidFill>
                  <a:schemeClr val="bg1"/>
                </a:solidFill>
              </a:ln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endParaRPr lang="ja-JP" altLang="en-US" sz="4000" dirty="0" smtClean="0">
              <a:ln w="3175">
                <a:solidFill>
                  <a:schemeClr val="bg1"/>
                </a:solidFill>
              </a:ln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lang="ja-JP" altLang="en-US" sz="4000" dirty="0" smtClean="0">
                <a:ln w="3175">
                  <a:solidFill>
                    <a:schemeClr val="bg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こんな大人になっては行けないと思える社会派？アニメの始まりです。</a:t>
            </a:r>
            <a:endParaRPr lang="en-US" altLang="ja-JP" sz="4000" dirty="0" smtClean="0">
              <a:ln w="3175">
                <a:solidFill>
                  <a:schemeClr val="bg1"/>
                </a:solidFill>
              </a:ln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12298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0078" y="2675502"/>
            <a:ext cx="2085702" cy="2541760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1954" y="2675502"/>
            <a:ext cx="2658752" cy="2695174"/>
          </a:xfrm>
          <a:prstGeom prst="rect">
            <a:avLst/>
          </a:prstGeom>
        </p:spPr>
      </p:pic>
      <p:sp>
        <p:nvSpPr>
          <p:cNvPr id="7" name="タイトル 1"/>
          <p:cNvSpPr txBox="1">
            <a:spLocks/>
          </p:cNvSpPr>
          <p:nvPr/>
        </p:nvSpPr>
        <p:spPr>
          <a:xfrm>
            <a:off x="-370704" y="148281"/>
            <a:ext cx="5457568" cy="97509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6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「登場人物」</a:t>
            </a:r>
            <a:endParaRPr lang="ja-JP" altLang="en-US" sz="7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8" name="タイトル 1"/>
          <p:cNvSpPr txBox="1">
            <a:spLocks/>
          </p:cNvSpPr>
          <p:nvPr/>
        </p:nvSpPr>
        <p:spPr>
          <a:xfrm>
            <a:off x="251252" y="1123371"/>
            <a:ext cx="5457568" cy="9750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4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メインキャラクター</a:t>
            </a:r>
            <a:endParaRPr lang="ja-JP" altLang="en-US" sz="7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9" name="タイトル 1"/>
          <p:cNvSpPr txBox="1">
            <a:spLocks/>
          </p:cNvSpPr>
          <p:nvPr/>
        </p:nvSpPr>
        <p:spPr>
          <a:xfrm>
            <a:off x="4431262" y="1962736"/>
            <a:ext cx="3140137" cy="6860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4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ゴリさん</a:t>
            </a:r>
            <a:endParaRPr lang="ja-JP" altLang="en-US" sz="7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0" name="タイトル 1"/>
          <p:cNvSpPr txBox="1">
            <a:spLocks/>
          </p:cNvSpPr>
          <p:nvPr/>
        </p:nvSpPr>
        <p:spPr>
          <a:xfrm>
            <a:off x="8572861" y="1962736"/>
            <a:ext cx="3140137" cy="6860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4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パグッち</a:t>
            </a:r>
            <a:endParaRPr lang="ja-JP" altLang="en-US" sz="7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1" name="タイトル 1"/>
          <p:cNvSpPr txBox="1">
            <a:spLocks/>
          </p:cNvSpPr>
          <p:nvPr/>
        </p:nvSpPr>
        <p:spPr>
          <a:xfrm>
            <a:off x="3896184" y="5481890"/>
            <a:ext cx="4210292" cy="9743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1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暴れん坊</a:t>
            </a:r>
            <a:endParaRPr lang="en-US" altLang="ja-JP" sz="18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1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分からない事やイライラすると</a:t>
            </a:r>
            <a:endParaRPr lang="en-US" altLang="ja-JP" sz="18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18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感情</a:t>
            </a:r>
            <a:r>
              <a:rPr lang="ja-JP" altLang="en-US" sz="1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をコントロールできなくなり、</a:t>
            </a:r>
            <a:endParaRPr lang="en-US" altLang="ja-JP" sz="18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1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暴走する。</a:t>
            </a:r>
            <a:endParaRPr lang="ja-JP" altLang="en-US" sz="4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2" name="タイトル 1"/>
          <p:cNvSpPr txBox="1">
            <a:spLocks/>
          </p:cNvSpPr>
          <p:nvPr/>
        </p:nvSpPr>
        <p:spPr>
          <a:xfrm>
            <a:off x="8093859" y="5383034"/>
            <a:ext cx="4098141" cy="10732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1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オカルト信者</a:t>
            </a:r>
            <a:endParaRPr lang="en-US" altLang="ja-JP" sz="18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1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謎のジンクスを仕入れては試して、</a:t>
            </a:r>
            <a:endParaRPr lang="en-US" altLang="ja-JP" sz="18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1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自滅する。失敗するととぼけ顔をして</a:t>
            </a:r>
            <a:endParaRPr lang="en-US" altLang="ja-JP" sz="18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1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無かった事にしようとする。</a:t>
            </a:r>
            <a:endParaRPr lang="en-US" altLang="ja-JP" sz="18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3" name="タイトル 1"/>
          <p:cNvSpPr txBox="1">
            <a:spLocks/>
          </p:cNvSpPr>
          <p:nvPr/>
        </p:nvSpPr>
        <p:spPr>
          <a:xfrm>
            <a:off x="11420" y="5481890"/>
            <a:ext cx="4210292" cy="9743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1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主人公</a:t>
            </a:r>
            <a:endParaRPr lang="en-US" altLang="ja-JP" sz="18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1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冷静にツッコミを入れたりするが、</a:t>
            </a:r>
            <a:endParaRPr lang="en-US" altLang="ja-JP" sz="18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1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私生活はクズ。一攫千金を狙い、</a:t>
            </a:r>
            <a:endParaRPr lang="en-US" altLang="ja-JP" sz="18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1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ギャンブルで負け、いつもお金が無い。</a:t>
            </a:r>
            <a:endParaRPr lang="ja-JP" altLang="en-US" sz="4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14" name="図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6101" y="2815201"/>
            <a:ext cx="2380931" cy="2468842"/>
          </a:xfrm>
          <a:prstGeom prst="rect">
            <a:avLst/>
          </a:prstGeom>
        </p:spPr>
      </p:pic>
      <p:sp>
        <p:nvSpPr>
          <p:cNvPr id="15" name="タイトル 1"/>
          <p:cNvSpPr txBox="1">
            <a:spLocks/>
          </p:cNvSpPr>
          <p:nvPr/>
        </p:nvSpPr>
        <p:spPr>
          <a:xfrm>
            <a:off x="546498" y="1962736"/>
            <a:ext cx="3140137" cy="6860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4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ウマくん</a:t>
            </a:r>
            <a:endParaRPr lang="ja-JP" altLang="en-US" sz="7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04918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1"/>
          <p:cNvSpPr txBox="1">
            <a:spLocks/>
          </p:cNvSpPr>
          <p:nvPr/>
        </p:nvSpPr>
        <p:spPr>
          <a:xfrm>
            <a:off x="-370704" y="148281"/>
            <a:ext cx="5457568" cy="97509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6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「登場人物」</a:t>
            </a:r>
            <a:endParaRPr lang="ja-JP" altLang="en-US" sz="7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8" name="タイトル 1"/>
          <p:cNvSpPr txBox="1">
            <a:spLocks/>
          </p:cNvSpPr>
          <p:nvPr/>
        </p:nvSpPr>
        <p:spPr>
          <a:xfrm>
            <a:off x="251252" y="1123371"/>
            <a:ext cx="5457568" cy="9750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4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サブ</a:t>
            </a:r>
            <a:r>
              <a:rPr lang="ja-JP" altLang="en-US" sz="4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キャラクター</a:t>
            </a:r>
            <a:endParaRPr lang="ja-JP" altLang="en-US" sz="7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9" name="タイトル 1"/>
          <p:cNvSpPr txBox="1">
            <a:spLocks/>
          </p:cNvSpPr>
          <p:nvPr/>
        </p:nvSpPr>
        <p:spPr>
          <a:xfrm>
            <a:off x="4370429" y="1989437"/>
            <a:ext cx="3140137" cy="6860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4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店長</a:t>
            </a:r>
            <a:endParaRPr lang="ja-JP" altLang="en-US" sz="7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1" name="タイトル 1"/>
          <p:cNvSpPr txBox="1">
            <a:spLocks/>
          </p:cNvSpPr>
          <p:nvPr/>
        </p:nvSpPr>
        <p:spPr>
          <a:xfrm>
            <a:off x="3835351" y="5455762"/>
            <a:ext cx="4210292" cy="9839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1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監視人</a:t>
            </a:r>
            <a:r>
              <a:rPr lang="en-US" altLang="ja-JP" sz="1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(</a:t>
            </a:r>
            <a:r>
              <a:rPr lang="ja-JP" altLang="en-US" sz="1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ツッコミ</a:t>
            </a:r>
            <a:r>
              <a:rPr lang="en-US" altLang="ja-JP" sz="1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)</a:t>
            </a:r>
          </a:p>
          <a:p>
            <a:r>
              <a:rPr lang="ja-JP" altLang="en-US" sz="1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メインキャラ全員がボケすぎて</a:t>
            </a:r>
            <a:endParaRPr lang="en-US" altLang="ja-JP" sz="18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1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収拾がつかない時に登場。</a:t>
            </a:r>
            <a:endParaRPr lang="en-US" altLang="ja-JP" sz="18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1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ゴリさんが暴れると白目で怒る！</a:t>
            </a:r>
            <a:endParaRPr lang="ja-JP" altLang="en-US" sz="4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220" y="2675502"/>
            <a:ext cx="2736557" cy="2723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481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 rotWithShape="1">
          <a:blip r:embed="rId2"/>
          <a:srcRect t="17206" b="13293"/>
          <a:stretch/>
        </p:blipFill>
        <p:spPr>
          <a:xfrm>
            <a:off x="2070908" y="2468615"/>
            <a:ext cx="7632832" cy="3552825"/>
          </a:xfrm>
          <a:prstGeom prst="rect">
            <a:avLst/>
          </a:prstGeom>
        </p:spPr>
      </p:pic>
      <p:grpSp>
        <p:nvGrpSpPr>
          <p:cNvPr id="17" name="グループ化 16"/>
          <p:cNvGrpSpPr/>
          <p:nvPr/>
        </p:nvGrpSpPr>
        <p:grpSpPr>
          <a:xfrm>
            <a:off x="2849744" y="2489956"/>
            <a:ext cx="1439562" cy="2741990"/>
            <a:chOff x="2100391" y="2384854"/>
            <a:chExt cx="1439562" cy="2741990"/>
          </a:xfrm>
        </p:grpSpPr>
        <p:sp>
          <p:nvSpPr>
            <p:cNvPr id="5" name="角丸四角形 4"/>
            <p:cNvSpPr/>
            <p:nvPr/>
          </p:nvSpPr>
          <p:spPr>
            <a:xfrm>
              <a:off x="2100391" y="3701698"/>
              <a:ext cx="1439562" cy="1425146"/>
            </a:xfrm>
            <a:prstGeom prst="roundRect">
              <a:avLst/>
            </a:prstGeom>
            <a:solidFill>
              <a:srgbClr val="08040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角丸四角形 6"/>
            <p:cNvSpPr/>
            <p:nvPr/>
          </p:nvSpPr>
          <p:spPr>
            <a:xfrm>
              <a:off x="2638425" y="2384854"/>
              <a:ext cx="628650" cy="669144"/>
            </a:xfrm>
            <a:prstGeom prst="roundRect">
              <a:avLst/>
            </a:prstGeom>
            <a:solidFill>
              <a:srgbClr val="08040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円/楕円 7"/>
            <p:cNvSpPr/>
            <p:nvPr/>
          </p:nvSpPr>
          <p:spPr>
            <a:xfrm>
              <a:off x="2100391" y="2618352"/>
              <a:ext cx="1439562" cy="1191648"/>
            </a:xfrm>
            <a:prstGeom prst="ellipse">
              <a:avLst/>
            </a:prstGeom>
            <a:solidFill>
              <a:srgbClr val="08040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8" name="グループ化 17"/>
          <p:cNvGrpSpPr/>
          <p:nvPr/>
        </p:nvGrpSpPr>
        <p:grpSpPr>
          <a:xfrm>
            <a:off x="5751732" y="3439240"/>
            <a:ext cx="1079416" cy="1768227"/>
            <a:chOff x="5656482" y="3233127"/>
            <a:chExt cx="1079416" cy="1768227"/>
          </a:xfrm>
        </p:grpSpPr>
        <p:grpSp>
          <p:nvGrpSpPr>
            <p:cNvPr id="13" name="グループ化 12"/>
            <p:cNvGrpSpPr/>
            <p:nvPr/>
          </p:nvGrpSpPr>
          <p:grpSpPr>
            <a:xfrm>
              <a:off x="5656482" y="3233127"/>
              <a:ext cx="1079416" cy="937142"/>
              <a:chOff x="6500907" y="3730108"/>
              <a:chExt cx="1446034" cy="1366873"/>
            </a:xfrm>
          </p:grpSpPr>
          <p:sp>
            <p:nvSpPr>
              <p:cNvPr id="10" name="円/楕円 9"/>
              <p:cNvSpPr/>
              <p:nvPr/>
            </p:nvSpPr>
            <p:spPr>
              <a:xfrm rot="18650687">
                <a:off x="6334769" y="3896246"/>
                <a:ext cx="740184" cy="407907"/>
              </a:xfrm>
              <a:prstGeom prst="ellipse">
                <a:avLst/>
              </a:prstGeom>
              <a:solidFill>
                <a:srgbClr val="6C32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" name="円/楕円 10"/>
              <p:cNvSpPr/>
              <p:nvPr/>
            </p:nvSpPr>
            <p:spPr>
              <a:xfrm rot="3635233">
                <a:off x="7447093" y="3921243"/>
                <a:ext cx="660233" cy="339462"/>
              </a:xfrm>
              <a:prstGeom prst="ellipse">
                <a:avLst/>
              </a:prstGeom>
              <a:solidFill>
                <a:srgbClr val="6C32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" name="円/楕円 11"/>
              <p:cNvSpPr/>
              <p:nvPr/>
            </p:nvSpPr>
            <p:spPr>
              <a:xfrm rot="18650687">
                <a:off x="6570881" y="3846070"/>
                <a:ext cx="1270172" cy="1231650"/>
              </a:xfrm>
              <a:prstGeom prst="ellipse">
                <a:avLst/>
              </a:prstGeom>
              <a:solidFill>
                <a:srgbClr val="FDF7C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4" name="角丸四角形 13"/>
            <p:cNvSpPr/>
            <p:nvPr/>
          </p:nvSpPr>
          <p:spPr>
            <a:xfrm>
              <a:off x="5792074" y="4133849"/>
              <a:ext cx="800472" cy="867505"/>
            </a:xfrm>
            <a:prstGeom prst="roundRect">
              <a:avLst/>
            </a:prstGeom>
            <a:solidFill>
              <a:srgbClr val="FDF7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5" name="タイトル 1"/>
          <p:cNvSpPr txBox="1">
            <a:spLocks/>
          </p:cNvSpPr>
          <p:nvPr/>
        </p:nvSpPr>
        <p:spPr>
          <a:xfrm>
            <a:off x="-314326" y="92920"/>
            <a:ext cx="5267325" cy="97509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6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「画面構成」</a:t>
            </a:r>
            <a:endParaRPr lang="ja-JP" altLang="en-US" sz="7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3338692" y="3480540"/>
            <a:ext cx="461665" cy="1015663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ゴリさん</a:t>
            </a:r>
            <a:endParaRPr kumimoji="1" lang="ja-JP" altLang="en-US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6046594" y="3869502"/>
            <a:ext cx="461665" cy="1015663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パグッち</a:t>
            </a:r>
            <a:endParaRPr kumimoji="1" lang="ja-JP" altLang="en-US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1" name="タイトル 1"/>
          <p:cNvSpPr txBox="1">
            <a:spLocks/>
          </p:cNvSpPr>
          <p:nvPr/>
        </p:nvSpPr>
        <p:spPr>
          <a:xfrm>
            <a:off x="457199" y="1097689"/>
            <a:ext cx="3927645" cy="9750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4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デフォルト画面</a:t>
            </a:r>
            <a:endParaRPr lang="ja-JP" altLang="en-US" sz="7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2" name="タイトル 1"/>
          <p:cNvSpPr txBox="1">
            <a:spLocks/>
          </p:cNvSpPr>
          <p:nvPr/>
        </p:nvSpPr>
        <p:spPr>
          <a:xfrm>
            <a:off x="5353050" y="1374580"/>
            <a:ext cx="6508919" cy="9750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4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パチンコ台に向かっている</a:t>
            </a:r>
            <a:endParaRPr lang="en-US" altLang="ja-JP" sz="4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en-US" altLang="ja-JP" sz="4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(</a:t>
            </a:r>
            <a:r>
              <a:rPr lang="ja-JP" altLang="en-US" sz="4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背中アングル</a:t>
            </a:r>
            <a:r>
              <a:rPr lang="en-US" altLang="ja-JP" sz="4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)</a:t>
            </a:r>
            <a:endParaRPr lang="ja-JP" altLang="en-US" sz="7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3" name="タイトル 1"/>
          <p:cNvSpPr txBox="1">
            <a:spLocks/>
          </p:cNvSpPr>
          <p:nvPr/>
        </p:nvSpPr>
        <p:spPr>
          <a:xfrm>
            <a:off x="2320904" y="5907010"/>
            <a:ext cx="7166146" cy="9750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4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喋る時は、顔だけ横を向ける</a:t>
            </a:r>
            <a:endParaRPr lang="ja-JP" altLang="en-US" sz="7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8" name="円/楕円 27"/>
          <p:cNvSpPr/>
          <p:nvPr/>
        </p:nvSpPr>
        <p:spPr>
          <a:xfrm rot="8375562">
            <a:off x="4968942" y="3649275"/>
            <a:ext cx="452662" cy="253397"/>
          </a:xfrm>
          <a:prstGeom prst="ellipse">
            <a:avLst/>
          </a:prstGeom>
          <a:solidFill>
            <a:srgbClr val="6C32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円/楕円 28"/>
          <p:cNvSpPr/>
          <p:nvPr/>
        </p:nvSpPr>
        <p:spPr>
          <a:xfrm rot="18650687">
            <a:off x="4344057" y="3407597"/>
            <a:ext cx="1210157" cy="905028"/>
          </a:xfrm>
          <a:prstGeom prst="ellipse">
            <a:avLst/>
          </a:prstGeom>
          <a:solidFill>
            <a:srgbClr val="AC9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角丸四角形 25"/>
          <p:cNvSpPr/>
          <p:nvPr/>
        </p:nvSpPr>
        <p:spPr>
          <a:xfrm>
            <a:off x="4512321" y="4327996"/>
            <a:ext cx="800472" cy="867505"/>
          </a:xfrm>
          <a:prstGeom prst="roundRect">
            <a:avLst/>
          </a:prstGeom>
          <a:solidFill>
            <a:srgbClr val="AC9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円/楕円 31"/>
          <p:cNvSpPr/>
          <p:nvPr/>
        </p:nvSpPr>
        <p:spPr>
          <a:xfrm rot="18650687">
            <a:off x="4769151" y="3498534"/>
            <a:ext cx="84562" cy="9232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正方形/長方形 33"/>
          <p:cNvSpPr/>
          <p:nvPr/>
        </p:nvSpPr>
        <p:spPr>
          <a:xfrm>
            <a:off x="2336338" y="5269686"/>
            <a:ext cx="716093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3200" b="1" cap="none" spc="0" dirty="0" smtClean="0">
                <a:ln w="22225">
                  <a:solidFill>
                    <a:srgbClr val="080404"/>
                  </a:solidFill>
                  <a:prstDash val="solid"/>
                </a:ln>
                <a:solidFill>
                  <a:srgbClr val="6C320A"/>
                </a:solidFill>
                <a:effectLst>
                  <a:outerShdw blurRad="190500" dist="50800" dir="5400000" algn="ctr" rotWithShape="0">
                    <a:schemeClr val="bg1"/>
                  </a:outerShdw>
                </a:effectLst>
                <a:latin typeface="FOT-ロダンわんぱく Pro UB" panose="02020A00000000000000" pitchFamily="18" charset="-128"/>
                <a:ea typeface="FOT-ロダンわんぱく Pro UB" panose="02020A00000000000000" pitchFamily="18" charset="-128"/>
              </a:rPr>
              <a:t>ゴリさん</a:t>
            </a:r>
            <a:r>
              <a:rPr lang="ja-JP" altLang="en-US" sz="3200" b="1" cap="none" spc="0" dirty="0" smtClean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FOT-ロダンわんぱく Pro UB" panose="02020A00000000000000" pitchFamily="18" charset="-128"/>
                <a:ea typeface="FOT-ロダンわんぱく Pro UB" panose="02020A00000000000000" pitchFamily="18" charset="-128"/>
              </a:rPr>
              <a:t>ハンドル握りつぶしてますよ</a:t>
            </a:r>
            <a:endParaRPr lang="ja-JP" altLang="en-US" sz="3200" b="1" cap="none" spc="0" dirty="0">
              <a:ln w="22225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  <a:effectLst/>
              <a:latin typeface="FOT-ロダンわんぱく Pro UB" panose="02020A00000000000000" pitchFamily="18" charset="-128"/>
              <a:ea typeface="FOT-ロダンわんぱく Pro UB" panose="02020A00000000000000" pitchFamily="18" charset="-128"/>
            </a:endParaRPr>
          </a:p>
        </p:txBody>
      </p:sp>
      <p:sp>
        <p:nvSpPr>
          <p:cNvPr id="35" name="正方形/長方形 34"/>
          <p:cNvSpPr/>
          <p:nvPr/>
        </p:nvSpPr>
        <p:spPr>
          <a:xfrm>
            <a:off x="2111520" y="5858531"/>
            <a:ext cx="7621704" cy="27306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二等辺三角形 37"/>
          <p:cNvSpPr/>
          <p:nvPr/>
        </p:nvSpPr>
        <p:spPr>
          <a:xfrm rot="5400000">
            <a:off x="2223060" y="5929014"/>
            <a:ext cx="158192" cy="13637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正方形/長方形 38"/>
          <p:cNvSpPr/>
          <p:nvPr/>
        </p:nvSpPr>
        <p:spPr>
          <a:xfrm>
            <a:off x="2891609" y="5870152"/>
            <a:ext cx="1355829" cy="2616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ja-JP" sz="1050" b="1" cap="none" spc="0" dirty="0" smtClean="0">
                <a:ln w="22225">
                  <a:noFill/>
                  <a:prstDash val="solid"/>
                </a:ln>
                <a:solidFill>
                  <a:schemeClr val="bg1"/>
                </a:solidFill>
                <a:latin typeface="FOT-ロダンわんぱく Pro UB" panose="02020A00000000000000" pitchFamily="18" charset="-128"/>
                <a:ea typeface="FOT-ロダンわんぱく Pro UB" panose="02020A00000000000000" pitchFamily="18" charset="-128"/>
              </a:rPr>
              <a:t>5:30 / 10:00</a:t>
            </a:r>
            <a:endParaRPr lang="ja-JP" altLang="en-US" sz="1050" b="1" cap="none" spc="0" dirty="0">
              <a:ln w="22225">
                <a:noFill/>
                <a:prstDash val="solid"/>
              </a:ln>
              <a:solidFill>
                <a:schemeClr val="bg1"/>
              </a:solidFill>
              <a:latin typeface="FOT-ロダンわんぱく Pro UB" panose="02020A00000000000000" pitchFamily="18" charset="-128"/>
              <a:ea typeface="FOT-ロダンわんぱく Pro UB" panose="02020A00000000000000" pitchFamily="18" charset="-128"/>
            </a:endParaRPr>
          </a:p>
        </p:txBody>
      </p:sp>
      <p:sp>
        <p:nvSpPr>
          <p:cNvPr id="40" name="正方形/長方形 39"/>
          <p:cNvSpPr/>
          <p:nvPr/>
        </p:nvSpPr>
        <p:spPr>
          <a:xfrm>
            <a:off x="2111520" y="5813980"/>
            <a:ext cx="7621704" cy="6445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正方形/長方形 40"/>
          <p:cNvSpPr/>
          <p:nvPr/>
        </p:nvSpPr>
        <p:spPr>
          <a:xfrm>
            <a:off x="2111520" y="5813981"/>
            <a:ext cx="4073576" cy="6213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二等辺三角形 41"/>
          <p:cNvSpPr/>
          <p:nvPr/>
        </p:nvSpPr>
        <p:spPr>
          <a:xfrm rot="5400000">
            <a:off x="2514723" y="5945605"/>
            <a:ext cx="121149" cy="104438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正方形/長方形 42"/>
          <p:cNvSpPr/>
          <p:nvPr/>
        </p:nvSpPr>
        <p:spPr>
          <a:xfrm flipH="1">
            <a:off x="2652214" y="5931523"/>
            <a:ext cx="45719" cy="1232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正方形/長方形 43"/>
          <p:cNvSpPr/>
          <p:nvPr/>
        </p:nvSpPr>
        <p:spPr>
          <a:xfrm>
            <a:off x="2816330" y="5959515"/>
            <a:ext cx="45719" cy="76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フローチャート: 手作業 44"/>
          <p:cNvSpPr/>
          <p:nvPr/>
        </p:nvSpPr>
        <p:spPr>
          <a:xfrm rot="5400000">
            <a:off x="2830684" y="5965272"/>
            <a:ext cx="130385" cy="67656"/>
          </a:xfrm>
          <a:prstGeom prst="flowChartManualOperati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6" name="フローチャート: 論理積ゲート 45"/>
          <p:cNvSpPr/>
          <p:nvPr/>
        </p:nvSpPr>
        <p:spPr>
          <a:xfrm>
            <a:off x="2940515" y="5954752"/>
            <a:ext cx="45719" cy="88106"/>
          </a:xfrm>
          <a:prstGeom prst="flowChartDelay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円/楕円 46"/>
          <p:cNvSpPr/>
          <p:nvPr/>
        </p:nvSpPr>
        <p:spPr>
          <a:xfrm rot="18650687">
            <a:off x="9776237" y="4270643"/>
            <a:ext cx="488214" cy="9193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9" name="円/楕円 48"/>
          <p:cNvSpPr/>
          <p:nvPr/>
        </p:nvSpPr>
        <p:spPr>
          <a:xfrm rot="16434003">
            <a:off x="4228675" y="3802608"/>
            <a:ext cx="641377" cy="3909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" name="円/楕円 49"/>
          <p:cNvSpPr/>
          <p:nvPr/>
        </p:nvSpPr>
        <p:spPr>
          <a:xfrm rot="18650687">
            <a:off x="4420904" y="3901715"/>
            <a:ext cx="79629" cy="12643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" name="円/楕円 50"/>
          <p:cNvSpPr/>
          <p:nvPr/>
        </p:nvSpPr>
        <p:spPr>
          <a:xfrm rot="18650687">
            <a:off x="4476630" y="3725368"/>
            <a:ext cx="79629" cy="79992"/>
          </a:xfrm>
          <a:prstGeom prst="ellipse">
            <a:avLst/>
          </a:prstGeom>
          <a:solidFill>
            <a:srgbClr val="6C32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" name="星 7 51"/>
          <p:cNvSpPr/>
          <p:nvPr/>
        </p:nvSpPr>
        <p:spPr>
          <a:xfrm>
            <a:off x="4904511" y="3222814"/>
            <a:ext cx="649535" cy="397584"/>
          </a:xfrm>
          <a:prstGeom prst="star7">
            <a:avLst/>
          </a:prstGeom>
          <a:solidFill>
            <a:srgbClr val="D4C8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" name="円/楕円 52"/>
          <p:cNvSpPr/>
          <p:nvPr/>
        </p:nvSpPr>
        <p:spPr>
          <a:xfrm rot="18650687">
            <a:off x="5150595" y="3316999"/>
            <a:ext cx="507478" cy="304489"/>
          </a:xfrm>
          <a:prstGeom prst="ellipse">
            <a:avLst/>
          </a:prstGeom>
          <a:solidFill>
            <a:srgbClr val="AC9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円/楕円 53"/>
          <p:cNvSpPr/>
          <p:nvPr/>
        </p:nvSpPr>
        <p:spPr>
          <a:xfrm rot="18650687">
            <a:off x="5218680" y="3392681"/>
            <a:ext cx="370537" cy="174838"/>
          </a:xfrm>
          <a:prstGeom prst="ellipse">
            <a:avLst/>
          </a:prstGeom>
          <a:solidFill>
            <a:srgbClr val="ECD5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5" name="テキスト ボックス 54"/>
          <p:cNvSpPr txBox="1"/>
          <p:nvPr/>
        </p:nvSpPr>
        <p:spPr>
          <a:xfrm>
            <a:off x="4683510" y="3906644"/>
            <a:ext cx="461665" cy="1015663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ウマくん</a:t>
            </a:r>
            <a:endParaRPr kumimoji="1" lang="ja-JP" altLang="en-US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32314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タイトル 1"/>
          <p:cNvSpPr txBox="1">
            <a:spLocks/>
          </p:cNvSpPr>
          <p:nvPr/>
        </p:nvSpPr>
        <p:spPr>
          <a:xfrm>
            <a:off x="10144" y="92920"/>
            <a:ext cx="7963823" cy="97509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6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「その他アングル」</a:t>
            </a:r>
            <a:endParaRPr lang="ja-JP" altLang="en-US" sz="7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3" name="タイトル 1"/>
          <p:cNvSpPr txBox="1">
            <a:spLocks/>
          </p:cNvSpPr>
          <p:nvPr/>
        </p:nvSpPr>
        <p:spPr>
          <a:xfrm>
            <a:off x="0" y="1788466"/>
            <a:ext cx="3679915" cy="9750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4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真横アングル</a:t>
            </a:r>
            <a:endParaRPr lang="ja-JP" altLang="en-US" sz="7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630" y="2762346"/>
            <a:ext cx="2666064" cy="1984887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3967" y="2762346"/>
            <a:ext cx="3876675" cy="2800350"/>
          </a:xfrm>
          <a:prstGeom prst="rect">
            <a:avLst/>
          </a:prstGeom>
        </p:spPr>
      </p:pic>
      <p:sp>
        <p:nvSpPr>
          <p:cNvPr id="48" name="タイトル 1"/>
          <p:cNvSpPr txBox="1">
            <a:spLocks/>
          </p:cNvSpPr>
          <p:nvPr/>
        </p:nvSpPr>
        <p:spPr>
          <a:xfrm>
            <a:off x="3611694" y="1804610"/>
            <a:ext cx="4646274" cy="9750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4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斜めアングル</a:t>
            </a:r>
            <a:endParaRPr lang="ja-JP" altLang="en-US" sz="7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56" name="図 5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2714" y="2569102"/>
            <a:ext cx="2838450" cy="2831999"/>
          </a:xfrm>
          <a:prstGeom prst="rect">
            <a:avLst/>
          </a:prstGeom>
        </p:spPr>
      </p:pic>
      <p:sp>
        <p:nvSpPr>
          <p:cNvPr id="57" name="タイトル 1"/>
          <p:cNvSpPr txBox="1">
            <a:spLocks/>
          </p:cNvSpPr>
          <p:nvPr/>
        </p:nvSpPr>
        <p:spPr>
          <a:xfrm>
            <a:off x="7731168" y="1820754"/>
            <a:ext cx="4646274" cy="9750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4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正面上アングル</a:t>
            </a:r>
            <a:endParaRPr lang="ja-JP" altLang="en-US" sz="7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70291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タイトル 1"/>
          <p:cNvSpPr txBox="1">
            <a:spLocks/>
          </p:cNvSpPr>
          <p:nvPr/>
        </p:nvSpPr>
        <p:spPr>
          <a:xfrm>
            <a:off x="10144" y="92920"/>
            <a:ext cx="7963823" cy="97509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6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「制作物」</a:t>
            </a:r>
            <a:endParaRPr lang="ja-JP" altLang="en-US" sz="7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9" name="タイトル 1"/>
          <p:cNvSpPr txBox="1">
            <a:spLocks/>
          </p:cNvSpPr>
          <p:nvPr/>
        </p:nvSpPr>
        <p:spPr>
          <a:xfrm>
            <a:off x="33548" y="5540032"/>
            <a:ext cx="4652752" cy="9750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4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正面・真横・斜め</a:t>
            </a:r>
            <a:endParaRPr lang="ja-JP" altLang="en-US" sz="7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1" name="タイトル 1"/>
          <p:cNvSpPr txBox="1">
            <a:spLocks/>
          </p:cNvSpPr>
          <p:nvPr/>
        </p:nvSpPr>
        <p:spPr>
          <a:xfrm>
            <a:off x="-73676" y="893881"/>
            <a:ext cx="2661920" cy="9750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4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各パーツ</a:t>
            </a:r>
            <a:endParaRPr lang="ja-JP" altLang="en-US" sz="7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3" name="タイトル 1"/>
          <p:cNvSpPr txBox="1">
            <a:spLocks/>
          </p:cNvSpPr>
          <p:nvPr/>
        </p:nvSpPr>
        <p:spPr>
          <a:xfrm>
            <a:off x="160548" y="3104129"/>
            <a:ext cx="12031452" cy="9750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4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口</a:t>
            </a:r>
            <a:r>
              <a:rPr lang="en-US" altLang="ja-JP" sz="4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…</a:t>
            </a:r>
            <a:r>
              <a:rPr lang="ja-JP" altLang="en-US" sz="4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閉じる・開ける・怒り・悲しみ・笑顔</a:t>
            </a:r>
            <a:endParaRPr lang="ja-JP" altLang="en-US" sz="7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4" name="タイトル 1"/>
          <p:cNvSpPr txBox="1">
            <a:spLocks/>
          </p:cNvSpPr>
          <p:nvPr/>
        </p:nvSpPr>
        <p:spPr>
          <a:xfrm>
            <a:off x="177253" y="2436508"/>
            <a:ext cx="12031452" cy="9750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4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目</a:t>
            </a:r>
            <a:r>
              <a:rPr lang="en-US" altLang="ja-JP" sz="4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…</a:t>
            </a:r>
            <a:r>
              <a:rPr lang="ja-JP" altLang="en-US" sz="4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デフォルト・まばたき・怒り・悲しみ・楽しい</a:t>
            </a:r>
            <a:endParaRPr lang="ja-JP" altLang="en-US" sz="7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6" name="タイトル 1"/>
          <p:cNvSpPr txBox="1">
            <a:spLocks/>
          </p:cNvSpPr>
          <p:nvPr/>
        </p:nvSpPr>
        <p:spPr>
          <a:xfrm>
            <a:off x="160548" y="4110610"/>
            <a:ext cx="12031452" cy="9750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4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その他</a:t>
            </a:r>
            <a:r>
              <a:rPr lang="en-US" altLang="ja-JP" sz="4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…</a:t>
            </a:r>
            <a:r>
              <a:rPr lang="ja-JP" altLang="en-US" sz="4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髪・鼻・耳・左腕・右腕・胴体・</a:t>
            </a:r>
            <a:endParaRPr lang="en-US" altLang="ja-JP" sz="4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lang="ja-JP" altLang="en-US" sz="4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4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左足・右足</a:t>
            </a:r>
            <a:endParaRPr lang="ja-JP" altLang="en-US" sz="7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7" name="タイトル 1"/>
          <p:cNvSpPr txBox="1">
            <a:spLocks/>
          </p:cNvSpPr>
          <p:nvPr/>
        </p:nvSpPr>
        <p:spPr>
          <a:xfrm>
            <a:off x="177253" y="1610439"/>
            <a:ext cx="12031452" cy="9750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4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顔</a:t>
            </a:r>
            <a:r>
              <a:rPr lang="en-US" altLang="ja-JP" sz="4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…</a:t>
            </a:r>
            <a:r>
              <a:rPr lang="ja-JP" altLang="en-US" sz="4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デフォルト・</a:t>
            </a:r>
            <a:r>
              <a:rPr lang="ja-JP" altLang="en-US" sz="4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げっそり</a:t>
            </a:r>
            <a:r>
              <a:rPr lang="ja-JP" altLang="en-US" sz="4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・怒り・照れる</a:t>
            </a:r>
            <a:endParaRPr lang="ja-JP" altLang="en-US" sz="7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32556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タイトル 1"/>
          <p:cNvSpPr txBox="1">
            <a:spLocks/>
          </p:cNvSpPr>
          <p:nvPr/>
        </p:nvSpPr>
        <p:spPr>
          <a:xfrm>
            <a:off x="-88900" y="92920"/>
            <a:ext cx="8775700" cy="97509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6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「制作予定タイトル」</a:t>
            </a:r>
            <a:endParaRPr lang="ja-JP" altLang="en-US" sz="7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3" name="タイトル 1"/>
          <p:cNvSpPr txBox="1">
            <a:spLocks/>
          </p:cNvSpPr>
          <p:nvPr/>
        </p:nvSpPr>
        <p:spPr>
          <a:xfrm>
            <a:off x="1" y="1211766"/>
            <a:ext cx="12191999" cy="9750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4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●朝の並びで勝敗が決定？抽選の心得を伝授された</a:t>
            </a:r>
            <a:endParaRPr lang="ja-JP" altLang="en-US" sz="7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8" name="タイトル 1"/>
          <p:cNvSpPr txBox="1">
            <a:spLocks/>
          </p:cNvSpPr>
          <p:nvPr/>
        </p:nvSpPr>
        <p:spPr>
          <a:xfrm>
            <a:off x="1" y="2398360"/>
            <a:ext cx="12191999" cy="9750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4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●パチンコの「オカルト」についてまとめてみた</a:t>
            </a:r>
            <a:endParaRPr lang="ja-JP" altLang="en-US" sz="7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57" name="タイトル 1"/>
          <p:cNvSpPr txBox="1">
            <a:spLocks/>
          </p:cNvSpPr>
          <p:nvPr/>
        </p:nvSpPr>
        <p:spPr>
          <a:xfrm>
            <a:off x="1" y="3584954"/>
            <a:ext cx="12192000" cy="9750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4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●ギャンブル依存症の恐怖！最後はこうなる・・・</a:t>
            </a:r>
            <a:endParaRPr lang="ja-JP" altLang="en-US" sz="7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9" name="タイトル 1"/>
          <p:cNvSpPr txBox="1">
            <a:spLocks/>
          </p:cNvSpPr>
          <p:nvPr/>
        </p:nvSpPr>
        <p:spPr>
          <a:xfrm>
            <a:off x="1" y="4771548"/>
            <a:ext cx="12192000" cy="9750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4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●角台が</a:t>
            </a:r>
            <a:r>
              <a:rPr lang="ja-JP" altLang="en-US" sz="4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出る</a:t>
            </a:r>
            <a:r>
              <a:rPr lang="ja-JP" altLang="en-US" sz="4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って本当！？直接ホールに聞いてみた</a:t>
            </a:r>
            <a:endParaRPr lang="ja-JP" altLang="en-US" sz="7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0" name="タイトル 1"/>
          <p:cNvSpPr txBox="1">
            <a:spLocks/>
          </p:cNvSpPr>
          <p:nvPr/>
        </p:nvSpPr>
        <p:spPr>
          <a:xfrm>
            <a:off x="1" y="5958144"/>
            <a:ext cx="12192000" cy="9750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4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●遠隔があるとこうなる！大当り遠隔のひみつ</a:t>
            </a:r>
            <a:endParaRPr lang="ja-JP" altLang="en-US" sz="7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46311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1763</TotalTime>
  <Words>377</Words>
  <Application>Microsoft Office PowerPoint</Application>
  <PresentationFormat>ワイド画面</PresentationFormat>
  <Paragraphs>70</Paragraphs>
  <Slides>9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6" baseType="lpstr">
      <vt:lpstr>FOT-ロダンわんぱく Pro UB</vt:lpstr>
      <vt:lpstr>HG丸ｺﾞｼｯｸM-PRO</vt:lpstr>
      <vt:lpstr>ＭＳ Ｐゴシック</vt:lpstr>
      <vt:lpstr>Arial</vt:lpstr>
      <vt:lpstr>Calibri</vt:lpstr>
      <vt:lpstr>Calibri Light</vt:lpstr>
      <vt:lpstr>Office テーマ</vt:lpstr>
      <vt:lpstr>「あるある系動画」 アニメ化プロジェクト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「パチンコあるある系アニメ」 プロジェクト</dc:title>
  <dc:creator>諸橋 徹</dc:creator>
  <cp:lastModifiedBy>諸橋 徹</cp:lastModifiedBy>
  <cp:revision>27</cp:revision>
  <dcterms:created xsi:type="dcterms:W3CDTF">2021-06-08T03:12:19Z</dcterms:created>
  <dcterms:modified xsi:type="dcterms:W3CDTF">2021-06-09T08:36:13Z</dcterms:modified>
</cp:coreProperties>
</file>